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44/ppt/notesMasters/notesMaster1.xml" ContentType="application/vnd.openxmlformats-officedocument.presentationml.notesMaster+xml"/>
  <Override PartName="/ppt/imports/44/ppt/notesMasters/theme/theme3.xml" ContentType="application/vnd.openxmlformats-officedocument.theme+xml"/>
  <Override PartName="/ppt/imports/44/ppt/notesSlides/notesSlide2.xml" ContentType="application/vnd.openxmlformats-officedocument.presentationml.notesSlide+xml"/>
  <Override PartName="/ppt/imports/44/ppt/notesSlides/notesSlide4.xml" ContentType="application/vnd.openxmlformats-officedocument.presentationml.notesSlide+xml"/>
  <Override PartName="/ppt/imports/44/ppt/slideLayouts/slideLayout1.xml" ContentType="application/vnd.openxmlformats-officedocument.presentationml.slideLayout+xml"/>
  <Override PartName="/ppt/imports/44/ppt/slideLayouts/slideLayout10.xml" ContentType="application/vnd.openxmlformats-officedocument.presentationml.slideLayout+xml"/>
  <Override PartName="/ppt/imports/44/ppt/slideLayouts/slideLayout11.xml" ContentType="application/vnd.openxmlformats-officedocument.presentationml.slideLayout+xml"/>
  <Override PartName="/ppt/imports/44/ppt/slideLayouts/slideLayout2.xml" ContentType="application/vnd.openxmlformats-officedocument.presentationml.slideLayout+xml"/>
  <Override PartName="/ppt/imports/44/ppt/slideLayouts/slideLayout3.xml" ContentType="application/vnd.openxmlformats-officedocument.presentationml.slideLayout+xml"/>
  <Override PartName="/ppt/imports/44/ppt/slideLayouts/slideLayout4.xml" ContentType="application/vnd.openxmlformats-officedocument.presentationml.slideLayout+xml"/>
  <Override PartName="/ppt/imports/44/ppt/slideLayouts/slideLayout5.xml" ContentType="application/vnd.openxmlformats-officedocument.presentationml.slideLayout+xml"/>
  <Override PartName="/ppt/imports/44/ppt/slideLayouts/slideLayout6.xml" ContentType="application/vnd.openxmlformats-officedocument.presentationml.slideLayout+xml"/>
  <Override PartName="/ppt/imports/44/ppt/slideLayouts/slideLayout7.xml" ContentType="application/vnd.openxmlformats-officedocument.presentationml.slideLayout+xml"/>
  <Override PartName="/ppt/imports/44/ppt/slideLayouts/slideLayout8.xml" ContentType="application/vnd.openxmlformats-officedocument.presentationml.slideLayout+xml"/>
  <Override PartName="/ppt/imports/44/ppt/slideLayouts/slideLayout9.xml" ContentType="application/vnd.openxmlformats-officedocument.presentationml.slideLayout+xml"/>
  <Override PartName="/ppt/imports/44/ppt/slideMasters/slideMaster1.xml" ContentType="application/vnd.openxmlformats-officedocument.presentationml.slideMaster+xml"/>
  <Override PartName="/ppt/imports/44/ppt/slideMasters/theme/theme2.xml" ContentType="application/vnd.openxmlformats-officedocument.theme+xml"/>
  <Override PartName="/ppt/imports/46/ppt/notesMasters/notesMaster1.xml" ContentType="application/vnd.openxmlformats-officedocument.presentationml.notesMaster+xml"/>
  <Override PartName="/ppt/imports/46/ppt/notesMasters/theme/theme3.xml" ContentType="application/vnd.openxmlformats-officedocument.theme+xml"/>
  <Override PartName="/ppt/imports/46/ppt/notesSlides/notesSlide2.xml" ContentType="application/vnd.openxmlformats-officedocument.presentationml.notesSlide+xml"/>
  <Override PartName="/ppt/imports/46/ppt/notesSlides/notesSlide4.xml" ContentType="application/vnd.openxmlformats-officedocument.presentationml.notesSlide+xml"/>
  <Override PartName="/ppt/imports/46/ppt/slideLayouts/slideLayout1.xml" ContentType="application/vnd.openxmlformats-officedocument.presentationml.slideLayout+xml"/>
  <Override PartName="/ppt/imports/46/ppt/slideLayouts/slideLayout10.xml" ContentType="application/vnd.openxmlformats-officedocument.presentationml.slideLayout+xml"/>
  <Override PartName="/ppt/imports/46/ppt/slideLayouts/slideLayout11.xml" ContentType="application/vnd.openxmlformats-officedocument.presentationml.slideLayout+xml"/>
  <Override PartName="/ppt/imports/46/ppt/slideLayouts/slideLayout2.xml" ContentType="application/vnd.openxmlformats-officedocument.presentationml.slideLayout+xml"/>
  <Override PartName="/ppt/imports/46/ppt/slideLayouts/slideLayout3.xml" ContentType="application/vnd.openxmlformats-officedocument.presentationml.slideLayout+xml"/>
  <Override PartName="/ppt/imports/46/ppt/slideLayouts/slideLayout4.xml" ContentType="application/vnd.openxmlformats-officedocument.presentationml.slideLayout+xml"/>
  <Override PartName="/ppt/imports/46/ppt/slideLayouts/slideLayout5.xml" ContentType="application/vnd.openxmlformats-officedocument.presentationml.slideLayout+xml"/>
  <Override PartName="/ppt/imports/46/ppt/slideLayouts/slideLayout6.xml" ContentType="application/vnd.openxmlformats-officedocument.presentationml.slideLayout+xml"/>
  <Override PartName="/ppt/imports/46/ppt/slideLayouts/slideLayout7.xml" ContentType="application/vnd.openxmlformats-officedocument.presentationml.slideLayout+xml"/>
  <Override PartName="/ppt/imports/46/ppt/slideLayouts/slideLayout8.xml" ContentType="application/vnd.openxmlformats-officedocument.presentationml.slideLayout+xml"/>
  <Override PartName="/ppt/imports/46/ppt/slideLayouts/slideLayout9.xml" ContentType="application/vnd.openxmlformats-officedocument.presentationml.slideLayout+xml"/>
  <Override PartName="/ppt/imports/46/ppt/slideMasters/slideMaster1.xml" ContentType="application/vnd.openxmlformats-officedocument.presentationml.slideMaster+xml"/>
  <Override PartName="/ppt/imports/46/ppt/slideMasters/theme/theme2.xml" ContentType="application/vnd.openxmlformats-officedocument.theme+xml"/>
  <Override PartName="/ppt/imports/9/ppt/media/hdphoto15.wdp" ContentType="image/vnd.ms-photo"/>
  <Override PartName="/ppt/imports/9/ppt/media/hdphoto16.wdp" ContentType="image/vnd.ms-photo"/>
  <Override PartName="/ppt/imports/9/ppt/media/image80.png" ContentType="image/png"/>
  <Override PartName="/ppt/imports/9/ppt/media/image81.png" ContentType="image/png"/>
  <Override PartName="/ppt/imports/9/ppt/media/image82.jpeg" ContentType="image/jpeg"/>
  <Override PartName="/ppt/imports/9/ppt/media/image83.png" ContentType="image/png"/>
  <Override PartName="/ppt/imports/9/ppt/media/image84.png" ContentType="image/png"/>
  <Override PartName="/ppt/imports/9/ppt/media/image85.jpeg" ContentType="image/jpeg"/>
  <Override PartName="/ppt/imports/9/ppt/media/image86.jpeg" ContentType="image/jpeg"/>
  <Override PartName="/ppt/imports/9/ppt/media/image87.png" ContentType="image/png"/>
  <Override PartName="/ppt/imports/9/ppt/notesMasters/notesMaster1.xml" ContentType="application/vnd.openxmlformats-officedocument.presentationml.notesMaster+xml"/>
  <Override PartName="/ppt/imports/9/ppt/notesSlides/notesSlide44.xml" ContentType="application/vnd.openxmlformats-officedocument.presentationml.notesSlide+xml"/>
  <Override PartName="/ppt/imports/9/ppt/notesSlides/notesSlide45.xml" ContentType="application/vnd.openxmlformats-officedocument.presentationml.notesSlide+xml"/>
  <Override PartName="/ppt/imports/9/ppt/notesSlides/notesSlide46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63.xml" ContentType="application/vnd.openxmlformats-officedocument.presentationml.notesSlide+xml"/>
  <Override PartName="/ppt/imports/new/ppt/notesSlides/notesSlide64.xml" ContentType="application/vnd.openxmlformats-officedocument.presentationml.notesSlide+xml"/>
  <Override PartName="/ppt/imports/new/ppt/notesSlides/notesSlide65.xml" ContentType="application/vnd.openxmlformats-officedocument.presentationml.notesSlide+xml"/>
  <Override PartName="/ppt/imports/new/ppt/notesSlides/notesSlide66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9/ppt/slideMasters/slideMaster1.xml" /><Relationship Id="rId3" Type="http://schemas.openxmlformats.org/officeDocument/2006/relationships/slideMaster" Target="imports/44/ppt/slideMasters/slideMaster1.xml" /><Relationship Id="rId4" Type="http://schemas.openxmlformats.org/officeDocument/2006/relationships/slideMaster" Target="imports/46/ppt/slideMasters/slideMaster1.xml" /><Relationship Id="rId5" Type="http://schemas.openxmlformats.org/officeDocument/2006/relationships/notesMaster" Target="imports/new/ppt/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44.xml.rels><?xml version='1.0' encoding='utf-8'?>
<Relationships xmlns="http://schemas.openxmlformats.org/package/2006/relationships"><Relationship Id="rId2" Type="http://schemas.openxmlformats.org/officeDocument/2006/relationships/slide" Target="../../../../slides/slide5.xml" /><Relationship Id="rId1" Type="http://schemas.openxmlformats.org/officeDocument/2006/relationships/notesMaster" Target="../notesMasters/notesMaster1.xml" /></Relationships>
</file>

<file path=ppt/imports/9/ppt/notesSlides/_rels/notesSlide45.xml.rels><?xml version='1.0' encoding='utf-8'?>
<Relationships xmlns="http://schemas.openxmlformats.org/package/2006/relationships"><Relationship Id="rId2" Type="http://schemas.openxmlformats.org/officeDocument/2006/relationships/slide" Target="../../../../slides/slide6.xml" /><Relationship Id="rId1" Type="http://schemas.openxmlformats.org/officeDocument/2006/relationships/notesMaster" Target="../notesMasters/notesMaster1.xml" /></Relationships>
</file>

<file path=ppt/imports/9/ppt/notesSlides/_rels/notesSlide46.xml.rels><?xml version='1.0' encoding='utf-8'?>
<Relationships xmlns="http://schemas.openxmlformats.org/package/2006/relationships"><Relationship Id="rId2" Type="http://schemas.openxmlformats.org/officeDocument/2006/relationships/slide" Target="../../../../slides/slide7.xml" /><Relationship Id="rId1" Type="http://schemas.openxmlformats.org/officeDocument/2006/relationships/notesMaster" Target="../notesMasters/notesMaster1.xml" /></Relationships>
</file>

<file path=ppt/imports/9/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61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98356"/>
      </p:ext>
    </p:extLst>
  </p:cSld>
  <p:clrMapOvr>
    <a:masterClrMapping/>
  </p:clrMapOvr>
</p:notes>
</file>

<file path=ppt/imports/9/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62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6710613"/>
      </p:ext>
    </p:extLst>
  </p:cSld>
  <p:clrMapOvr>
    <a:masterClrMapping/>
  </p:clrMapOvr>
</p:notes>
</file>

<file path=ppt/imports/9/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63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1437489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44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9faf6bfb9c9e4b08" /></Relationships>
</file>

<file path=ppt/imports/44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44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4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8.xml" Id="Ra48af50d41854a06" /><Relationship Type="http://schemas.openxmlformats.org/officeDocument/2006/relationships/notesMaster" Target="../notesMasters/notesMaster1.xml" Id="R6826b8961889459a" /></Relationships>
</file>

<file path=ppt/imports/44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9.xml" Id="R6210f680e54d43ba" /><Relationship Type="http://schemas.openxmlformats.org/officeDocument/2006/relationships/notesMaster" Target="../notesMasters/notesMaster1.xml" Id="Rd0fe651eaaee4989" /></Relationships>
</file>

<file path=ppt/imports/44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44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Programming/homework/week_13_error_code_under_noise/assignment.ipynb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4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44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Programming/homework/week_13_error_code_under_noise/assignment.ipynb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4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1d8d6c572b8470c" /></Relationships>
</file>

<file path=ppt/imports/44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273f21d78e547df" /></Relationships>
</file>

<file path=ppt/imports/44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6845f9b1c8247ea" /></Relationships>
</file>

<file path=ppt/imports/44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7eb3cc9bbb44b24" /></Relationships>
</file>

<file path=ppt/imports/44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32da37080384544" /></Relationships>
</file>

<file path=ppt/imports/44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419574943b248bb" /></Relationships>
</file>

<file path=ppt/imports/44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185a54ddfed48a3" /></Relationships>
</file>

<file path=ppt/imports/44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c74bdcc74a240a8" /></Relationships>
</file>

<file path=ppt/imports/44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8e7a314004e430b" /></Relationships>
</file>

<file path=ppt/imports/44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5494aae4f554424" /></Relationships>
</file>

<file path=ppt/imports/44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1a708385213403c" /></Relationships>
</file>

<file path=ppt/imports/44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4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59402141a39e449d" /><Relationship Type="http://schemas.openxmlformats.org/officeDocument/2006/relationships/slideLayout" Target="../slideLayouts/slideLayout1.xml" Id="R6aeb8f674f404d50" /><Relationship Type="http://schemas.openxmlformats.org/officeDocument/2006/relationships/slideLayout" Target="../slideLayouts/slideLayout2.xml" Id="R1247accf11ca4ef6" /><Relationship Type="http://schemas.openxmlformats.org/officeDocument/2006/relationships/slideLayout" Target="../slideLayouts/slideLayout3.xml" Id="R9d6f320f49fc4b48" /><Relationship Type="http://schemas.openxmlformats.org/officeDocument/2006/relationships/slideLayout" Target="../slideLayouts/slideLayout4.xml" Id="R9a6515c5d0544f1b" /><Relationship Type="http://schemas.openxmlformats.org/officeDocument/2006/relationships/slideLayout" Target="../slideLayouts/slideLayout5.xml" Id="R52c74f23bb7144b0" /><Relationship Type="http://schemas.openxmlformats.org/officeDocument/2006/relationships/slideLayout" Target="../slideLayouts/slideLayout6.xml" Id="Re2e508afaba4483d" /><Relationship Type="http://schemas.openxmlformats.org/officeDocument/2006/relationships/slideLayout" Target="../slideLayouts/slideLayout7.xml" Id="R980f8be271ec4040" /><Relationship Type="http://schemas.openxmlformats.org/officeDocument/2006/relationships/slideLayout" Target="../slideLayouts/slideLayout8.xml" Id="R25da0e92cc2640e5" /><Relationship Type="http://schemas.openxmlformats.org/officeDocument/2006/relationships/slideLayout" Target="../slideLayouts/slideLayout9.xml" Id="R47b345ebe51c446f" /><Relationship Type="http://schemas.openxmlformats.org/officeDocument/2006/relationships/slideLayout" Target="../slideLayouts/slideLayout10.xml" Id="R839532fd65f84a32" /><Relationship Type="http://schemas.openxmlformats.org/officeDocument/2006/relationships/slideLayout" Target="../slideLayouts/slideLayout11.xml" Id="R2d42d2487e54413b" /></Relationships>
</file>

<file path=ppt/imports/44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eb8f674f404d50"/>
    <p:sldLayoutId xmlns:r="http://schemas.openxmlformats.org/officeDocument/2006/relationships" id="2147483650" r:id="R1247accf11ca4ef6"/>
    <p:sldLayoutId xmlns:r="http://schemas.openxmlformats.org/officeDocument/2006/relationships" id="2147483651" r:id="R9d6f320f49fc4b48"/>
    <p:sldLayoutId xmlns:r="http://schemas.openxmlformats.org/officeDocument/2006/relationships" id="2147483652" r:id="R9a6515c5d0544f1b"/>
    <p:sldLayoutId xmlns:r="http://schemas.openxmlformats.org/officeDocument/2006/relationships" id="2147483653" r:id="R52c74f23bb7144b0"/>
    <p:sldLayoutId xmlns:r="http://schemas.openxmlformats.org/officeDocument/2006/relationships" id="2147483654" r:id="Re2e508afaba4483d"/>
    <p:sldLayoutId xmlns:r="http://schemas.openxmlformats.org/officeDocument/2006/relationships" id="2147483655" r:id="R980f8be271ec4040"/>
    <p:sldLayoutId xmlns:r="http://schemas.openxmlformats.org/officeDocument/2006/relationships" id="2147483656" r:id="R25da0e92cc2640e5"/>
    <p:sldLayoutId xmlns:r="http://schemas.openxmlformats.org/officeDocument/2006/relationships" id="2147483657" r:id="R47b345ebe51c446f"/>
    <p:sldLayoutId xmlns:r="http://schemas.openxmlformats.org/officeDocument/2006/relationships" id="2147483658" r:id="R839532fd65f84a32"/>
    <p:sldLayoutId xmlns:r="http://schemas.openxmlformats.org/officeDocument/2006/relationships" id="2147483659" r:id="R2d42d2487e54413b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44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6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725fec935dcc4dd6" /></Relationships>
</file>

<file path=ppt/imports/46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46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6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10.xml" Id="R8817ed4ffab944b6" /><Relationship Type="http://schemas.openxmlformats.org/officeDocument/2006/relationships/notesMaster" Target="../notesMasters/notesMaster1.xml" Id="R32984dd058af4e33" /></Relationships>
</file>

<file path=ppt/imports/46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11.xml" Id="R766b05c068bf4ce3" /><Relationship Type="http://schemas.openxmlformats.org/officeDocument/2006/relationships/notesMaster" Target="../notesMasters/notesMaster1.xml" Id="R6aeedcc3aacf4aae" /></Relationships>
</file>

<file path=ppt/imports/46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46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Programming/homework/week_16_hardware_aware_transpilation/assignment.ipynb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6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46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Programming/homework/week_16_hardware_aware_transpilation/assignment.ipynb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6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aa50435d2584a99" /></Relationships>
</file>

<file path=ppt/imports/46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2a3f3de1cce4068" /></Relationships>
</file>

<file path=ppt/imports/46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b86c9cfb43a46a0" /></Relationships>
</file>

<file path=ppt/imports/46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8c8b2db97704659" /></Relationships>
</file>

<file path=ppt/imports/46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021d56b10b941fe" /></Relationships>
</file>

<file path=ppt/imports/46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f0daa5a5b174090" /></Relationships>
</file>

<file path=ppt/imports/46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aeb0bcefe174626" /></Relationships>
</file>

<file path=ppt/imports/46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c3001c9db96411a" /></Relationships>
</file>

<file path=ppt/imports/46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0292d44fba84f69" /></Relationships>
</file>

<file path=ppt/imports/46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7bfd4ba23e34d24" /></Relationships>
</file>

<file path=ppt/imports/46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af75df8c0f448d8" /></Relationships>
</file>

<file path=ppt/imports/46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6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fb72cb14ca744ae5" /><Relationship Type="http://schemas.openxmlformats.org/officeDocument/2006/relationships/slideLayout" Target="../slideLayouts/slideLayout1.xml" Id="Rca55d37aff5b4c50" /><Relationship Type="http://schemas.openxmlformats.org/officeDocument/2006/relationships/slideLayout" Target="../slideLayouts/slideLayout2.xml" Id="Ree7ad6d5b67e43b5" /><Relationship Type="http://schemas.openxmlformats.org/officeDocument/2006/relationships/slideLayout" Target="../slideLayouts/slideLayout3.xml" Id="R3bdc27f8efc3480c" /><Relationship Type="http://schemas.openxmlformats.org/officeDocument/2006/relationships/slideLayout" Target="../slideLayouts/slideLayout4.xml" Id="R21020ac478d24d44" /><Relationship Type="http://schemas.openxmlformats.org/officeDocument/2006/relationships/slideLayout" Target="../slideLayouts/slideLayout5.xml" Id="R7b6780df6b7846bd" /><Relationship Type="http://schemas.openxmlformats.org/officeDocument/2006/relationships/slideLayout" Target="../slideLayouts/slideLayout6.xml" Id="R4ef0e86ff06748ed" /><Relationship Type="http://schemas.openxmlformats.org/officeDocument/2006/relationships/slideLayout" Target="../slideLayouts/slideLayout7.xml" Id="R469e77d66d464bff" /><Relationship Type="http://schemas.openxmlformats.org/officeDocument/2006/relationships/slideLayout" Target="../slideLayouts/slideLayout8.xml" Id="R94795e96618e4400" /><Relationship Type="http://schemas.openxmlformats.org/officeDocument/2006/relationships/slideLayout" Target="../slideLayouts/slideLayout9.xml" Id="R431fde6fa1ee4f4d" /><Relationship Type="http://schemas.openxmlformats.org/officeDocument/2006/relationships/slideLayout" Target="../slideLayouts/slideLayout10.xml" Id="R33d8419aacdb436a" /><Relationship Type="http://schemas.openxmlformats.org/officeDocument/2006/relationships/slideLayout" Target="../slideLayouts/slideLayout11.xml" Id="R4629aa349e5e4862" /></Relationships>
</file>

<file path=ppt/imports/46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55d37aff5b4c50"/>
    <p:sldLayoutId xmlns:r="http://schemas.openxmlformats.org/officeDocument/2006/relationships" id="2147483650" r:id="Ree7ad6d5b67e43b5"/>
    <p:sldLayoutId xmlns:r="http://schemas.openxmlformats.org/officeDocument/2006/relationships" id="2147483651" r:id="R3bdc27f8efc3480c"/>
    <p:sldLayoutId xmlns:r="http://schemas.openxmlformats.org/officeDocument/2006/relationships" id="2147483652" r:id="R21020ac478d24d44"/>
    <p:sldLayoutId xmlns:r="http://schemas.openxmlformats.org/officeDocument/2006/relationships" id="2147483653" r:id="R7b6780df6b7846bd"/>
    <p:sldLayoutId xmlns:r="http://schemas.openxmlformats.org/officeDocument/2006/relationships" id="2147483654" r:id="R4ef0e86ff06748ed"/>
    <p:sldLayoutId xmlns:r="http://schemas.openxmlformats.org/officeDocument/2006/relationships" id="2147483655" r:id="R469e77d66d464bff"/>
    <p:sldLayoutId xmlns:r="http://schemas.openxmlformats.org/officeDocument/2006/relationships" id="2147483656" r:id="R94795e96618e4400"/>
    <p:sldLayoutId xmlns:r="http://schemas.openxmlformats.org/officeDocument/2006/relationships" id="2147483657" r:id="R431fde6fa1ee4f4d"/>
    <p:sldLayoutId xmlns:r="http://schemas.openxmlformats.org/officeDocument/2006/relationships" id="2147483658" r:id="R33d8419aacdb436a"/>
    <p:sldLayoutId xmlns:r="http://schemas.openxmlformats.org/officeDocument/2006/relationships" id="2147483659" r:id="R4629aa349e5e4862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46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63.xml.rels><?xml version='1.0' encoding='utf-8'?>
<Relationships xmlns="http://schemas.openxmlformats.org/package/2006/relationships"><Relationship Type="http://schemas.openxmlformats.org/officeDocument/2006/relationships/slide" Target="../../../../slides/slide12.xml" Id="R57acd2c398944f33" /><Relationship Type="http://schemas.openxmlformats.org/officeDocument/2006/relationships/notesMaster" Target="../notesMasters/notesMaster1.xml" Id="Re9fc349eeb2a4f5d" /></Relationships>
</file>

<file path=ppt/imports/new/ppt/notesSlides/_rels/notesSlide64.xml.rels><?xml version='1.0' encoding='utf-8'?>
<Relationships xmlns="http://schemas.openxmlformats.org/package/2006/relationships"><Relationship Type="http://schemas.openxmlformats.org/officeDocument/2006/relationships/slide" Target="../../../../slides/slide13.xml" Id="Rf7fa2fd1b3b249f8" /><Relationship Type="http://schemas.openxmlformats.org/officeDocument/2006/relationships/notesMaster" Target="../notesMasters/notesMaster1.xml" Id="R9c7c6dac70c54ba9" /></Relationships>
</file>

<file path=ppt/imports/new/ppt/notesSlides/_rels/notesSlide65.xml.rels><?xml version='1.0' encoding='utf-8'?>
<Relationships xmlns="http://schemas.openxmlformats.org/package/2006/relationships"><Relationship Type="http://schemas.openxmlformats.org/officeDocument/2006/relationships/slide" Target="../../../../slides/slide14.xml" Id="R464ad07c45a94dd4" /><Relationship Type="http://schemas.openxmlformats.org/officeDocument/2006/relationships/notesMaster" Target="../notesMasters/notesMaster1.xml" Id="R7631039620eb413b" /></Relationships>
</file>

<file path=ppt/imports/new/ppt/notesSlides/_rels/notesSlide66.xml.rels><?xml version='1.0' encoding='utf-8'?>
<Relationships xmlns="http://schemas.openxmlformats.org/package/2006/relationships"><Relationship Type="http://schemas.openxmlformats.org/officeDocument/2006/relationships/slide" Target="../../../../slides/slide1.xml" Id="Rbba0b9a16e9540ea" /><Relationship Type="http://schemas.openxmlformats.org/officeDocument/2006/relationships/notesMaster" Target="../notesMasters/notesMaster1.xml" Id="R2d6234a76e754c1e" /></Relationships>
</file>

<file path=ppt/imports/new/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8df33f2e57514212" /><Relationship Type="http://schemas.openxmlformats.org/officeDocument/2006/relationships/notesSlide" Target="../imports/new/ppt/notesSlides/notesSlide66.xml" Id="R962d2343dd1e4842" /></Relationships>
</file>

<file path=ppt/slides/_rels/slide2.xml.rels><?xml version='1.0' encoding='utf-8'?>
<Relationships xmlns="http://schemas.openxmlformats.org/package/2006/relationships"><Relationship Id="rId3" Type="http://schemas.microsoft.com/office/2007/relationships/hdphoto" Target="../imports/9/ppt/media/hdphoto15.wdp" /><Relationship Id="rId2" Type="http://schemas.openxmlformats.org/officeDocument/2006/relationships/image" Target="../imports/9/ppt/media/image80.png" /><Relationship Id="rId1" Type="http://schemas.openxmlformats.org/officeDocument/2006/relationships/slideLayout" Target="../imports/9/ppt/slideLayouts/slideLayout2.xml" /></Relationships>
</file>

<file path=ppt/slides/_rels/slide3.xml.rels><?xml version='1.0' encoding='utf-8'?>
<Relationships xmlns="http://schemas.openxmlformats.org/package/2006/relationships"><Relationship Id="rId3" Type="http://schemas.microsoft.com/office/2007/relationships/hdphoto" Target="../imports/9/ppt/media/hdphoto16.wdp" /><Relationship Id="rId2" Type="http://schemas.openxmlformats.org/officeDocument/2006/relationships/image" Target="../imports/9/ppt/media/image80.png" /><Relationship Id="rId1" Type="http://schemas.openxmlformats.org/officeDocument/2006/relationships/slideLayout" Target="../imports/9/ppt/slideLayouts/slideLayout2.xml" /></Relationships>
</file>

<file path=ppt/slides/_rels/slide4.xml.rels><?xml version='1.0' encoding='utf-8'?>
<Relationships xmlns="http://schemas.openxmlformats.org/package/2006/relationships"><Relationship Id="rId3" Type="http://schemas.microsoft.com/office/2007/relationships/hdphoto" Target="../imports/9/ppt/media/hdphoto16.wdp" /><Relationship Id="rId2" Type="http://schemas.openxmlformats.org/officeDocument/2006/relationships/image" Target="../imports/9/ppt/media/image80.png" /><Relationship Id="rId1" Type="http://schemas.openxmlformats.org/officeDocument/2006/relationships/slideLayout" Target="../imports/9/ppt/slideLayouts/slideLayout2.xml" /><Relationship Id="rId4" Type="http://schemas.openxmlformats.org/officeDocument/2006/relationships/image" Target="../imports/9/ppt/media/image81.png" /></Relationships>
</file>

<file path=ppt/slides/_rels/slide5.xml.rels><?xml version='1.0' encoding='utf-8'?>
<Relationships xmlns="http://schemas.openxmlformats.org/package/2006/relationships"><Relationship Id="rId3" Type="http://schemas.openxmlformats.org/officeDocument/2006/relationships/image" Target="../imports/9/ppt/media/image80.png" /><Relationship Id="rId2" Type="http://schemas.openxmlformats.org/officeDocument/2006/relationships/notesSlide" Target="../imports/9/ppt/notesSlides/notesSlide44.xml" /><Relationship Id="rId1" Type="http://schemas.openxmlformats.org/officeDocument/2006/relationships/slideLayout" Target="../imports/9/ppt/slideLayouts/slideLayout2.xml" /><Relationship Id="rId5" Type="http://schemas.openxmlformats.org/officeDocument/2006/relationships/image" Target="../imports/9/ppt/media/image82.jpeg" /><Relationship Id="rId4" Type="http://schemas.microsoft.com/office/2007/relationships/hdphoto" Target="../imports/9/ppt/media/hdphoto16.wdp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9/ppt/media/image80.png" /><Relationship Id="rId2" Type="http://schemas.openxmlformats.org/officeDocument/2006/relationships/notesSlide" Target="../imports/9/ppt/notesSlides/notesSlide45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84.png" /><Relationship Id="rId5" Type="http://schemas.openxmlformats.org/officeDocument/2006/relationships/image" Target="../imports/9/ppt/media/image83.png" /><Relationship Id="rId4" Type="http://schemas.microsoft.com/office/2007/relationships/hdphoto" Target="../imports/9/ppt/media/hdphoto16.wdp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9/ppt/media/image85.jpeg" /><Relationship Id="rId2" Type="http://schemas.openxmlformats.org/officeDocument/2006/relationships/notesSlide" Target="../imports/9/ppt/notesSlides/notesSlide46.xml" /><Relationship Id="rId1" Type="http://schemas.openxmlformats.org/officeDocument/2006/relationships/slideLayout" Target="../imports/9/ppt/slideLayouts/slideLayout2.xml" /><Relationship Id="rId5" Type="http://schemas.openxmlformats.org/officeDocument/2006/relationships/image" Target="../imports/9/ppt/media/image87.png" /><Relationship Id="rId4" Type="http://schemas.openxmlformats.org/officeDocument/2006/relationships/image" Target="../imports/9/ppt/media/image86.jpeg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../imports/44/ppt/slideLayouts/slideLayout2.xml" Id="Rdb5749a977004e05" /><Relationship Type="http://schemas.openxmlformats.org/officeDocument/2006/relationships/notesSlide" Target="../imports/44/ppt/notesSlides/notesSlide2.xml" Id="R14b5c23009cb41c9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../imports/44/ppt/slideLayouts/slideLayout2.xml" Id="R984d23c9e6ee43a7" /><Relationship Type="http://schemas.openxmlformats.org/officeDocument/2006/relationships/notesSlide" Target="../imports/44/ppt/notesSlides/notesSlide4.xml" Id="R9386ff6734ff4620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../imports/46/ppt/slideLayouts/slideLayout2.xml" Id="Ra18da35776094443" /><Relationship Type="http://schemas.openxmlformats.org/officeDocument/2006/relationships/notesSlide" Target="../imports/46/ppt/notesSlides/notesSlide2.xml" Id="R770817ef2de840d4" 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../imports/46/ppt/slideLayouts/slideLayout2.xml" Id="Rc925181ec6a84180" /><Relationship Type="http://schemas.openxmlformats.org/officeDocument/2006/relationships/notesSlide" Target="../imports/46/ppt/notesSlides/notesSlide4.xml" Id="Raca77b166b0f4566" 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7c82148f1db04f79" /><Relationship Type="http://schemas.openxmlformats.org/officeDocument/2006/relationships/notesSlide" Target="../imports/new/ppt/notesSlides/notesSlide63.xml" Id="R69e4a9a11f334f74" 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4e6fe3f4e9445c2" /><Relationship Type="http://schemas.openxmlformats.org/officeDocument/2006/relationships/notesSlide" Target="../imports/new/ppt/notesSlides/notesSlide64.xml" Id="Rb135291ce77146ba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7741e3e93e4b40e8" /><Relationship Type="http://schemas.openxmlformats.org/officeDocument/2006/relationships/notesSlide" Target="../imports/new/ppt/notesSlides/notesSlide65.xml" Id="R71bf56a1d1c046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2E9B2F-610F-49F1-8B03-C6E79DDB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Q4  /  Week 15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E8B29-D8D2-48DE-9A1A-9FF9D804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Physical qubits and error 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833D6D-F426-4486-82F4-9D40A2C3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Hardware examples from the original mixed lecture, followed by error-correction development.</a:t>
            </a:r>
          </a:p>
        </p:txBody>
      </p:sp>
    </p:spTree>
    <p:extLst>
      <p:ext uri="{BB962C8B-B14F-4D97-AF65-F5344CB8AC3E}">
        <p14:creationId xmlns:p14="http://schemas.microsoft.com/office/powerpoint/2010/main" val="1925559108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1C495-6463-2B48-F03F-D18DE13D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From Theory to Physical Qubits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903EE6-6D2A-EEC3-8F35-A2F3C878766A}"/>
              </a:ext>
            </a:extLst>
          </p:cNvPr>
          <p:cNvSpPr txBox="1">
            <a:spLocks/>
          </p:cNvSpPr>
          <p:nvPr/>
        </p:nvSpPr>
        <p:spPr>
          <a:xfrm>
            <a:off x="10511481" y="6483178"/>
            <a:ext cx="1680520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Hardware </a:t>
            </a:r>
            <a:fld id="{58B11B8A-1C5B-9046-9BED-8EAA409DC8AB}" type="slidenum">
              <a:rPr lang="en-US" sz="1200" b="1" smtClean="0"/>
              <a:pPr/>
              <a:t>58</a:t>
            </a:fld>
            <a:r>
              <a:rPr lang="en-US" sz="1200" b="1" dirty="0"/>
              <a:t>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516305-F193-9A32-9234-1FDD6415CC75}"/>
              </a:ext>
            </a:extLst>
          </p:cNvPr>
          <p:cNvSpPr txBox="1"/>
          <p:nvPr/>
        </p:nvSpPr>
        <p:spPr>
          <a:xfrm>
            <a:off x="1140344" y="1215483"/>
            <a:ext cx="102113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1993 Seth </a:t>
            </a:r>
            <a:r>
              <a:rPr lang="en-US" dirty="0" err="1"/>
              <a:t>Lloydd</a:t>
            </a:r>
            <a:r>
              <a:rPr lang="en-US" dirty="0"/>
              <a:t> described a method for building the first quantum computer. </a:t>
            </a:r>
          </a:p>
          <a:p>
            <a:endParaRPr lang="en-US" dirty="0"/>
          </a:p>
          <a:p>
            <a:r>
              <a:rPr lang="en-US" dirty="0"/>
              <a:t>“Arrays of pulsed, weakly coupled quantum systems … the basic unit in the array could be a quantum dot, a nuclear spin, … or any multistate quantum system that interacts locally with its neighbors and can be compelled to switch between states with resonant pulses of light.”</a:t>
            </a:r>
          </a:p>
          <a:p>
            <a:endParaRPr lang="en-US" dirty="0"/>
          </a:p>
          <a:p>
            <a:r>
              <a:rPr lang="en-US" dirty="0"/>
              <a:t>S. Lloyd, A potentially realizable quantum computer, Science, 261(5128): 1569-1571, 1993.</a:t>
            </a:r>
          </a:p>
        </p:txBody>
      </p:sp>
    </p:spTree>
    <p:extLst>
      <p:ext uri="{BB962C8B-B14F-4D97-AF65-F5344CB8AC3E}">
        <p14:creationId xmlns:p14="http://schemas.microsoft.com/office/powerpoint/2010/main" val="3280741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8D6F5-536F-D034-5D00-D9627B1FA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D91A-9B10-E143-80D0-85679B27D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Quantum Hardware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0AF51D-B9FE-31E5-EBA4-5A881449D8FB}"/>
              </a:ext>
            </a:extLst>
          </p:cNvPr>
          <p:cNvSpPr txBox="1">
            <a:spLocks/>
          </p:cNvSpPr>
          <p:nvPr/>
        </p:nvSpPr>
        <p:spPr>
          <a:xfrm>
            <a:off x="10527957" y="6483178"/>
            <a:ext cx="1664044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Hardware </a:t>
            </a:r>
            <a:fld id="{58B11B8A-1C5B-9046-9BED-8EAA409DC8AB}" type="slidenum">
              <a:rPr lang="en-US" sz="1200" b="1" smtClean="0"/>
              <a:pPr/>
              <a:t>59</a:t>
            </a:fld>
            <a:r>
              <a:rPr lang="en-US" sz="1200" b="1" dirty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2281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4D406-69DA-CC5A-4320-7C5736813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CE2AE-39ED-2732-D3DC-18CFBC1F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Superconducting Qubits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2301A9-7732-142A-C237-22AEEA60D7DE}"/>
              </a:ext>
            </a:extLst>
          </p:cNvPr>
          <p:cNvSpPr txBox="1">
            <a:spLocks/>
          </p:cNvSpPr>
          <p:nvPr/>
        </p:nvSpPr>
        <p:spPr>
          <a:xfrm>
            <a:off x="10527957" y="6483178"/>
            <a:ext cx="1664044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Hardware </a:t>
            </a:r>
            <a:fld id="{58B11B8A-1C5B-9046-9BED-8EAA409DC8AB}" type="slidenum">
              <a:rPr lang="en-US" sz="1200" b="1" smtClean="0"/>
              <a:pPr/>
              <a:t>60</a:t>
            </a:fld>
            <a:r>
              <a:rPr lang="en-US" sz="1200" b="1" dirty="0"/>
              <a:t>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CE2F3C-F442-413D-E45A-0AD9A49861B4}"/>
              </a:ext>
            </a:extLst>
          </p:cNvPr>
          <p:cNvSpPr txBox="1"/>
          <p:nvPr/>
        </p:nvSpPr>
        <p:spPr>
          <a:xfrm>
            <a:off x="518532" y="1237775"/>
            <a:ext cx="956217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Description:</a:t>
            </a:r>
            <a:r>
              <a:rPr lang="en-US" sz="3200" dirty="0"/>
              <a:t> Utilize superconducting circuits at cryogenic temperatures to perform quantum operations.</a:t>
            </a:r>
          </a:p>
          <a:p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Notable Companies:</a:t>
            </a: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IBM</a:t>
            </a:r>
            <a:r>
              <a:rPr lang="en-US" sz="3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Google</a:t>
            </a:r>
            <a:r>
              <a:rPr lang="en-US" sz="3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/>
              <a:t>Rigetti</a:t>
            </a:r>
            <a:r>
              <a:rPr lang="en-US" sz="3200" b="1" dirty="0"/>
              <a:t> Computing</a:t>
            </a:r>
            <a:r>
              <a:rPr lang="en-US" sz="3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Intel</a:t>
            </a:r>
            <a:r>
              <a:rPr lang="en-US" sz="3200" dirty="0"/>
              <a:t> </a:t>
            </a:r>
          </a:p>
        </p:txBody>
      </p:sp>
      <p:pic>
        <p:nvPicPr>
          <p:cNvPr id="24578" name="Picture 2" descr="Superconducting Quantum Computer">
            <a:extLst>
              <a:ext uri="{FF2B5EF4-FFF2-40B4-BE49-F238E27FC236}">
                <a16:creationId xmlns:a16="http://schemas.microsoft.com/office/drawing/2014/main" id="{B7EEC454-43CD-7F36-2FBD-48B2B6FE1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092" y="2382575"/>
            <a:ext cx="6122612" cy="35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6EF130-378F-F2ED-1665-6BBDC279D4A9}"/>
              </a:ext>
            </a:extLst>
          </p:cNvPr>
          <p:cNvSpPr txBox="1"/>
          <p:nvPr/>
        </p:nvSpPr>
        <p:spPr>
          <a:xfrm>
            <a:off x="4633332" y="5950992"/>
            <a:ext cx="6122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Superconducting quantum processor suspended in a cryostat for ultra-cold operation and precise qubit measurement.</a:t>
            </a:r>
          </a:p>
        </p:txBody>
      </p:sp>
    </p:spTree>
    <p:extLst>
      <p:ext uri="{BB962C8B-B14F-4D97-AF65-F5344CB8AC3E}">
        <p14:creationId xmlns:p14="http://schemas.microsoft.com/office/powerpoint/2010/main" val="1360488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10893-83F1-6714-277D-2CE9B8D20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F3014-FCE8-3354-1EE5-9196D4F65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04" y="141795"/>
            <a:ext cx="10972440" cy="685405"/>
          </a:xfrm>
        </p:spPr>
        <p:txBody>
          <a:bodyPr/>
          <a:lstStyle/>
          <a:p>
            <a:r>
              <a:rPr lang="en-US" b="1" dirty="0"/>
              <a:t>Trapped Ion Qubits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4682D9-FF96-7172-68D3-BA8A55FBE1EC}"/>
              </a:ext>
            </a:extLst>
          </p:cNvPr>
          <p:cNvSpPr txBox="1">
            <a:spLocks/>
          </p:cNvSpPr>
          <p:nvPr/>
        </p:nvSpPr>
        <p:spPr>
          <a:xfrm>
            <a:off x="10527957" y="6483178"/>
            <a:ext cx="1664044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Hardware </a:t>
            </a:r>
            <a:fld id="{58B11B8A-1C5B-9046-9BED-8EAA409DC8AB}" type="slidenum">
              <a:rPr lang="en-US" sz="1200" b="1" smtClean="0"/>
              <a:pPr/>
              <a:t>61</a:t>
            </a:fld>
            <a:r>
              <a:rPr lang="en-US" sz="1200" b="1" dirty="0"/>
              <a:t>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52D3ED-888C-4695-E813-5B4164EA27A3}"/>
              </a:ext>
            </a:extLst>
          </p:cNvPr>
          <p:cNvSpPr txBox="1"/>
          <p:nvPr/>
        </p:nvSpPr>
        <p:spPr>
          <a:xfrm>
            <a:off x="271345" y="916595"/>
            <a:ext cx="117496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Description:</a:t>
            </a:r>
            <a:r>
              <a:rPr lang="en-US" sz="3200" dirty="0"/>
              <a:t> Employ ions confined and manipulated using electromagnetic fields.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Notable Companies:</a:t>
            </a: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/>
              <a:t>IonQ</a:t>
            </a:r>
            <a:r>
              <a:rPr lang="en-US" sz="3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err="1"/>
              <a:t>Quantinuum</a:t>
            </a:r>
            <a:r>
              <a:rPr lang="en-US" sz="3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/>
              <a:t>Honeywell</a:t>
            </a:r>
            <a:r>
              <a:rPr lang="en-US" sz="3200" dirty="0"/>
              <a:t> </a:t>
            </a:r>
          </a:p>
        </p:txBody>
      </p:sp>
      <p:pic>
        <p:nvPicPr>
          <p:cNvPr id="25602" name="Picture 2" descr="Honeywell Quantum Solutions and Cambridge Quantum Computing join forces to  form Quantinuum – Physics World">
            <a:extLst>
              <a:ext uri="{FF2B5EF4-FFF2-40B4-BE49-F238E27FC236}">
                <a16:creationId xmlns:a16="http://schemas.microsoft.com/office/drawing/2014/main" id="{836A0048-D6AE-FFAE-8B45-8D7561E37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588" y="1481909"/>
            <a:ext cx="6452479" cy="430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690213-F89D-A17C-D8F7-63E25A7BC03E}"/>
              </a:ext>
            </a:extLst>
          </p:cNvPr>
          <p:cNvSpPr txBox="1"/>
          <p:nvPr/>
        </p:nvSpPr>
        <p:spPr>
          <a:xfrm>
            <a:off x="4579012" y="5792875"/>
            <a:ext cx="7029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Ion trap quantum processor housed in an ultra-high vacuum chamber, used to isolate and control individual trapped ion qubits.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51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0D0FC3-49DB-0BE4-29E8-87AE2861B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F74E2-488B-4AD5-36E1-E3D595E6C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540439"/>
          </a:xfrm>
        </p:spPr>
        <p:txBody>
          <a:bodyPr/>
          <a:lstStyle/>
          <a:p>
            <a:r>
              <a:rPr lang="en-US" b="1" dirty="0"/>
              <a:t>Measurement in Hardware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9322345-E82E-75FE-2185-D16ED8FE8F99}"/>
              </a:ext>
            </a:extLst>
          </p:cNvPr>
          <p:cNvSpPr txBox="1">
            <a:spLocks/>
          </p:cNvSpPr>
          <p:nvPr/>
        </p:nvSpPr>
        <p:spPr>
          <a:xfrm>
            <a:off x="10527957" y="6483178"/>
            <a:ext cx="1664044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Hardware </a:t>
            </a:r>
            <a:fld id="{58B11B8A-1C5B-9046-9BED-8EAA409DC8AB}" type="slidenum">
              <a:rPr lang="en-US" sz="1200" b="1" smtClean="0"/>
              <a:pPr/>
              <a:t>62</a:t>
            </a:fld>
            <a:r>
              <a:rPr lang="en-US" sz="1200" b="1" dirty="0"/>
              <a:t>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EB4602-122F-FD87-CFD3-111A23E90E54}"/>
              </a:ext>
            </a:extLst>
          </p:cNvPr>
          <p:cNvSpPr txBox="1"/>
          <p:nvPr/>
        </p:nvSpPr>
        <p:spPr>
          <a:xfrm>
            <a:off x="441852" y="853851"/>
            <a:ext cx="111400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Superconducting qubits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Readout via resonator frequency shift (microwave cavity QED)</a:t>
            </a:r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r>
              <a:rPr lang="en-US" sz="2800" b="1" dirty="0"/>
              <a:t>Trapped ions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Fluorescence detection (ions emit or don’t under laser illumination)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39AA7191-CC9E-63EE-9BFF-971B71E2B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33" y="4844123"/>
            <a:ext cx="6162394" cy="194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DBAC0B-DD22-38FA-A0D7-689D608F5DAF}"/>
              </a:ext>
            </a:extLst>
          </p:cNvPr>
          <p:cNvSpPr txBox="1"/>
          <p:nvPr/>
        </p:nvSpPr>
        <p:spPr>
          <a:xfrm>
            <a:off x="6839928" y="5153886"/>
            <a:ext cx="47559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Szymanski, B., et al. "Large 2D Coulomb crystals in a radio frequency surface ion trap." </a:t>
            </a:r>
            <a:r>
              <a:rPr lang="en-US" sz="2000" b="0" i="1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20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arXiv:1201.2584 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(2012).</a:t>
            </a:r>
            <a:endParaRPr lang="en-US" sz="2000" dirty="0"/>
          </a:p>
        </p:txBody>
      </p:sp>
      <p:pic>
        <p:nvPicPr>
          <p:cNvPr id="26630" name="Picture 6">
            <a:extLst>
              <a:ext uri="{FF2B5EF4-FFF2-40B4-BE49-F238E27FC236}">
                <a16:creationId xmlns:a16="http://schemas.microsoft.com/office/drawing/2014/main" id="{04E1E509-9E2A-6BEF-6396-C298734F4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11"/>
          <a:stretch/>
        </p:blipFill>
        <p:spPr bwMode="auto">
          <a:xfrm>
            <a:off x="483733" y="1889874"/>
            <a:ext cx="3842245" cy="189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EDB641-C84A-FBE8-F4AD-B16A0B81A16C}"/>
              </a:ext>
            </a:extLst>
          </p:cNvPr>
          <p:cNvSpPr txBox="1"/>
          <p:nvPr/>
        </p:nvSpPr>
        <p:spPr>
          <a:xfrm>
            <a:off x="4644483" y="2060633"/>
            <a:ext cx="6122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Delaney, R. D., et al. "Superconducting-qubit readout via low-backaction electro-optic transduction." </a:t>
            </a:r>
            <a:r>
              <a:rPr lang="en-US" sz="24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Nature</a:t>
            </a:r>
            <a:r>
              <a:rPr lang="en-US" sz="2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606.7914 (2022): 489-493.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8254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7774A9-B3D9-08BA-7487-5A165E7D7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9" name="Rectangle 27658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4" descr="Atom Computing Reports Advance in Scaling Up Neutral Atom Qubit Arrays">
            <a:extLst>
              <a:ext uri="{FF2B5EF4-FFF2-40B4-BE49-F238E27FC236}">
                <a16:creationId xmlns:a16="http://schemas.microsoft.com/office/drawing/2014/main" id="{29762ED0-939B-9CF0-4FF3-6C2209420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16444" b="1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D-Wave quantum annealers solve problems classical algorithms struggle with  - Ars Technica">
            <a:extLst>
              <a:ext uri="{FF2B5EF4-FFF2-40B4-BE49-F238E27FC236}">
                <a16:creationId xmlns:a16="http://schemas.microsoft.com/office/drawing/2014/main" id="{A46AC760-F4EE-FB35-7A98-04E1F9453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0" r="14921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PsiQuantum Has A Goal For Its Million Qubit Photonic Quantum Computer To  Outperform Every Supercomputer On The Planet">
            <a:extLst>
              <a:ext uri="{FF2B5EF4-FFF2-40B4-BE49-F238E27FC236}">
                <a16:creationId xmlns:a16="http://schemas.microsoft.com/office/drawing/2014/main" id="{99698CFE-51B3-0A36-4722-BEFCCCF938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0" r="-1" b="-1"/>
          <a:stretch/>
        </p:blipFill>
        <p:spPr bwMode="auto"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7661" name="Freeform: Shape 27660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663" name="Freeform: Shape 27662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3C452-64D4-BBB1-6E3A-E456D574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" y="76702"/>
            <a:ext cx="560456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Other Quantum Computer Implementation</a:t>
            </a:r>
          </a:p>
        </p:txBody>
      </p:sp>
      <p:sp>
        <p:nvSpPr>
          <p:cNvPr id="27665" name="Rectangle 27664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67" name="Rectangle 27666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3BFF3-BBE9-8D8E-FDCF-6536CCB53F03}"/>
              </a:ext>
            </a:extLst>
          </p:cNvPr>
          <p:cNvSpPr txBox="1"/>
          <p:nvPr/>
        </p:nvSpPr>
        <p:spPr>
          <a:xfrm>
            <a:off x="150223" y="1315810"/>
            <a:ext cx="5582362" cy="540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Photonic Qubits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Use photons for quantum computations, often at room temperature. </a:t>
            </a:r>
            <a:endParaRPr lang="en-US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PsiQuantum</a:t>
            </a:r>
            <a:endParaRPr lang="en-US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Xanadu</a:t>
            </a:r>
            <a:endParaRPr lang="en-US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ORCA Computing</a:t>
            </a:r>
            <a:r>
              <a:rPr lang="en-US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Neutral Atom Qubits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Neutral atoms trapped in optical lattices or tweezers. </a:t>
            </a:r>
            <a:endParaRPr lang="en-US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QuEra Computing</a:t>
            </a:r>
            <a:r>
              <a:rPr lang="en-US" dirty="0"/>
              <a:t>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ColdQuanta</a:t>
            </a:r>
            <a:endParaRPr lang="en-US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Atom Computing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Quantum Annealers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Specialized devices for optimization problems, leveraging quantum tunneling.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D-Wave Systems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3401457"/>
      </p:ext>
    </p:extLst>
  </p:cSld>
  <p:clrMapOvr>
    <a:masterClrMapping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can errors be diagnosed without measuring the encoded quantum information?
Syndrome measurements reveal an error class while preserving the logical superposition.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logical qubit
syndrome
code distance
fault tolerance
MODEL
encode -&gt; noisy channel -&gt; syndrome -&gt; correction -&gt; decode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Enumerate bit-flip patterns for the three-qubit repetition code and test recovery.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logical error rate, syndrome
table, and uncorrectable cases. Label basis
order, shots, and simulator 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do physical qubits change the circuit we can actually execute?
Connectivity, native gates, coherence, speed, and measurement jointly define a platform's usable capability.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native gate
coupling map
coherence
calibration
MODEL
logical circuit -&gt; placement -&gt; routing -&gt; native gates -&gt; schedule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Transpile one circuit to all-to-all and linear coupling maps; verify semantics and count overhead.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depth, two-qubit gates,
SWAPs, and output-distribution distance. Label
basis order, shots, and simulator 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EA4FD-A143-478C-89E2-BAB93629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ECA69-27B1-4E3E-BE02-4B83A018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Current hardware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A3B80-9790-4DEB-B785-9500EC683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Update the illustrative platform and vendor examples with dated primary 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encoding, control, readout, connectivity, coherence, and native operations. Separate physical and logical qubits.</a:t>
            </a:r>
          </a:p>
        </p:txBody>
      </p:sp>
    </p:spTree>
    <p:extLst>
      <p:ext uri="{BB962C8B-B14F-4D97-AF65-F5344CB8AC3E}">
        <p14:creationId xmlns:p14="http://schemas.microsoft.com/office/powerpoint/2010/main" val="4977755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7B049-A8B0-4E3D-B5A2-4D025764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BE64C-BA9F-4618-AA8C-52F9BAF0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Logical qubits and syndrome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7F0A3-3986-4036-B9D4-BE052D51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one small code, its encoding, and a syndrome 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Show which errors it corrects and which it cannot. Explain why syndrome measurement can preserve logical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20742146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450B5-6456-48D7-A597-C52CCF4B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0A4AE-DEFD-41E6-BDF0-34A69AAD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Fault tolerance and overhead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93301-1635-4055-AA41-9B70675B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Connect physical error rates, code distance, and logical failure probability.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the assumptions behind a threshold claim and provide a worked resource example.</a:t>
            </a:r>
          </a:p>
        </p:txBody>
      </p:sp>
    </p:spTree>
    <p:extLst>
      <p:ext uri="{BB962C8B-B14F-4D97-AF65-F5344CB8AC3E}">
        <p14:creationId xmlns:p14="http://schemas.microsoft.com/office/powerpoint/2010/main" val="722741145"/>
      </p:ext>
    </p:extLst>
  </p:cSld>
</p:sld>
</file>