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11/ppt/slideLayouts/slideLayout1.xml" ContentType="application/vnd.openxmlformats-officedocument.presentationml.slideLayout+xml"/>
  <Override PartName="/ppt/imports/11/ppt/slideLayouts/slideLayout10.xml" ContentType="application/vnd.openxmlformats-officedocument.presentationml.slideLayout+xml"/>
  <Override PartName="/ppt/imports/11/ppt/slideLayouts/slideLayout11.xml" ContentType="application/vnd.openxmlformats-officedocument.presentationml.slideLayout+xml"/>
  <Override PartName="/ppt/imports/11/ppt/slideLayouts/slideLayout2.xml" ContentType="application/vnd.openxmlformats-officedocument.presentationml.slideLayout+xml"/>
  <Override PartName="/ppt/imports/11/ppt/slideLayouts/slideLayout3.xml" ContentType="application/vnd.openxmlformats-officedocument.presentationml.slideLayout+xml"/>
  <Override PartName="/ppt/imports/11/ppt/slideLayouts/slideLayout4.xml" ContentType="application/vnd.openxmlformats-officedocument.presentationml.slideLayout+xml"/>
  <Override PartName="/ppt/imports/11/ppt/slideLayouts/slideLayout5.xml" ContentType="application/vnd.openxmlformats-officedocument.presentationml.slideLayout+xml"/>
  <Override PartName="/ppt/imports/11/ppt/slideLayouts/slideLayout6.xml" ContentType="application/vnd.openxmlformats-officedocument.presentationml.slideLayout+xml"/>
  <Override PartName="/ppt/imports/11/ppt/slideLayouts/slideLayout7.xml" ContentType="application/vnd.openxmlformats-officedocument.presentationml.slideLayout+xml"/>
  <Override PartName="/ppt/imports/11/ppt/slideLayouts/slideLayout8.xml" ContentType="application/vnd.openxmlformats-officedocument.presentationml.slideLayout+xml"/>
  <Override PartName="/ppt/imports/11/ppt/slideLayouts/slideLayout9.xml" ContentType="application/vnd.openxmlformats-officedocument.presentationml.slideLayout+xml"/>
  <Override PartName="/ppt/imports/11/ppt/slideMasters/slideMaster1.xml" ContentType="application/vnd.openxmlformats-officedocument.presentationml.slideMaster+xml"/>
  <Override PartName="/ppt/imports/11/ppt/theme/theme1.xml" ContentType="application/vnd.openxmlformats-officedocument.theme+xml"/>
  <Override PartName="/ppt/imports/12/ppt/media/image10.png" ContentType="image/png"/>
  <Override PartName="/ppt/imports/12/ppt/slideLayouts/slideLayout1.xml" ContentType="application/vnd.openxmlformats-officedocument.presentationml.slideLayout+xml"/>
  <Override PartName="/ppt/imports/12/ppt/slideLayouts/slideLayout10.xml" ContentType="application/vnd.openxmlformats-officedocument.presentationml.slideLayout+xml"/>
  <Override PartName="/ppt/imports/12/ppt/slideLayouts/slideLayout11.xml" ContentType="application/vnd.openxmlformats-officedocument.presentationml.slideLayout+xml"/>
  <Override PartName="/ppt/imports/12/ppt/slideLayouts/slideLayout2.xml" ContentType="application/vnd.openxmlformats-officedocument.presentationml.slideLayout+xml"/>
  <Override PartName="/ppt/imports/12/ppt/slideLayouts/slideLayout3.xml" ContentType="application/vnd.openxmlformats-officedocument.presentationml.slideLayout+xml"/>
  <Override PartName="/ppt/imports/12/ppt/slideLayouts/slideLayout4.xml" ContentType="application/vnd.openxmlformats-officedocument.presentationml.slideLayout+xml"/>
  <Override PartName="/ppt/imports/12/ppt/slideLayouts/slideLayout5.xml" ContentType="application/vnd.openxmlformats-officedocument.presentationml.slideLayout+xml"/>
  <Override PartName="/ppt/imports/12/ppt/slideLayouts/slideLayout6.xml" ContentType="application/vnd.openxmlformats-officedocument.presentationml.slideLayout+xml"/>
  <Override PartName="/ppt/imports/12/ppt/slideLayouts/slideLayout7.xml" ContentType="application/vnd.openxmlformats-officedocument.presentationml.slideLayout+xml"/>
  <Override PartName="/ppt/imports/12/ppt/slideLayouts/slideLayout8.xml" ContentType="application/vnd.openxmlformats-officedocument.presentationml.slideLayout+xml"/>
  <Override PartName="/ppt/imports/12/ppt/slideLayouts/slideLayout9.xml" ContentType="application/vnd.openxmlformats-officedocument.presentationml.slideLayout+xml"/>
  <Override PartName="/ppt/imports/12/ppt/slideMasters/slideMaster1.xml" ContentType="application/vnd.openxmlformats-officedocument.presentationml.slideMaster+xml"/>
  <Override PartName="/ppt/imports/12/ppt/theme/theme1.xml" ContentType="application/vnd.openxmlformats-officedocument.theme+xml"/>
  <Override PartName="/ppt/imports/14/ppt/slideLayouts/slideLayout1.xml" ContentType="application/vnd.openxmlformats-officedocument.presentationml.slideLayout+xml"/>
  <Override PartName="/ppt/imports/14/ppt/slideLayouts/slideLayout10.xml" ContentType="application/vnd.openxmlformats-officedocument.presentationml.slideLayout+xml"/>
  <Override PartName="/ppt/imports/14/ppt/slideLayouts/slideLayout11.xml" ContentType="application/vnd.openxmlformats-officedocument.presentationml.slideLayout+xml"/>
  <Override PartName="/ppt/imports/14/ppt/slideLayouts/slideLayout2.xml" ContentType="application/vnd.openxmlformats-officedocument.presentationml.slideLayout+xml"/>
  <Override PartName="/ppt/imports/14/ppt/slideLayouts/slideLayout3.xml" ContentType="application/vnd.openxmlformats-officedocument.presentationml.slideLayout+xml"/>
  <Override PartName="/ppt/imports/14/ppt/slideLayouts/slideLayout4.xml" ContentType="application/vnd.openxmlformats-officedocument.presentationml.slideLayout+xml"/>
  <Override PartName="/ppt/imports/14/ppt/slideLayouts/slideLayout5.xml" ContentType="application/vnd.openxmlformats-officedocument.presentationml.slideLayout+xml"/>
  <Override PartName="/ppt/imports/14/ppt/slideLayouts/slideLayout6.xml" ContentType="application/vnd.openxmlformats-officedocument.presentationml.slideLayout+xml"/>
  <Override PartName="/ppt/imports/14/ppt/slideLayouts/slideLayout7.xml" ContentType="application/vnd.openxmlformats-officedocument.presentationml.slideLayout+xml"/>
  <Override PartName="/ppt/imports/14/ppt/slideLayouts/slideLayout8.xml" ContentType="application/vnd.openxmlformats-officedocument.presentationml.slideLayout+xml"/>
  <Override PartName="/ppt/imports/14/ppt/slideLayouts/slideLayout9.xml" ContentType="application/vnd.openxmlformats-officedocument.presentationml.slideLayout+xml"/>
  <Override PartName="/ppt/imports/14/ppt/slideMasters/slideMaster1.xml" ContentType="application/vnd.openxmlformats-officedocument.presentationml.slideMaster+xml"/>
  <Override PartName="/ppt/imports/14/ppt/theme/theme1.xml" ContentType="application/vnd.openxmlformats-officedocument.theme+xml"/>
  <Override PartName="/ppt/imports/22/ppt/notesMasters/notesMaster1.xml" ContentType="application/vnd.openxmlformats-officedocument.presentationml.notesMaster+xml"/>
  <Override PartName="/ppt/imports/22/ppt/notesMasters/theme/theme3.xml" ContentType="application/vnd.openxmlformats-officedocument.theme+xml"/>
  <Override PartName="/ppt/imports/22/ppt/notesSlides/notesSlide2.xml" ContentType="application/vnd.openxmlformats-officedocument.presentationml.notesSlide+xml"/>
  <Override PartName="/ppt/imports/22/ppt/notesSlides/notesSlide4.xml" ContentType="application/vnd.openxmlformats-officedocument.presentationml.notesSlide+xml"/>
  <Override PartName="/ppt/imports/22/ppt/slideLayouts/slideLayout1.xml" ContentType="application/vnd.openxmlformats-officedocument.presentationml.slideLayout+xml"/>
  <Override PartName="/ppt/imports/22/ppt/slideLayouts/slideLayout10.xml" ContentType="application/vnd.openxmlformats-officedocument.presentationml.slideLayout+xml"/>
  <Override PartName="/ppt/imports/22/ppt/slideLayouts/slideLayout11.xml" ContentType="application/vnd.openxmlformats-officedocument.presentationml.slideLayout+xml"/>
  <Override PartName="/ppt/imports/22/ppt/slideLayouts/slideLayout2.xml" ContentType="application/vnd.openxmlformats-officedocument.presentationml.slideLayout+xml"/>
  <Override PartName="/ppt/imports/22/ppt/slideLayouts/slideLayout3.xml" ContentType="application/vnd.openxmlformats-officedocument.presentationml.slideLayout+xml"/>
  <Override PartName="/ppt/imports/22/ppt/slideLayouts/slideLayout4.xml" ContentType="application/vnd.openxmlformats-officedocument.presentationml.slideLayout+xml"/>
  <Override PartName="/ppt/imports/22/ppt/slideLayouts/slideLayout5.xml" ContentType="application/vnd.openxmlformats-officedocument.presentationml.slideLayout+xml"/>
  <Override PartName="/ppt/imports/22/ppt/slideLayouts/slideLayout6.xml" ContentType="application/vnd.openxmlformats-officedocument.presentationml.slideLayout+xml"/>
  <Override PartName="/ppt/imports/22/ppt/slideLayouts/slideLayout7.xml" ContentType="application/vnd.openxmlformats-officedocument.presentationml.slideLayout+xml"/>
  <Override PartName="/ppt/imports/22/ppt/slideLayouts/slideLayout8.xml" ContentType="application/vnd.openxmlformats-officedocument.presentationml.slideLayout+xml"/>
  <Override PartName="/ppt/imports/22/ppt/slideLayouts/slideLayout9.xml" ContentType="application/vnd.openxmlformats-officedocument.presentationml.slideLayout+xml"/>
  <Override PartName="/ppt/imports/22/ppt/slideMasters/slideMaster1.xml" ContentType="application/vnd.openxmlformats-officedocument.presentationml.slideMaster+xml"/>
  <Override PartName="/ppt/imports/22/ppt/slideMasters/theme/theme2.xml" ContentType="application/vnd.openxmlformats-officedocument.theme+xml"/>
  <Override PartName="/ppt/imports/24/ppt/notesMasters/notesMaster1.xml" ContentType="application/vnd.openxmlformats-officedocument.presentationml.notesMaster+xml"/>
  <Override PartName="/ppt/imports/24/ppt/notesMasters/theme/theme3.xml" ContentType="application/vnd.openxmlformats-officedocument.theme+xml"/>
  <Override PartName="/ppt/imports/24/ppt/notesSlides/notesSlide2.xml" ContentType="application/vnd.openxmlformats-officedocument.presentationml.notesSlide+xml"/>
  <Override PartName="/ppt/imports/24/ppt/notesSlides/notesSlide4.xml" ContentType="application/vnd.openxmlformats-officedocument.presentationml.notesSlide+xml"/>
  <Override PartName="/ppt/imports/24/ppt/slideLayouts/slideLayout1.xml" ContentType="application/vnd.openxmlformats-officedocument.presentationml.slideLayout+xml"/>
  <Override PartName="/ppt/imports/24/ppt/slideLayouts/slideLayout10.xml" ContentType="application/vnd.openxmlformats-officedocument.presentationml.slideLayout+xml"/>
  <Override PartName="/ppt/imports/24/ppt/slideLayouts/slideLayout11.xml" ContentType="application/vnd.openxmlformats-officedocument.presentationml.slideLayout+xml"/>
  <Override PartName="/ppt/imports/24/ppt/slideLayouts/slideLayout2.xml" ContentType="application/vnd.openxmlformats-officedocument.presentationml.slideLayout+xml"/>
  <Override PartName="/ppt/imports/24/ppt/slideLayouts/slideLayout3.xml" ContentType="application/vnd.openxmlformats-officedocument.presentationml.slideLayout+xml"/>
  <Override PartName="/ppt/imports/24/ppt/slideLayouts/slideLayout4.xml" ContentType="application/vnd.openxmlformats-officedocument.presentationml.slideLayout+xml"/>
  <Override PartName="/ppt/imports/24/ppt/slideLayouts/slideLayout5.xml" ContentType="application/vnd.openxmlformats-officedocument.presentationml.slideLayout+xml"/>
  <Override PartName="/ppt/imports/24/ppt/slideLayouts/slideLayout6.xml" ContentType="application/vnd.openxmlformats-officedocument.presentationml.slideLayout+xml"/>
  <Override PartName="/ppt/imports/24/ppt/slideLayouts/slideLayout7.xml" ContentType="application/vnd.openxmlformats-officedocument.presentationml.slideLayout+xml"/>
  <Override PartName="/ppt/imports/24/ppt/slideLayouts/slideLayout8.xml" ContentType="application/vnd.openxmlformats-officedocument.presentationml.slideLayout+xml"/>
  <Override PartName="/ppt/imports/24/ppt/slideLayouts/slideLayout9.xml" ContentType="application/vnd.openxmlformats-officedocument.presentationml.slideLayout+xml"/>
  <Override PartName="/ppt/imports/24/ppt/slideMasters/slideMaster1.xml" ContentType="application/vnd.openxmlformats-officedocument.presentationml.slideMaster+xml"/>
  <Override PartName="/ppt/imports/24/ppt/slideMasters/theme/theme2.xml" ContentType="application/vnd.openxmlformats-officedocument.theme+xml"/>
  <Override PartName="/ppt/imports/9/ppt/media/hdphoto11.wdp" ContentType="image/vnd.ms-photo"/>
  <Override PartName="/ppt/imports/9/ppt/media/hdphoto17.wdp" ContentType="image/vnd.ms-photo"/>
  <Override PartName="/ppt/imports/9/ppt/media/image48.png" ContentType="image/png"/>
  <Override PartName="/ppt/imports/9/ppt/media/image55.svg" ContentType="image/svg+xml"/>
  <Override PartName="/ppt/imports/9/ppt/media/image56.png" ContentType="image/png"/>
  <Override PartName="/ppt/imports/9/ppt/media/image57.emf" ContentType="image/x-emf"/>
  <Override PartName="/ppt/imports/9/ppt/media/image58.emf" ContentType="image/x-emf"/>
  <Override PartName="/ppt/imports/9/ppt/media/image59.svg" ContentType="image/svg+xml"/>
  <Override PartName="/ppt/imports/9/ppt/media/image60.emf" ContentType="image/x-emf"/>
  <Override PartName="/ppt/imports/9/ppt/media/image88.png" ContentType="image/png"/>
  <Override PartName="/ppt/imports/9/ppt/media/image95.png" ContentType="image/png"/>
  <Override PartName="/ppt/imports/9/ppt/media/image96.png" ContentType="image/png"/>
  <Override PartName="/ppt/imports/9/ppt/notesMasters/notesMaster1.xml" ContentType="application/vnd.openxmlformats-officedocument.presentationml.notesMaster+xml"/>
  <Override PartName="/ppt/imports/9/ppt/notesSlides/notesSlide32.xml" ContentType="application/vnd.openxmlformats-officedocument.presentationml.notesSlide+xml"/>
  <Override PartName="/ppt/imports/9/ppt/notesSlides/notesSlide33.xml" ContentType="application/vnd.openxmlformats-officedocument.presentationml.notesSlide+xml"/>
  <Override PartName="/ppt/imports/9/ppt/notesSlides/notesSlide34.xml" ContentType="application/vnd.openxmlformats-officedocument.presentationml.notesSlide+xml"/>
  <Override PartName="/ppt/imports/9/ppt/slideLayouts/slideLayout1.xml" ContentType="application/vnd.openxmlformats-officedocument.presentationml.slideLayout+xml"/>
  <Override PartName="/ppt/imports/9/ppt/slideLayouts/slideLayout10.xml" ContentType="application/vnd.openxmlformats-officedocument.presentationml.slideLayout+xml"/>
  <Override PartName="/ppt/imports/9/ppt/slideLayouts/slideLayout11.xml" ContentType="application/vnd.openxmlformats-officedocument.presentationml.slideLayout+xml"/>
  <Override PartName="/ppt/imports/9/ppt/slideLayouts/slideLayout12.xml" ContentType="application/vnd.openxmlformats-officedocument.presentationml.slideLayout+xml"/>
  <Override PartName="/ppt/imports/9/ppt/slideLayouts/slideLayout13.xml" ContentType="application/vnd.openxmlformats-officedocument.presentationml.slideLayout+xml"/>
  <Override PartName="/ppt/imports/9/ppt/slideLayouts/slideLayout2.xml" ContentType="application/vnd.openxmlformats-officedocument.presentationml.slideLayout+xml"/>
  <Override PartName="/ppt/imports/9/ppt/slideLayouts/slideLayout3.xml" ContentType="application/vnd.openxmlformats-officedocument.presentationml.slideLayout+xml"/>
  <Override PartName="/ppt/imports/9/ppt/slideLayouts/slideLayout4.xml" ContentType="application/vnd.openxmlformats-officedocument.presentationml.slideLayout+xml"/>
  <Override PartName="/ppt/imports/9/ppt/slideLayouts/slideLayout5.xml" ContentType="application/vnd.openxmlformats-officedocument.presentationml.slideLayout+xml"/>
  <Override PartName="/ppt/imports/9/ppt/slideLayouts/slideLayout6.xml" ContentType="application/vnd.openxmlformats-officedocument.presentationml.slideLayout+xml"/>
  <Override PartName="/ppt/imports/9/ppt/slideLayouts/slideLayout7.xml" ContentType="application/vnd.openxmlformats-officedocument.presentationml.slideLayout+xml"/>
  <Override PartName="/ppt/imports/9/ppt/slideLayouts/slideLayout8.xml" ContentType="application/vnd.openxmlformats-officedocument.presentationml.slideLayout+xml"/>
  <Override PartName="/ppt/imports/9/ppt/slideLayouts/slideLayout9.xml" ContentType="application/vnd.openxmlformats-officedocument.presentationml.slideLayout+xml"/>
  <Override PartName="/ppt/imports/9/ppt/slideMasters/slideMaster1.xml" ContentType="application/vnd.openxmlformats-officedocument.presentationml.slideMaster+xml"/>
  <Override PartName="/ppt/imports/9/ppt/theme/theme1.xml" ContentType="application/vnd.openxmlformats-officedocument.theme+xml"/>
  <Override PartName="/ppt/imports/9/ppt/theme/theme2.xml" ContentType="application/vnd.openxmlformats-officedocument.theme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51.xml" ContentType="application/vnd.openxmlformats-officedocument.presentationml.notesSlide+xml"/>
  <Override PartName="/ppt/imports/new/ppt/notesSlides/notesSlide52.xml" ContentType="application/vnd.openxmlformats-officedocument.presentationml.notesSlide+xml"/>
  <Override PartName="/ppt/imports/new/ppt/notesSlides/notesSlide53.xml" ContentType="application/vnd.openxmlformats-officedocument.presentationml.notesSlide+xml"/>
  <Override PartName="/ppt/imports/new/ppt/notesSlides/notesSlide54.xml" ContentType="application/vnd.openxmlformats-officedocument.presentationml.notesSlide+xml"/>
  <Override PartName="/ppt/imports/new/ppt/notesSlides/notesSlide55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slideMaster" Target="imports/9/ppt/slideMasters/slideMaster1.xml" /><Relationship Id="rId3" Type="http://schemas.openxmlformats.org/officeDocument/2006/relationships/slideMaster" Target="imports/14/ppt/slideMasters/slideMaster1.xml" /><Relationship Id="rId4" Type="http://schemas.openxmlformats.org/officeDocument/2006/relationships/slideMaster" Target="imports/12/ppt/slideMasters/slideMaster1.xml" /><Relationship Id="rId5" Type="http://schemas.openxmlformats.org/officeDocument/2006/relationships/slideMaster" Target="imports/11/ppt/slideMasters/slideMaster1.xml" /><Relationship Id="rId6" Type="http://schemas.openxmlformats.org/officeDocument/2006/relationships/slideMaster" Target="imports/22/ppt/slideMasters/slideMaster1.xml" /><Relationship Id="rId7" Type="http://schemas.openxmlformats.org/officeDocument/2006/relationships/slideMaster" Target="imports/24/ppt/slideMasters/slideMaster1.xml" /><Relationship Id="rId8" Type="http://schemas.openxmlformats.org/officeDocument/2006/relationships/notesMaster" Target="imports/new/ppt/notesMasters/notesMaster1.xml" /><Relationship Id="rId9" Type="http://schemas.openxmlformats.org/officeDocument/2006/relationships/slide" Target="slides/slide1.xml" /><Relationship Id="rId10" Type="http://schemas.openxmlformats.org/officeDocument/2006/relationships/slide" Target="slides/slide2.xml" /><Relationship Id="rId11" Type="http://schemas.openxmlformats.org/officeDocument/2006/relationships/slide" Target="slides/slide3.xml" /><Relationship Id="rId12" Type="http://schemas.openxmlformats.org/officeDocument/2006/relationships/slide" Target="slides/slide4.xml" /><Relationship Id="rId13" Type="http://schemas.openxmlformats.org/officeDocument/2006/relationships/slide" Target="slides/slide5.xml" /><Relationship Id="rId14" Type="http://schemas.openxmlformats.org/officeDocument/2006/relationships/slide" Target="slides/slide6.xml" /><Relationship Id="rId15" Type="http://schemas.openxmlformats.org/officeDocument/2006/relationships/slide" Target="slides/slide7.xml" /><Relationship Id="rId16" Type="http://schemas.openxmlformats.org/officeDocument/2006/relationships/slide" Target="slides/slide8.xml" /><Relationship Id="rId17" Type="http://schemas.openxmlformats.org/officeDocument/2006/relationships/slide" Target="slides/slide9.xml" /><Relationship Id="rId18" Type="http://schemas.openxmlformats.org/officeDocument/2006/relationships/slide" Target="slides/slide10.xml" /><Relationship Id="rId19" Type="http://schemas.openxmlformats.org/officeDocument/2006/relationships/slide" Target="slides/slide11.xml" /><Relationship Id="rId20" Type="http://schemas.openxmlformats.org/officeDocument/2006/relationships/slide" Target="slides/slide12.xml" /><Relationship Id="rId21" Type="http://schemas.openxmlformats.org/officeDocument/2006/relationships/slide" Target="slides/slide13.xml" /><Relationship Id="rId22" Type="http://schemas.openxmlformats.org/officeDocument/2006/relationships/slide" Target="slides/slide14.xml" /><Relationship Id="rId23" Type="http://schemas.openxmlformats.org/officeDocument/2006/relationships/slide" Target="slides/slide15.xml" /><Relationship Id="rId24" Type="http://schemas.openxmlformats.org/officeDocument/2006/relationships/slide" Target="slides/slide16.xml" /><Relationship Id="rId25" Type="http://schemas.openxmlformats.org/officeDocument/2006/relationships/slide" Target="slides/slide17.xml" /><Relationship Id="rId26" Type="http://schemas.openxmlformats.org/officeDocument/2006/relationships/slide" Target="slides/slide18.xml" /><Relationship Id="rId27" Type="http://schemas.openxmlformats.org/officeDocument/2006/relationships/slide" Target="slides/slide19.xml" /></Relationships>
</file>

<file path=ppt/imports/9/ppt/notesMasters/_rels/notesMaster1.xml.rels><?xml version='1.0' encoding='utf-8'?>
<Relationships xmlns="http://schemas.openxmlformats.org/package/2006/relationships"><Relationship Id="rId1" Type="http://schemas.openxmlformats.org/officeDocument/2006/relationships/theme" Target="../theme/theme2.xml" /></Relationships>
</file>

<file path=ppt/imports/9/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5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59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 dirty="0">
                <a:latin typeface="Times New Roman"/>
              </a:rPr>
              <a:t>&lt;date/time&gt;</a:t>
            </a:r>
          </a:p>
        </p:txBody>
      </p:sp>
      <p:sp>
        <p:nvSpPr>
          <p:cNvPr id="160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61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97361C3-85AD-43C3-BD27-74B80CDC43F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imports/9/ppt/notesSlides/_rels/notesSlide32.xml.rels><?xml version='1.0' encoding='utf-8'?>
<Relationships xmlns="http://schemas.openxmlformats.org/package/2006/relationships"><Relationship Id="rId2" Type="http://schemas.openxmlformats.org/officeDocument/2006/relationships/slide" Target="../../../../slides/slide3.xml" /><Relationship Id="rId1" Type="http://schemas.openxmlformats.org/officeDocument/2006/relationships/notesMaster" Target="../notesMasters/notesMaster1.xml" /></Relationships>
</file>

<file path=ppt/imports/9/ppt/notesSlides/_rels/notesSlide33.xml.rels><?xml version='1.0' encoding='utf-8'?>
<Relationships xmlns="http://schemas.openxmlformats.org/package/2006/relationships"><Relationship Id="rId2" Type="http://schemas.openxmlformats.org/officeDocument/2006/relationships/slide" Target="../../../../slides/slide4.xml" /><Relationship Id="rId1" Type="http://schemas.openxmlformats.org/officeDocument/2006/relationships/notesMaster" Target="../notesMasters/notesMaster1.xml" /></Relationships>
</file>

<file path=ppt/imports/9/ppt/notesSlides/_rels/notesSlide34.xml.rels><?xml version='1.0' encoding='utf-8'?>
<Relationships xmlns="http://schemas.openxmlformats.org/package/2006/relationships"><Relationship Id="rId2" Type="http://schemas.openxmlformats.org/officeDocument/2006/relationships/slide" Target="../../../../slides/slide5.xml" /><Relationship Id="rId1" Type="http://schemas.openxmlformats.org/officeDocument/2006/relationships/notesMaster" Target="../notesMasters/notesMaster1.xml" /></Relationships>
</file>

<file path=ppt/imports/9/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/>
              <a:t>“Let’s talk about how to read quantum circuit diagrams—your essential grammar for quantum computing.”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“Each horizontal line is a qubit. Time moves from left to right. Boxes are quantum gates like Hadamard (H), Pauli-X (X), or more complex operations.”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“Dots indicate control: for example, the dot above the X in this diagram means we apply an X gate to the second qubit </a:t>
            </a:r>
            <a:r>
              <a:rPr lang="en-US" b="1" i="1" dirty="0"/>
              <a:t>only if</a:t>
            </a:r>
            <a:r>
              <a:rPr lang="en-US" i="1" dirty="0"/>
              <a:t> the first qubit is </a:t>
            </a:r>
            <a:r>
              <a:rPr lang="en-US" dirty="0"/>
              <a:t>|1\</a:t>
            </a:r>
            <a:r>
              <a:rPr lang="en-US" dirty="0" err="1"/>
              <a:t>rangle</a:t>
            </a:r>
            <a:r>
              <a:rPr lang="en-US" i="1" dirty="0"/>
              <a:t>—this is a CNOT gate.”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“Measurements are usually shown as meter symbols or labeled with [M], and produce classical outcomes.”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“Think of this like assembly language: a low-level view of how the quantum state evolves step-by-step.”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“When building circuits, we’re choreographing how quantum amplitudes flow and interfere until we measure them.”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41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60347131"/>
      </p:ext>
    </p:extLst>
  </p:cSld>
  <p:clrMapOvr>
    <a:masterClrMapping/>
  </p:clrMapOvr>
</p:notes>
</file>

<file path=ppt/imports/9/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76D00-B7FE-7B75-785A-D4311CEF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14941E-7167-EB02-56B6-8C2A7483A3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52A82F-50D0-BC7B-86A6-564F6A37CA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/>
              <a:t>“Let’s talk about how to read quantum circuit diagrams—your essential grammar for quantum computing.”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“Each horizontal line is a qubit. Time moves from left to right. Boxes are quantum gates like Hadamard (H), Pauli-X (X), or more complex operations.”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“Dots indicate control: for example, the dot above the X in this diagram means we apply an X gate to the second qubit </a:t>
            </a:r>
            <a:r>
              <a:rPr lang="en-US" b="1" i="1" dirty="0"/>
              <a:t>only if</a:t>
            </a:r>
            <a:r>
              <a:rPr lang="en-US" i="1" dirty="0"/>
              <a:t> the first qubit is </a:t>
            </a:r>
            <a:r>
              <a:rPr lang="en-US" dirty="0"/>
              <a:t>|1\</a:t>
            </a:r>
            <a:r>
              <a:rPr lang="en-US" dirty="0" err="1"/>
              <a:t>rangle</a:t>
            </a:r>
            <a:r>
              <a:rPr lang="en-US" i="1" dirty="0"/>
              <a:t>—this is a CNOT gate.”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“Measurements are usually shown as meter symbols or labeled with [M], and produce classical outcomes.”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“Think of this like assembly language: a low-level view of how the quantum state evolves step-by-step.”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“When building circuits, we’re choreographing how quantum amplitudes flow and interfere until we measure them.”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222A8-E6E8-C15E-F9BA-344D1D8E2238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42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51458294"/>
      </p:ext>
    </p:extLst>
  </p:cSld>
  <p:clrMapOvr>
    <a:masterClrMapping/>
  </p:clrMapOvr>
</p:notes>
</file>

<file path=ppt/imports/9/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09133-07FB-F072-ADF8-C498A3A4A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E84BC3-845A-67CE-6BE1-7E7D46DDAA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D288C6-259B-79C3-DB32-7D23C218D7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/>
              <a:t>“Let’s talk about how to read quantum circuit diagrams—your essential grammar for quantum computing.”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“Each horizontal line is a qubit. Time moves from left to right. Boxes are quantum gates like Hadamard (H), Pauli-X (X), or more complex operations.”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“Dots indicate control: for example, the dot above the X in this diagram means we apply an X gate to the second qubit </a:t>
            </a:r>
            <a:r>
              <a:rPr lang="en-US" b="1" i="1" dirty="0"/>
              <a:t>only if</a:t>
            </a:r>
            <a:r>
              <a:rPr lang="en-US" i="1" dirty="0"/>
              <a:t> the first qubit is </a:t>
            </a:r>
            <a:r>
              <a:rPr lang="en-US" dirty="0"/>
              <a:t>|1\</a:t>
            </a:r>
            <a:r>
              <a:rPr lang="en-US" dirty="0" err="1"/>
              <a:t>rangle</a:t>
            </a:r>
            <a:r>
              <a:rPr lang="en-US" i="1" dirty="0"/>
              <a:t>—this is a CNOT gate.”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“Measurements are usually shown as meter symbols or labeled with [M], and produce classical outcomes.”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“Think of this like assembly language: a low-level view of how the quantum state evolves step-by-step.”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“When building circuits, we’re choreographing how quantum amplitudes flow and interfere until we measure them.”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5BF819-ED33-C82E-B736-3E9D9598BBB5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43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59553215"/>
      </p:ext>
    </p:extLst>
  </p:cSld>
  <p:clrMapOvr>
    <a:masterClrMapping/>
  </p:clrMapOvr>
</p:notes>
</file>

<file path=ppt/imports/9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imports/9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01943"/>
      </p:ext>
    </p:extLst>
  </p:cSld>
  <p:clrMapOvr>
    <a:masterClrMapping/>
  </p:clrMapOvr>
</p:sldLayout>
</file>

<file path=ppt/imports/9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imports/9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9/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imports/9/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imports/11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6479"/>
      </p:ext>
    </p:extLst>
  </p:cSld>
  <p:clrMapOvr>
    <a:masterClrMapping/>
  </p:clrMapOvr>
</p:sldLayout>
</file>

<file path=ppt/imports/11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794"/>
      </p:ext>
    </p:extLst>
  </p:cSld>
  <p:clrMapOvr>
    <a:masterClrMapping/>
  </p:clrMapOvr>
</p:sldLayout>
</file>

<file path=ppt/imports/11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9127"/>
      </p:ext>
    </p:extLst>
  </p:cSld>
  <p:clrMapOvr>
    <a:masterClrMapping/>
  </p:clrMapOvr>
</p:sldLayout>
</file>

<file path=ppt/imports/11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60851"/>
      </p:ext>
    </p:extLst>
  </p:cSld>
  <p:clrMapOvr>
    <a:masterClrMapping/>
  </p:clrMapOvr>
</p:sldLayout>
</file>

<file path=ppt/imports/11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3/23/26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5225"/>
      </p:ext>
    </p:extLst>
  </p:cSld>
  <p:clrMapOvr>
    <a:masterClrMapping/>
  </p:clrMapOvr>
</p:sldLayout>
</file>

<file path=ppt/imports/11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3/23/26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66946"/>
      </p:ext>
    </p:extLst>
  </p:cSld>
  <p:clrMapOvr>
    <a:masterClrMapping/>
  </p:clrMapOvr>
</p:sldLayout>
</file>

<file path=ppt/imports/11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3/23/26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1163"/>
      </p:ext>
    </p:extLst>
  </p:cSld>
  <p:clrMapOvr>
    <a:masterClrMapping/>
  </p:clrMapOvr>
</p:sldLayout>
</file>

<file path=ppt/imports/11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22387"/>
      </p:ext>
    </p:extLst>
  </p:cSld>
  <p:clrMapOvr>
    <a:masterClrMapping/>
  </p:clrMapOvr>
</p:sldLayout>
</file>

<file path=ppt/imports/11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38090"/>
      </p:ext>
    </p:extLst>
  </p:cSld>
  <p:clrMapOvr>
    <a:masterClrMapping/>
  </p:clrMapOvr>
</p:sldLayout>
</file>

<file path=ppt/imports/11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3102"/>
      </p:ext>
    </p:extLst>
  </p:cSld>
  <p:clrMapOvr>
    <a:masterClrMapping/>
  </p:clrMapOvr>
</p:sldLayout>
</file>

<file path=ppt/imports/11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5653"/>
      </p:ext>
    </p:extLst>
  </p:cSld>
  <p:clrMapOvr>
    <a:masterClrMapping/>
  </p:clrMapOvr>
</p:sldLayout>
</file>

<file path=ppt/imports/11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imports/11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4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11/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imports/12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6479"/>
      </p:ext>
    </p:extLst>
  </p:cSld>
  <p:clrMapOvr>
    <a:masterClrMapping/>
  </p:clrMapOvr>
</p:sldLayout>
</file>

<file path=ppt/imports/12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794"/>
      </p:ext>
    </p:extLst>
  </p:cSld>
  <p:clrMapOvr>
    <a:masterClrMapping/>
  </p:clrMapOvr>
</p:sldLayout>
</file>

<file path=ppt/imports/12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9127"/>
      </p:ext>
    </p:extLst>
  </p:cSld>
  <p:clrMapOvr>
    <a:masterClrMapping/>
  </p:clrMapOvr>
</p:sldLayout>
</file>

<file path=ppt/imports/12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8/12/26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60851"/>
      </p:ext>
    </p:extLst>
  </p:cSld>
  <p:clrMapOvr>
    <a:masterClrMapping/>
  </p:clrMapOvr>
</p:sldLayout>
</file>

<file path=ppt/imports/12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8/12/26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5225"/>
      </p:ext>
    </p:extLst>
  </p:cSld>
  <p:clrMapOvr>
    <a:masterClrMapping/>
  </p:clrMapOvr>
</p:sldLayout>
</file>

<file path=ppt/imports/12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8/12/26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66946"/>
      </p:ext>
    </p:extLst>
  </p:cSld>
  <p:clrMapOvr>
    <a:masterClrMapping/>
  </p:clrMapOvr>
</p:sldLayout>
</file>

<file path=ppt/imports/12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8/12/26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1163"/>
      </p:ext>
    </p:extLst>
  </p:cSld>
  <p:clrMapOvr>
    <a:masterClrMapping/>
  </p:clrMapOvr>
</p:sldLayout>
</file>

<file path=ppt/imports/12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8/12/26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22387"/>
      </p:ext>
    </p:extLst>
  </p:cSld>
  <p:clrMapOvr>
    <a:masterClrMapping/>
  </p:clrMapOvr>
</p:sldLayout>
</file>

<file path=ppt/imports/12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8/12/26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38090"/>
      </p:ext>
    </p:extLst>
  </p:cSld>
  <p:clrMapOvr>
    <a:masterClrMapping/>
  </p:clrMapOvr>
</p:sldLayout>
</file>

<file path=ppt/imports/12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3102"/>
      </p:ext>
    </p:extLst>
  </p:cSld>
  <p:clrMapOvr>
    <a:masterClrMapping/>
  </p:clrMapOvr>
</p:sldLayout>
</file>

<file path=ppt/imports/12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5653"/>
      </p:ext>
    </p:extLst>
  </p:cSld>
  <p:clrMapOvr>
    <a:masterClrMapping/>
  </p:clrMapOvr>
</p:sldLayout>
</file>

<file path=ppt/imports/12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imports/12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4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12/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imports/14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4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4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4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4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4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4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4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4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4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4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4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6479"/>
      </p:ext>
    </p:extLst>
  </p:cSld>
  <p:clrMapOvr>
    <a:masterClrMapping/>
  </p:clrMapOvr>
</p:sldLayout>
</file>

<file path=ppt/imports/14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4/23/26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794"/>
      </p:ext>
    </p:extLst>
  </p:cSld>
  <p:clrMapOvr>
    <a:masterClrMapping/>
  </p:clrMapOvr>
</p:sldLayout>
</file>

<file path=ppt/imports/14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4/23/26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9127"/>
      </p:ext>
    </p:extLst>
  </p:cSld>
  <p:clrMapOvr>
    <a:masterClrMapping/>
  </p:clrMapOvr>
</p:sldLayout>
</file>

<file path=ppt/imports/14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4/23/26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60851"/>
      </p:ext>
    </p:extLst>
  </p:cSld>
  <p:clrMapOvr>
    <a:masterClrMapping/>
  </p:clrMapOvr>
</p:sldLayout>
</file>

<file path=ppt/imports/14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4/23/26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5225"/>
      </p:ext>
    </p:extLst>
  </p:cSld>
  <p:clrMapOvr>
    <a:masterClrMapping/>
  </p:clrMapOvr>
</p:sldLayout>
</file>

<file path=ppt/imports/14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4/23/26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66946"/>
      </p:ext>
    </p:extLst>
  </p:cSld>
  <p:clrMapOvr>
    <a:masterClrMapping/>
  </p:clrMapOvr>
</p:sldLayout>
</file>

<file path=ppt/imports/14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4/23/26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1163"/>
      </p:ext>
    </p:extLst>
  </p:cSld>
  <p:clrMapOvr>
    <a:masterClrMapping/>
  </p:clrMapOvr>
</p:sldLayout>
</file>

<file path=ppt/imports/14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4/23/26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22387"/>
      </p:ext>
    </p:extLst>
  </p:cSld>
  <p:clrMapOvr>
    <a:masterClrMapping/>
  </p:clrMapOvr>
</p:sldLayout>
</file>

<file path=ppt/imports/14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4/23/26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38090"/>
      </p:ext>
    </p:extLst>
  </p:cSld>
  <p:clrMapOvr>
    <a:masterClrMapping/>
  </p:clrMapOvr>
</p:sldLayout>
</file>

<file path=ppt/imports/14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4/23/26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3102"/>
      </p:ext>
    </p:extLst>
  </p:cSld>
  <p:clrMapOvr>
    <a:masterClrMapping/>
  </p:clrMapOvr>
</p:sldLayout>
</file>

<file path=ppt/imports/14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4/23/26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5653"/>
      </p:ext>
    </p:extLst>
  </p:cSld>
  <p:clrMapOvr>
    <a:masterClrMapping/>
  </p:clrMapOvr>
</p:sldLayout>
</file>

<file path=ppt/imports/14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imports/14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4/23/26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4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14/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imports/22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448b18830cfd4628" /></Relationships>
</file>

<file path=ppt/imports/22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22/ppt/notesMasters/theme/theme3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22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15.xml" Id="R1ce5dd1d77ca4495" /><Relationship Type="http://schemas.openxmlformats.org/officeDocument/2006/relationships/notesMaster" Target="../notesMasters/notesMaster1.xml" Id="R24feab10166843dd" /></Relationships>
</file>

<file path=ppt/imports/22/ppt/notesSlides/_rels/notesSlide4.xml.rels><?xml version='1.0' encoding='utf-8'?>
<Relationships xmlns="http://schemas.openxmlformats.org/package/2006/relationships"><Relationship Type="http://schemas.openxmlformats.org/officeDocument/2006/relationships/slide" Target="../../../../slides/slide16.xml" Id="Rcd80f67fd2c342a0" /><Relationship Type="http://schemas.openxmlformats.org/officeDocument/2006/relationships/notesMaster" Target="../notesMasters/notesMaster1.xml" Id="Rce321758c8964334" /></Relationships>
</file>

<file path=ppt/imports/22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22 stub — central question.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Programming/notebooks/06_algorithms/06_04_shor_order_finding.ipynb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22/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22 stub — first experiment.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Programming/notebooks/06_algorithms/06_04_shor_order_finding.ipynb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22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d1be7b6c135645a8" /></Relationships>
</file>

<file path=ppt/imports/22/ppt/slideLayouts/_rels/slideLayout2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5f35c80ed0d4183" /></Relationships>
</file>

<file path=ppt/imports/22/ppt/slideLayouts/_rels/slideLayout3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d216d5e854e4425d" /></Relationships>
</file>

<file path=ppt/imports/22/ppt/slideLayouts/_rels/slideLayout4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b2d4620336644b87" /></Relationships>
</file>

<file path=ppt/imports/22/ppt/slideLayouts/_rels/slideLayout5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b49dc5eebac84015" /></Relationships>
</file>

<file path=ppt/imports/22/ppt/slideLayouts/_rels/slideLayout6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0e115a71408f4aa2" /></Relationships>
</file>

<file path=ppt/imports/22/ppt/slideLayouts/_rels/slideLayout7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2f6ed2621d8145b2" /></Relationships>
</file>

<file path=ppt/imports/22/ppt/slideLayouts/_rels/slideLayout8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60de89fb955747de" /></Relationships>
</file>

<file path=ppt/imports/22/ppt/slideLayouts/_rels/slideLayout9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801aac58509544fe" /></Relationships>
</file>

<file path=ppt/imports/22/ppt/slideLayouts/_rels/slideLayout10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1b3b74f60bc04d25" /></Relationships>
</file>

<file path=ppt/imports/22/ppt/slideLayouts/_rels/slideLayout1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623fd477df664482" /></Relationships>
</file>

<file path=ppt/imports/22/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04088" y="889820"/>
            <a:ext cx="9989574" cy="3598606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algn="l">
              <a:buNone/>
              <a:defRPr sz="54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04088" y="4488426"/>
            <a:ext cx="6991776" cy="130277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1D1EADE-8E88-4C7C-8AC5-FB148DE4940E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2/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57B6794-849E-4626-908B-D15793550EFB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2/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5383" y="1709738"/>
            <a:ext cx="10632067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15383" y="4589463"/>
            <a:ext cx="10632067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3DB64E7-5594-42A3-ADBF-E95A7ACEAD6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2/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088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81344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8462B0B-D248-4FFB-8695-AD7FA4B1284A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2/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7" y="929147"/>
            <a:ext cx="10689336" cy="79845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4088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704088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81344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81344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0378EFB-9159-4510-B73F-4F0409ADE937}" type="datetime1">
              <a:t>4/23/26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2/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9BC9412-2452-4BED-A324-9D8C115361AD}" type="datetime1">
              <a:t>4/23/26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2/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5318F62-D251-40E8-A23C-F4CFE9FEAB41}" type="datetime1">
              <a:t>4/23/26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2/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9848"/>
            <a:ext cx="4093599" cy="1316736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1069848"/>
            <a:ext cx="6172200" cy="479120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1176"/>
            <a:ext cx="4093599" cy="331927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4F76144-149E-4874-93A5-554A0357CF82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2/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6800"/>
            <a:ext cx="4103431" cy="1317523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1066800"/>
            <a:ext cx="6172200" cy="479425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2700"/>
            <a:ext cx="4103431" cy="33162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0BA65D8-0540-4835-AE5C-25D29DBA01BE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2/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C3C8B9C-477D-492A-96AD-1FC2CC997A73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2/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242322" y="997974"/>
            <a:ext cx="2349043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8927" y="997973"/>
            <a:ext cx="8473395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2D3AED5-E26D-4E29-B1B3-7847B677959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2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6fc7e8a0b4794cce" /><Relationship Type="http://schemas.openxmlformats.org/officeDocument/2006/relationships/slideLayout" Target="../slideLayouts/slideLayout1.xml" Id="R69cf7214f86e4dd0" /><Relationship Type="http://schemas.openxmlformats.org/officeDocument/2006/relationships/slideLayout" Target="../slideLayouts/slideLayout2.xml" Id="R17b3067184f746bf" /><Relationship Type="http://schemas.openxmlformats.org/officeDocument/2006/relationships/slideLayout" Target="../slideLayouts/slideLayout3.xml" Id="R071feb487a894898" /><Relationship Type="http://schemas.openxmlformats.org/officeDocument/2006/relationships/slideLayout" Target="../slideLayouts/slideLayout4.xml" Id="R59a62d899959436d" /><Relationship Type="http://schemas.openxmlformats.org/officeDocument/2006/relationships/slideLayout" Target="../slideLayouts/slideLayout5.xml" Id="R3ad42ab1a8f14fd5" /><Relationship Type="http://schemas.openxmlformats.org/officeDocument/2006/relationships/slideLayout" Target="../slideLayouts/slideLayout6.xml" Id="R792316b5f16c4667" /><Relationship Type="http://schemas.openxmlformats.org/officeDocument/2006/relationships/slideLayout" Target="../slideLayouts/slideLayout7.xml" Id="R5987eb7b0ec3437b" /><Relationship Type="http://schemas.openxmlformats.org/officeDocument/2006/relationships/slideLayout" Target="../slideLayouts/slideLayout8.xml" Id="R29a210517deb4a03" /><Relationship Type="http://schemas.openxmlformats.org/officeDocument/2006/relationships/slideLayout" Target="../slideLayouts/slideLayout9.xml" Id="Rcd312ee648294daa" /><Relationship Type="http://schemas.openxmlformats.org/officeDocument/2006/relationships/slideLayout" Target="../slideLayouts/slideLayout10.xml" Id="R8f6a06bba7574b52" /><Relationship Type="http://schemas.openxmlformats.org/officeDocument/2006/relationships/slideLayout" Target="../slideLayouts/slideLayout11.xml" Id="Rc8d6c65d06424ada" /></Relationships>
</file>

<file path=ppt/imports/22/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0635" y="2221992"/>
            <a:ext cx="10691265" cy="37398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69448" y="6356350"/>
            <a:ext cx="254956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fld id="{E31BA835-12AC-4E8F-955A-EA3F4DE2791F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704088" y="6356350"/>
            <a:ext cx="453972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19012" y="6356350"/>
            <a:ext cx="67235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8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D843F084-9396-4187-880C-05945E7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4445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296331C3-184D-4B28-B324-BF56879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2781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cf7214f86e4dd0"/>
    <p:sldLayoutId xmlns:r="http://schemas.openxmlformats.org/officeDocument/2006/relationships" id="2147483650" r:id="R17b3067184f746bf"/>
    <p:sldLayoutId xmlns:r="http://schemas.openxmlformats.org/officeDocument/2006/relationships" id="2147483651" r:id="R071feb487a894898"/>
    <p:sldLayoutId xmlns:r="http://schemas.openxmlformats.org/officeDocument/2006/relationships" id="2147483652" r:id="R59a62d899959436d"/>
    <p:sldLayoutId xmlns:r="http://schemas.openxmlformats.org/officeDocument/2006/relationships" id="2147483653" r:id="R3ad42ab1a8f14fd5"/>
    <p:sldLayoutId xmlns:r="http://schemas.openxmlformats.org/officeDocument/2006/relationships" id="2147483654" r:id="R792316b5f16c4667"/>
    <p:sldLayoutId xmlns:r="http://schemas.openxmlformats.org/officeDocument/2006/relationships" id="2147483655" r:id="R5987eb7b0ec3437b"/>
    <p:sldLayoutId xmlns:r="http://schemas.openxmlformats.org/officeDocument/2006/relationships" id="2147483656" r:id="R29a210517deb4a03"/>
    <p:sldLayoutId xmlns:r="http://schemas.openxmlformats.org/officeDocument/2006/relationships" id="2147483657" r:id="Rcd312ee648294daa"/>
    <p:sldLayoutId xmlns:r="http://schemas.openxmlformats.org/officeDocument/2006/relationships" id="2147483658" r:id="R8f6a06bba7574b52"/>
    <p:sldLayoutId xmlns:r="http://schemas.openxmlformats.org/officeDocument/2006/relationships" id="2147483659" r:id="Rc8d6c65d06424ada"/>
  </p:sldLayoutIdLst>
  <p:hf sldNum="0" hdr="0" ftr="0" dt="0"/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22/ppt/slideMasters/theme/theme2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24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3126408867d24a61" /></Relationships>
</file>

<file path=ppt/imports/24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24/ppt/notesMasters/theme/theme3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24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17.xml" Id="R9622ff1499b04f63" /><Relationship Type="http://schemas.openxmlformats.org/officeDocument/2006/relationships/notesMaster" Target="../notesMasters/notesMaster1.xml" Id="Rd118d8289850402f" /></Relationships>
</file>

<file path=ppt/imports/24/ppt/notesSlides/_rels/notesSlide4.xml.rels><?xml version='1.0' encoding='utf-8'?>
<Relationships xmlns="http://schemas.openxmlformats.org/package/2006/relationships"><Relationship Type="http://schemas.openxmlformats.org/officeDocument/2006/relationships/slide" Target="../../../../slides/slide18.xml" Id="R245b1f4900614721" /><Relationship Type="http://schemas.openxmlformats.org/officeDocument/2006/relationships/notesMaster" Target="../notesMasters/notesMaster1.xml" Id="R84ef69ed7a14412f" /></Relationships>
</file>

<file path=ppt/imports/24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24 stub — central question.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https://doi.org/10.1137/S0097539795293172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24/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24 stub — first experiment.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https://doi.org/10.1137/S0097539795293172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24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ec3fe78dfc2f44e7" /></Relationships>
</file>

<file path=ppt/imports/24/ppt/slideLayouts/_rels/slideLayout2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ed3b5bc4deab4be7" /></Relationships>
</file>

<file path=ppt/imports/24/ppt/slideLayouts/_rels/slideLayout3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c9eb12e35d924f50" /></Relationships>
</file>

<file path=ppt/imports/24/ppt/slideLayouts/_rels/slideLayout4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f9d62b3b58464fbe" /></Relationships>
</file>

<file path=ppt/imports/24/ppt/slideLayouts/_rels/slideLayout5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acbe22e2f7f4441d" /></Relationships>
</file>

<file path=ppt/imports/24/ppt/slideLayouts/_rels/slideLayout6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84045f0fbe3142d5" /></Relationships>
</file>

<file path=ppt/imports/24/ppt/slideLayouts/_rels/slideLayout7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b1e30511357a4490" /></Relationships>
</file>

<file path=ppt/imports/24/ppt/slideLayouts/_rels/slideLayout8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ad281b6b304646b4" /></Relationships>
</file>

<file path=ppt/imports/24/ppt/slideLayouts/_rels/slideLayout9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252da2d5332d40f3" /></Relationships>
</file>

<file path=ppt/imports/24/ppt/slideLayouts/_rels/slideLayout10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268d524bd094569" /></Relationships>
</file>

<file path=ppt/imports/24/ppt/slideLayouts/_rels/slideLayout1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eb629091eed74b60" /></Relationships>
</file>

<file path=ppt/imports/24/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04088" y="889820"/>
            <a:ext cx="9989574" cy="3598606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algn="l">
              <a:buNone/>
              <a:defRPr sz="54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04088" y="4488426"/>
            <a:ext cx="6991776" cy="130277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1D1EADE-8E88-4C7C-8AC5-FB148DE4940E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4/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57B6794-849E-4626-908B-D15793550EFB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4/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5383" y="1709738"/>
            <a:ext cx="10632067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15383" y="4589463"/>
            <a:ext cx="10632067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3DB64E7-5594-42A3-ADBF-E95A7ACEAD6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4/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088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81344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8462B0B-D248-4FFB-8695-AD7FA4B1284A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4/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7" y="929147"/>
            <a:ext cx="10689336" cy="79845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4088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704088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81344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81344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0378EFB-9159-4510-B73F-4F0409ADE937}" type="datetime1">
              <a:t>4/23/26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4/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9BC9412-2452-4BED-A324-9D8C115361AD}" type="datetime1">
              <a:t>4/23/26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4/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5318F62-D251-40E8-A23C-F4CFE9FEAB41}" type="datetime1">
              <a:t>4/23/26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4/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9848"/>
            <a:ext cx="4093599" cy="1316736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1069848"/>
            <a:ext cx="6172200" cy="479120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1176"/>
            <a:ext cx="4093599" cy="331927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4F76144-149E-4874-93A5-554A0357CF82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4/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6800"/>
            <a:ext cx="4103431" cy="1317523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1066800"/>
            <a:ext cx="6172200" cy="479425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2700"/>
            <a:ext cx="4103431" cy="33162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0BA65D8-0540-4835-AE5C-25D29DBA01BE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4/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C3C8B9C-477D-492A-96AD-1FC2CC997A73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4/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242322" y="997974"/>
            <a:ext cx="2349043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8927" y="997973"/>
            <a:ext cx="8473395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2D3AED5-E26D-4E29-B1B3-7847B677959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4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0c4232d43016401e" /><Relationship Type="http://schemas.openxmlformats.org/officeDocument/2006/relationships/slideLayout" Target="../slideLayouts/slideLayout1.xml" Id="Rd3b61e24f9414067" /><Relationship Type="http://schemas.openxmlformats.org/officeDocument/2006/relationships/slideLayout" Target="../slideLayouts/slideLayout2.xml" Id="Rb4e45f1c82e64655" /><Relationship Type="http://schemas.openxmlformats.org/officeDocument/2006/relationships/slideLayout" Target="../slideLayouts/slideLayout3.xml" Id="R284be0d79ae844c7" /><Relationship Type="http://schemas.openxmlformats.org/officeDocument/2006/relationships/slideLayout" Target="../slideLayouts/slideLayout4.xml" Id="Rb068b55fef824a15" /><Relationship Type="http://schemas.openxmlformats.org/officeDocument/2006/relationships/slideLayout" Target="../slideLayouts/slideLayout5.xml" Id="Rff37396b504043d9" /><Relationship Type="http://schemas.openxmlformats.org/officeDocument/2006/relationships/slideLayout" Target="../slideLayouts/slideLayout6.xml" Id="R948653aa7b11495b" /><Relationship Type="http://schemas.openxmlformats.org/officeDocument/2006/relationships/slideLayout" Target="../slideLayouts/slideLayout7.xml" Id="R5d173f8c2d094710" /><Relationship Type="http://schemas.openxmlformats.org/officeDocument/2006/relationships/slideLayout" Target="../slideLayouts/slideLayout8.xml" Id="Rcedce12f77b043a9" /><Relationship Type="http://schemas.openxmlformats.org/officeDocument/2006/relationships/slideLayout" Target="../slideLayouts/slideLayout9.xml" Id="Ra6452b19b9da4653" /><Relationship Type="http://schemas.openxmlformats.org/officeDocument/2006/relationships/slideLayout" Target="../slideLayouts/slideLayout10.xml" Id="Rfdcd0f6125404c41" /><Relationship Type="http://schemas.openxmlformats.org/officeDocument/2006/relationships/slideLayout" Target="../slideLayouts/slideLayout11.xml" Id="Rf0aaae8a7a6a4d6a" /></Relationships>
</file>

<file path=ppt/imports/24/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0635" y="2221992"/>
            <a:ext cx="10691265" cy="37398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69448" y="6356350"/>
            <a:ext cx="254956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fld id="{E31BA835-12AC-4E8F-955A-EA3F4DE2791F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704088" y="6356350"/>
            <a:ext cx="453972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19012" y="6356350"/>
            <a:ext cx="67235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8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D843F084-9396-4187-880C-05945E7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4445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296331C3-184D-4B28-B324-BF56879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2781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3b61e24f9414067"/>
    <p:sldLayoutId xmlns:r="http://schemas.openxmlformats.org/officeDocument/2006/relationships" id="2147483650" r:id="Rb4e45f1c82e64655"/>
    <p:sldLayoutId xmlns:r="http://schemas.openxmlformats.org/officeDocument/2006/relationships" id="2147483651" r:id="R284be0d79ae844c7"/>
    <p:sldLayoutId xmlns:r="http://schemas.openxmlformats.org/officeDocument/2006/relationships" id="2147483652" r:id="Rb068b55fef824a15"/>
    <p:sldLayoutId xmlns:r="http://schemas.openxmlformats.org/officeDocument/2006/relationships" id="2147483653" r:id="Rff37396b504043d9"/>
    <p:sldLayoutId xmlns:r="http://schemas.openxmlformats.org/officeDocument/2006/relationships" id="2147483654" r:id="R948653aa7b11495b"/>
    <p:sldLayoutId xmlns:r="http://schemas.openxmlformats.org/officeDocument/2006/relationships" id="2147483655" r:id="R5d173f8c2d094710"/>
    <p:sldLayoutId xmlns:r="http://schemas.openxmlformats.org/officeDocument/2006/relationships" id="2147483656" r:id="Rcedce12f77b043a9"/>
    <p:sldLayoutId xmlns:r="http://schemas.openxmlformats.org/officeDocument/2006/relationships" id="2147483657" r:id="Ra6452b19b9da4653"/>
    <p:sldLayoutId xmlns:r="http://schemas.openxmlformats.org/officeDocument/2006/relationships" id="2147483658" r:id="Rfdcd0f6125404c41"/>
    <p:sldLayoutId xmlns:r="http://schemas.openxmlformats.org/officeDocument/2006/relationships" id="2147483659" r:id="Rf0aaae8a7a6a4d6a"/>
  </p:sldLayoutIdLst>
  <p:hf sldNum="0" hdr="0" ftr="0" dt="0"/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24/ppt/slideMasters/theme/theme2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51.xml.rels><?xml version='1.0' encoding='utf-8'?>
<Relationships xmlns="http://schemas.openxmlformats.org/package/2006/relationships"><Relationship Type="http://schemas.openxmlformats.org/officeDocument/2006/relationships/slide" Target="../../../../slides/slide2.xml" Id="Ra184aa436fa84d50" /><Relationship Type="http://schemas.openxmlformats.org/officeDocument/2006/relationships/notesMaster" Target="../notesMasters/notesMaster1.xml" Id="R34f5e099f1fa4f43" /></Relationships>
</file>

<file path=ppt/imports/new/ppt/notesSlides/_rels/notesSlide52.xml.rels><?xml version='1.0' encoding='utf-8'?>
<Relationships xmlns="http://schemas.openxmlformats.org/package/2006/relationships"><Relationship Type="http://schemas.openxmlformats.org/officeDocument/2006/relationships/slide" Target="../../../../slides/slide13.xml" Id="Ra51976ecf4154b88" /><Relationship Type="http://schemas.openxmlformats.org/officeDocument/2006/relationships/notesMaster" Target="../notesMasters/notesMaster1.xml" Id="Rda7f47c89e1c4bc1" /></Relationships>
</file>

<file path=ppt/imports/new/ppt/notesSlides/_rels/notesSlide53.xml.rels><?xml version='1.0' encoding='utf-8'?>
<Relationships xmlns="http://schemas.openxmlformats.org/package/2006/relationships"><Relationship Type="http://schemas.openxmlformats.org/officeDocument/2006/relationships/slide" Target="../../../../slides/slide14.xml" Id="R90838301b6bb4daf" /><Relationship Type="http://schemas.openxmlformats.org/officeDocument/2006/relationships/notesMaster" Target="../notesMasters/notesMaster1.xml" Id="Rb9e3ef0b4408407c" /></Relationships>
</file>

<file path=ppt/imports/new/ppt/notesSlides/_rels/notesSlide54.xml.rels><?xml version='1.0' encoding='utf-8'?>
<Relationships xmlns="http://schemas.openxmlformats.org/package/2006/relationships"><Relationship Type="http://schemas.openxmlformats.org/officeDocument/2006/relationships/slide" Target="../../../../slides/slide19.xml" Id="R5d3b9042a45e46c2" /><Relationship Type="http://schemas.openxmlformats.org/officeDocument/2006/relationships/notesMaster" Target="../notesMasters/notesMaster1.xml" Id="R0ca988d9ea154d40" /></Relationships>
</file>

<file path=ppt/imports/new/ppt/notesSlides/_rels/notesSlide55.xml.rels><?xml version='1.0' encoding='utf-8'?>
<Relationships xmlns="http://schemas.openxmlformats.org/package/2006/relationships"><Relationship Type="http://schemas.openxmlformats.org/officeDocument/2006/relationships/slide" Target="../../../../slides/slide1.xml" Id="Re716078cd07f4785" /><Relationship Type="http://schemas.openxmlformats.org/officeDocument/2006/relationships/notesMaster" Target="../notesMasters/notesMaster1.xml" Id="Rcfe0678c0ec04341" /></Relationships>
</file>

<file path=ppt/imports/new/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cc879c820e96488f" /><Relationship Type="http://schemas.openxmlformats.org/officeDocument/2006/relationships/notesSlide" Target="../imports/new/ppt/notesSlides/notesSlide55.xml" Id="R0f55751e18814457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138ef2ab32384811" /><Relationship Type="http://schemas.openxmlformats.org/officeDocument/2006/relationships/notesSlide" Target="../imports/new/ppt/notesSlides/notesSlide51.xml" Id="R727f55ae07844e31" /></Relationships>
</file>

<file path=ppt/slides/_rels/slide3.xml.rels><?xml version='1.0' encoding='utf-8'?>
<Relationships xmlns="http://schemas.openxmlformats.org/package/2006/relationships"><Relationship Id="rId3" Type="http://schemas.openxmlformats.org/officeDocument/2006/relationships/image" Target="../imports/9/ppt/media/image48.png" /><Relationship Id="rId2" Type="http://schemas.openxmlformats.org/officeDocument/2006/relationships/notesSlide" Target="../imports/9/ppt/notesSlides/notesSlide32.xml" /><Relationship Id="rId1" Type="http://schemas.openxmlformats.org/officeDocument/2006/relationships/slideLayout" Target="../imports/9/ppt/slideLayouts/slideLayout2.xml" /><Relationship Id="rId5" Type="http://schemas.openxmlformats.org/officeDocument/2006/relationships/image" Target="../imports/9/ppt/media/image55.svg" /><Relationship Id="rId4" Type="http://schemas.microsoft.com/office/2007/relationships/hdphoto" Target="../imports/9/ppt/media/hdphoto11.wdp" /></Relationships>
</file>

<file path=ppt/slides/_rels/slide4.xml.rels><?xml version='1.0' encoding='utf-8'?>
<Relationships xmlns="http://schemas.openxmlformats.org/package/2006/relationships"><Relationship Id="rId3" Type="http://schemas.openxmlformats.org/officeDocument/2006/relationships/image" Target="../imports/9/ppt/media/image48.png" /><Relationship Id="rId2" Type="http://schemas.openxmlformats.org/officeDocument/2006/relationships/notesSlide" Target="../imports/9/ppt/notesSlides/notesSlide33.xml" /><Relationship Id="rId1" Type="http://schemas.openxmlformats.org/officeDocument/2006/relationships/slideLayout" Target="../imports/9/ppt/slideLayouts/slideLayout2.xml" /><Relationship Id="rId6" Type="http://schemas.openxmlformats.org/officeDocument/2006/relationships/image" Target="../imports/9/ppt/media/image57.emf" /><Relationship Id="rId5" Type="http://schemas.openxmlformats.org/officeDocument/2006/relationships/image" Target="../imports/9/ppt/media/image56.png" /><Relationship Id="rId4" Type="http://schemas.microsoft.com/office/2007/relationships/hdphoto" Target="../imports/9/ppt/media/hdphoto11.wdp" /></Relationships>
</file>

<file path=ppt/slides/_rels/slide5.xml.rels><?xml version='1.0' encoding='utf-8'?>
<Relationships xmlns="http://schemas.openxmlformats.org/package/2006/relationships"><Relationship Id="rId8" Type="http://schemas.openxmlformats.org/officeDocument/2006/relationships/image" Target="../imports/9/ppt/media/image60.emf" /><Relationship Id="rId3" Type="http://schemas.openxmlformats.org/officeDocument/2006/relationships/image" Target="../imports/9/ppt/media/image48.png" /><Relationship Id="rId7" Type="http://schemas.openxmlformats.org/officeDocument/2006/relationships/image" Target="../imports/9/ppt/media/image59.svg" /><Relationship Id="rId2" Type="http://schemas.openxmlformats.org/officeDocument/2006/relationships/notesSlide" Target="../imports/9/ppt/notesSlides/notesSlide34.xml" /><Relationship Id="rId1" Type="http://schemas.openxmlformats.org/officeDocument/2006/relationships/slideLayout" Target="../imports/9/ppt/slideLayouts/slideLayout2.xml" /><Relationship Id="rId6" Type="http://schemas.openxmlformats.org/officeDocument/2006/relationships/image" Target="../imports/9/ppt/media/image58.emf" /><Relationship Id="rId5" Type="http://schemas.openxmlformats.org/officeDocument/2006/relationships/image" Target="../imports/9/ppt/media/image56.png" /><Relationship Id="rId4" Type="http://schemas.microsoft.com/office/2007/relationships/hdphoto" Target="../imports/9/ppt/media/hdphoto11.wdp" /></Relationships>
</file>

<file path=ppt/slides/_rels/slide6.xml.rels><?xml version='1.0' encoding='utf-8'?>
<Relationships xmlns="http://schemas.openxmlformats.org/package/2006/relationships"><Relationship Id="rId1" Type="http://schemas.openxmlformats.org/officeDocument/2006/relationships/slideLayout" Target="../imports/14/ppt/slideLayouts/slideLayout2.xml" /></Relationships>
</file>

<file path=ppt/slides/_rels/slide7.xml.rels><?xml version='1.0' encoding='utf-8'?>
<Relationships xmlns="http://schemas.openxmlformats.org/package/2006/relationships"><Relationship Id="rId2" Type="http://schemas.openxmlformats.org/officeDocument/2006/relationships/hyperlink" Target="chatgpt://generic-entity/?number=0" TargetMode="External" /><Relationship Id="rId1" Type="http://schemas.openxmlformats.org/officeDocument/2006/relationships/slideLayout" Target="../imports/12/ppt/slideLayouts/slideLayout2.xml" /></Relationships>
</file>

<file path=ppt/slides/_rels/slide8.xml.rels><?xml version='1.0' encoding='utf-8'?>
<Relationships xmlns="http://schemas.openxmlformats.org/package/2006/relationships"><Relationship Id="rId1" Type="http://schemas.openxmlformats.org/officeDocument/2006/relationships/slideLayout" Target="../imports/11/ppt/slideLayouts/slideLayout2.xml" /></Relationships>
</file>

<file path=ppt/slides/_rels/slide9.xml.rels><?xml version='1.0' encoding='utf-8'?>
<Relationships xmlns="http://schemas.openxmlformats.org/package/2006/relationships"><Relationship Id="rId2" Type="http://schemas.openxmlformats.org/officeDocument/2006/relationships/image" Target="../imports/12/ppt/media/image10.png" /><Relationship Id="rId1" Type="http://schemas.openxmlformats.org/officeDocument/2006/relationships/slideLayout" Target="../imports/12/ppt/slideLayouts/slideLayout2.xml" /></Relationships>
</file>

<file path=ppt/slides/_rels/slide10.xml.rels><?xml version='1.0' encoding='utf-8'?>
<Relationships xmlns="http://schemas.openxmlformats.org/package/2006/relationships"><Relationship Id="rId3" Type="http://schemas.microsoft.com/office/2007/relationships/hdphoto" Target="../imports/9/ppt/media/hdphoto17.wdp" /><Relationship Id="rId2" Type="http://schemas.openxmlformats.org/officeDocument/2006/relationships/image" Target="../imports/9/ppt/media/image88.png" /><Relationship Id="rId1" Type="http://schemas.openxmlformats.org/officeDocument/2006/relationships/slideLayout" Target="../imports/9/ppt/slideLayouts/slideLayout2.xml" /></Relationships>
</file>

<file path=ppt/slides/_rels/slide11.xml.rels><?xml version='1.0' encoding='utf-8'?>
<Relationships xmlns="http://schemas.openxmlformats.org/package/2006/relationships"><Relationship Id="rId2" Type="http://schemas.openxmlformats.org/officeDocument/2006/relationships/image" Target="../imports/9/ppt/media/image95.png" /><Relationship Id="rId1" Type="http://schemas.openxmlformats.org/officeDocument/2006/relationships/slideLayout" Target="../imports/9/ppt/slideLayouts/slideLayout2.xml" /></Relationships>
</file>

<file path=ppt/slides/_rels/slide12.xml.rels><?xml version='1.0' encoding='utf-8'?>
<Relationships xmlns="http://schemas.openxmlformats.org/package/2006/relationships"><Relationship Id="rId2" Type="http://schemas.openxmlformats.org/officeDocument/2006/relationships/image" Target="../imports/9/ppt/media/image96.png" /><Relationship Id="rId1" Type="http://schemas.openxmlformats.org/officeDocument/2006/relationships/slideLayout" Target="../imports/9/ppt/slideLayouts/slideLayout2.xml" /></Relationships>
</file>

<file path=ppt/slides/_rels/slide13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8648b215b2e343f7" /><Relationship Type="http://schemas.openxmlformats.org/officeDocument/2006/relationships/notesSlide" Target="../imports/new/ppt/notesSlides/notesSlide52.xml" Id="Ra526720314774e7e" /></Relationships>
</file>

<file path=ppt/slides/_rels/slide14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ab90a4d4c8964cd9" /><Relationship Type="http://schemas.openxmlformats.org/officeDocument/2006/relationships/notesSlide" Target="../imports/new/ppt/notesSlides/notesSlide53.xml" Id="R12dcf08963d14324" /></Relationships>
</file>

<file path=ppt/slides/_rels/slide15.xml.rels><?xml version='1.0' encoding='utf-8'?>
<Relationships xmlns="http://schemas.openxmlformats.org/package/2006/relationships"><Relationship Type="http://schemas.openxmlformats.org/officeDocument/2006/relationships/slideLayout" Target="../imports/22/ppt/slideLayouts/slideLayout2.xml" Id="R742891fdf9e741cb" /><Relationship Type="http://schemas.openxmlformats.org/officeDocument/2006/relationships/notesSlide" Target="../imports/22/ppt/notesSlides/notesSlide2.xml" Id="R361c0a906c59481d" /></Relationships>
</file>

<file path=ppt/slides/_rels/slide16.xml.rels><?xml version='1.0' encoding='utf-8'?>
<Relationships xmlns="http://schemas.openxmlformats.org/package/2006/relationships"><Relationship Type="http://schemas.openxmlformats.org/officeDocument/2006/relationships/slideLayout" Target="../imports/22/ppt/slideLayouts/slideLayout2.xml" Id="R7c4e2867b9d64e4c" /><Relationship Type="http://schemas.openxmlformats.org/officeDocument/2006/relationships/notesSlide" Target="../imports/22/ppt/notesSlides/notesSlide4.xml" Id="Ra16a05dbb25c4a6d" /></Relationships>
</file>

<file path=ppt/slides/_rels/slide17.xml.rels><?xml version='1.0' encoding='utf-8'?>
<Relationships xmlns="http://schemas.openxmlformats.org/package/2006/relationships"><Relationship Type="http://schemas.openxmlformats.org/officeDocument/2006/relationships/slideLayout" Target="../imports/24/ppt/slideLayouts/slideLayout2.xml" Id="Rce806758a2bf405e" /><Relationship Type="http://schemas.openxmlformats.org/officeDocument/2006/relationships/notesSlide" Target="../imports/24/ppt/notesSlides/notesSlide2.xml" Id="Rc09f6066a4ed443f" /></Relationships>
</file>

<file path=ppt/slides/_rels/slide18.xml.rels><?xml version='1.0' encoding='utf-8'?>
<Relationships xmlns="http://schemas.openxmlformats.org/package/2006/relationships"><Relationship Type="http://schemas.openxmlformats.org/officeDocument/2006/relationships/slideLayout" Target="../imports/24/ppt/slideLayouts/slideLayout2.xml" Id="Rc3c5d0117aa44d5a" /><Relationship Type="http://schemas.openxmlformats.org/officeDocument/2006/relationships/notesSlide" Target="../imports/24/ppt/notesSlides/notesSlide4.xml" Id="Rf979b57135a64e29" /></Relationships>
</file>

<file path=ppt/slides/_rels/slide19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2f3e604b83fe4ca9" /><Relationship Type="http://schemas.openxmlformats.org/officeDocument/2006/relationships/notesSlide" Target="../imports/new/ppt/notesSlides/notesSlide54.xml" Id="Rc4c124063fda427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B8E09B-CAE2-48F6-877F-A82FB7E17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DRAFT · Q3  /  Week 12 Thursday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6501A9-FBE4-4DCF-971B-94D1AA2E5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M_Q: Complete circuits and Qiskit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DC0A92-F9DE-43CE-8AA0-28CB899AC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Culmination: implement the models in Qiskit, then connect phase estimation to period finding and Shor.</a:t>
            </a:r>
          </a:p>
        </p:txBody>
      </p:sp>
    </p:spTree>
    <p:extLst>
      <p:ext uri="{BB962C8B-B14F-4D97-AF65-F5344CB8AC3E}">
        <p14:creationId xmlns:p14="http://schemas.microsoft.com/office/powerpoint/2010/main" val="1849786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70E5A5-FA20-4383-B146-3BDE4D0D8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COURSE CONNECTION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25E3B4-EDA9-4DD4-AE38-09A35878E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complete circuit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4498FB-55ED-43D2-BCA5-FF31A47EA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Specify state preparation, a universal set of operations, ancillas, and measurement.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The earlier M-models are deliberate restrictions of this framework. We now connect the mathematical operations to executable circuits.</a:t>
            </a:r>
          </a:p>
        </p:txBody>
      </p:sp>
    </p:spTree>
    <p:extLst>
      <p:ext uri="{BB962C8B-B14F-4D97-AF65-F5344CB8AC3E}">
        <p14:creationId xmlns:p14="http://schemas.microsoft.com/office/powerpoint/2010/main" val="987596657"/>
      </p:ext>
    </p:extLst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907F5A-50EE-A987-0282-ECD898A5D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9610B-C48B-FA9B-8E00-077B912AD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7546" y="273600"/>
            <a:ext cx="6194374" cy="11448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Quantum Circuit Diagrams 101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74491AA-D496-95F7-6C48-A2A2287F7E38}"/>
              </a:ext>
            </a:extLst>
          </p:cNvPr>
          <p:cNvSpPr txBox="1">
            <a:spLocks/>
          </p:cNvSpPr>
          <p:nvPr/>
        </p:nvSpPr>
        <p:spPr>
          <a:xfrm>
            <a:off x="10025449" y="6584400"/>
            <a:ext cx="2166551" cy="131805"/>
          </a:xfrm>
          <a:prstGeom prst="rect">
            <a:avLst/>
          </a:prstGeom>
          <a:solidFill>
            <a:srgbClr val="011322">
              <a:alpha val="4900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Quantum Logic &amp; Circuits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41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0CDC55-625E-8766-B7E1-EB70DD2849DA}"/>
              </a:ext>
            </a:extLst>
          </p:cNvPr>
          <p:cNvSpPr txBox="1"/>
          <p:nvPr/>
        </p:nvSpPr>
        <p:spPr>
          <a:xfrm>
            <a:off x="314092" y="1973418"/>
            <a:ext cx="1156381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</a:rPr>
              <a:t>Qubit wires</a:t>
            </a:r>
            <a:r>
              <a:rPr lang="en-US" sz="3200" dirty="0">
                <a:solidFill>
                  <a:schemeClr val="bg1"/>
                </a:solidFill>
              </a:rPr>
              <a:t>: horizontal lines (top to bottom = different qubits)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</a:rPr>
              <a:t>Time flows left to right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</a:rPr>
              <a:t>Boxes</a:t>
            </a:r>
            <a:r>
              <a:rPr lang="en-US" sz="3200" dirty="0">
                <a:solidFill>
                  <a:schemeClr val="bg1"/>
                </a:solidFill>
              </a:rPr>
              <a:t> = gates (e.g., H, X, Z, etc.)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</a:rPr>
              <a:t>Dots and lines</a:t>
            </a:r>
            <a:r>
              <a:rPr lang="en-US" sz="3200" dirty="0">
                <a:solidFill>
                  <a:schemeClr val="bg1"/>
                </a:solidFill>
              </a:rPr>
              <a:t> = control and target (e.g., CNOT)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</a:rPr>
              <a:t>Measurement</a:t>
            </a:r>
            <a:r>
              <a:rPr lang="en-US" sz="3200" dirty="0">
                <a:solidFill>
                  <a:schemeClr val="bg1"/>
                </a:solidFill>
              </a:rPr>
              <a:t> shown with           or [M]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218228B-4C70-C5C5-0CF4-A9F22EA948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546" t="7020" r="4178" b="36816"/>
          <a:stretch/>
        </p:blipFill>
        <p:spPr>
          <a:xfrm>
            <a:off x="5387546" y="5363736"/>
            <a:ext cx="968650" cy="57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058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2D32DC-29B7-2146-A2A6-742EBCDBB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3A24FF5-B54A-2684-4221-2439ACEF191A}"/>
              </a:ext>
            </a:extLst>
          </p:cNvPr>
          <p:cNvSpPr txBox="1">
            <a:spLocks/>
          </p:cNvSpPr>
          <p:nvPr/>
        </p:nvSpPr>
        <p:spPr>
          <a:xfrm>
            <a:off x="10025449" y="6584400"/>
            <a:ext cx="2166551" cy="131805"/>
          </a:xfrm>
          <a:prstGeom prst="rect">
            <a:avLst/>
          </a:prstGeom>
          <a:solidFill>
            <a:srgbClr val="011322">
              <a:alpha val="4900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Quantum Logic &amp; Circuits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42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9AFDA4-BEBE-7363-D88E-910B05582412}"/>
              </a:ext>
            </a:extLst>
          </p:cNvPr>
          <p:cNvSpPr txBox="1"/>
          <p:nvPr/>
        </p:nvSpPr>
        <p:spPr>
          <a:xfrm>
            <a:off x="4973444" y="6396335"/>
            <a:ext cx="47392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https://</a:t>
            </a:r>
            <a:r>
              <a:rPr lang="en-US" sz="1200" dirty="0" err="1">
                <a:solidFill>
                  <a:schemeClr val="bg1"/>
                </a:solidFill>
              </a:rPr>
              <a:t>learn.microsoft.com</a:t>
            </a:r>
            <a:r>
              <a:rPr lang="en-US" sz="1200" dirty="0">
                <a:solidFill>
                  <a:schemeClr val="bg1"/>
                </a:solidFill>
              </a:rPr>
              <a:t>/</a:t>
            </a:r>
            <a:r>
              <a:rPr lang="en-US" sz="1200" dirty="0" err="1">
                <a:solidFill>
                  <a:schemeClr val="bg1"/>
                </a:solidFill>
              </a:rPr>
              <a:t>en</a:t>
            </a:r>
            <a:r>
              <a:rPr lang="en-US" sz="1200" dirty="0">
                <a:solidFill>
                  <a:schemeClr val="bg1"/>
                </a:solidFill>
              </a:rPr>
              <a:t>-us/azure/quantum/concepts-circuits</a:t>
            </a:r>
          </a:p>
        </p:txBody>
      </p:sp>
      <p:pic>
        <p:nvPicPr>
          <p:cNvPr id="15362" name="Picture 2" descr="Diagram of a quantum circuit with two registers, one hadamard gate, one controlled gate and one measurement. ">
            <a:extLst>
              <a:ext uri="{FF2B5EF4-FFF2-40B4-BE49-F238E27FC236}">
                <a16:creationId xmlns:a16="http://schemas.microsoft.com/office/drawing/2014/main" id="{A3544B2A-5CF6-3E11-2828-F6B2363D3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27" y="333775"/>
            <a:ext cx="6133172" cy="2788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63C9069-65B1-CA14-85A4-4974DD38BA6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" t="12807" r="-2152"/>
          <a:stretch/>
        </p:blipFill>
        <p:spPr>
          <a:xfrm>
            <a:off x="245327" y="3289610"/>
            <a:ext cx="9182898" cy="329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89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B80448-3567-717B-DDDF-05287EBFE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9AE87AD-1A0B-FF6D-F6DD-F226B0CF0C09}"/>
              </a:ext>
            </a:extLst>
          </p:cNvPr>
          <p:cNvSpPr txBox="1">
            <a:spLocks/>
          </p:cNvSpPr>
          <p:nvPr/>
        </p:nvSpPr>
        <p:spPr>
          <a:xfrm>
            <a:off x="10025449" y="6584400"/>
            <a:ext cx="2166551" cy="131805"/>
          </a:xfrm>
          <a:prstGeom prst="rect">
            <a:avLst/>
          </a:prstGeom>
          <a:solidFill>
            <a:srgbClr val="011322">
              <a:alpha val="4900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Quantum Logic &amp; Circuits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43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4AE4E-C28A-581A-B36A-C58DF82E5B24}"/>
              </a:ext>
            </a:extLst>
          </p:cNvPr>
          <p:cNvSpPr txBox="1"/>
          <p:nvPr/>
        </p:nvSpPr>
        <p:spPr>
          <a:xfrm>
            <a:off x="4973444" y="6396335"/>
            <a:ext cx="47392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https://</a:t>
            </a:r>
            <a:r>
              <a:rPr lang="en-US" sz="1200" dirty="0" err="1">
                <a:solidFill>
                  <a:schemeClr val="bg1"/>
                </a:solidFill>
              </a:rPr>
              <a:t>learn.microsoft.com</a:t>
            </a:r>
            <a:r>
              <a:rPr lang="en-US" sz="1200" dirty="0">
                <a:solidFill>
                  <a:schemeClr val="bg1"/>
                </a:solidFill>
              </a:rPr>
              <a:t>/</a:t>
            </a:r>
            <a:r>
              <a:rPr lang="en-US" sz="1200" dirty="0" err="1">
                <a:solidFill>
                  <a:schemeClr val="bg1"/>
                </a:solidFill>
              </a:rPr>
              <a:t>en</a:t>
            </a:r>
            <a:r>
              <a:rPr lang="en-US" sz="1200" dirty="0">
                <a:solidFill>
                  <a:schemeClr val="bg1"/>
                </a:solidFill>
              </a:rPr>
              <a:t>-us/azure/quantum/concepts-circuits</a:t>
            </a:r>
          </a:p>
        </p:txBody>
      </p:sp>
      <p:pic>
        <p:nvPicPr>
          <p:cNvPr id="15362" name="Picture 2" descr="Diagram of a quantum circuit with two registers, one hadamard gate, one controlled gate and one measurement. ">
            <a:extLst>
              <a:ext uri="{FF2B5EF4-FFF2-40B4-BE49-F238E27FC236}">
                <a16:creationId xmlns:a16="http://schemas.microsoft.com/office/drawing/2014/main" id="{A86E5F4E-DA9A-A2FD-C461-9BF325DBD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424" y="206543"/>
            <a:ext cx="6289288" cy="285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BA57B9-C496-151A-65B2-BB66BFAB55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769" y="1101893"/>
            <a:ext cx="9424537" cy="490861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13F1DFC-69B4-759C-E889-6C38A10718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9094" t="12047" r="30456" b="11035"/>
          <a:stretch/>
        </p:blipFill>
        <p:spPr>
          <a:xfrm>
            <a:off x="10269235" y="3429000"/>
            <a:ext cx="647273" cy="12210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842AC3-4F97-F5A1-4F15-0ACDD94476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9727" y="3776290"/>
            <a:ext cx="39370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22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is a quantum circuit?</a:t>
            </a:r>
            <a:br>
              <a:rPr lang="en-US" b="1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 txBox="1"/>
          <p:nvPr/>
        </p:nvSpPr>
        <p:spPr>
          <a:xfrm>
            <a:off x="800100" y="1860720"/>
            <a:ext cx="404834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A quantum circuit is a program.</a:t>
            </a:r>
          </a:p>
          <a:p>
            <a:pPr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 quantum state is prepared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Gates transform the state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Measurement extracts an outcome</a:t>
            </a:r>
          </a:p>
          <a:p>
            <a:pPr>
              <a:buNone/>
            </a:pPr>
            <a:r>
              <a:rPr lang="en-US" dirty="0"/>
              <a:t>Time flows from left to right.</a:t>
            </a:r>
            <a:br>
              <a:rPr lang="en-US" dirty="0"/>
            </a:br>
            <a:r>
              <a:rPr lang="en-US" dirty="0"/>
              <a:t>Each wire represents a qubit.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 txBox="1"/>
          <p:nvPr/>
        </p:nvSpPr>
        <p:spPr>
          <a:xfrm>
            <a:off x="5888069" y="2055782"/>
            <a:ext cx="4930184" cy="253755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qiskit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QuantumCircuit</a:t>
            </a: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b="0" dirty="0">
                <a:solidFill>
                  <a:srgbClr val="9CDCFE"/>
                </a:solidFill>
                <a:effectLst/>
                <a:latin typeface="Menlo" panose="020B0609030804020204" pitchFamily="49" charset="0"/>
              </a:rPr>
              <a:t>qc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QuantumCircuit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b="0" dirty="0">
                <a:solidFill>
                  <a:srgbClr val="B5CEA8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pPr>
              <a:lnSpc>
                <a:spcPct val="150000"/>
              </a:lnSpc>
              <a:buNone/>
            </a:pPr>
            <a:r>
              <a:rPr lang="en-US" b="0" dirty="0" err="1">
                <a:solidFill>
                  <a:srgbClr val="9CDCFE"/>
                </a:solidFill>
                <a:effectLst/>
                <a:latin typeface="Menlo" panose="020B0609030804020204" pitchFamily="49" charset="0"/>
              </a:rPr>
              <a:t>qc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.draw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b="0" dirty="0">
                <a:solidFill>
                  <a:srgbClr val="CE9178"/>
                </a:solidFill>
                <a:effectLst/>
                <a:latin typeface="Menlo" panose="020B0609030804020204" pitchFamily="49" charset="0"/>
              </a:rPr>
              <a:t>'text’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pPr>
              <a:lnSpc>
                <a:spcPct val="150000"/>
              </a:lnSpc>
              <a:buNone/>
            </a:pP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Menlo" panose="020B0609030804020204" pitchFamily="49" charset="0"/>
              </a:rPr>
              <a:t>OUTPUT:  q:</a:t>
            </a:r>
          </a:p>
          <a:p>
            <a:pPr>
              <a:lnSpc>
                <a:spcPct val="150000"/>
              </a:lnSpc>
              <a:buNone/>
            </a:pP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 txBox="1"/>
          <p:nvPr/>
        </p:nvSpPr>
        <p:spPr>
          <a:xfrm>
            <a:off x="978794" y="5112913"/>
            <a:ext cx="108750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quantum circuit has a single qubit. The default name for the quantum register containing that qubit is ’q’.</a:t>
            </a:r>
          </a:p>
          <a:p>
            <a:endParaRPr lang="en-US" dirty="0"/>
          </a:p>
          <a:p>
            <a:r>
              <a:rPr lang="en-US" dirty="0"/>
              <a:t>The draw text command displays the circuit using asci art.  In this case the simplest possible circuit. 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71745-1402-9C25-8355-5CE132EFF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qiskit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FC69F-05A7-842B-9E62-368A98EC8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Qiskit</a:t>
            </a:r>
            <a:r>
              <a:rPr lang="en-US" dirty="0"/>
              <a:t> is an open-source quantum computing framework developed by </a:t>
            </a:r>
            <a:r>
              <a:rPr lang="en-US" dirty="0">
                <a:hlinkClick r:id="rId2"/>
              </a:rPr>
              <a:t>IBM</a:t>
            </a:r>
            <a:endParaRPr lang="en-US" dirty="0"/>
          </a:p>
          <a:p>
            <a:r>
              <a:rPr lang="en-US" dirty="0"/>
              <a:t>It allows us to:</a:t>
            </a:r>
          </a:p>
          <a:p>
            <a:r>
              <a:rPr lang="en-US" dirty="0"/>
              <a:t>define quantum circuits</a:t>
            </a:r>
          </a:p>
          <a:p>
            <a:r>
              <a:rPr lang="en-US" dirty="0"/>
              <a:t>apply quantum gates (unitary transformations)</a:t>
            </a:r>
          </a:p>
          <a:p>
            <a:r>
              <a:rPr lang="en-US" dirty="0"/>
              <a:t>simulate or run on real quantum hardware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74AEBE-0CE4-B4B6-89D3-90902427ABF9}"/>
              </a:ext>
            </a:extLst>
          </p:cNvPr>
          <p:cNvSpPr txBox="1"/>
          <p:nvPr/>
        </p:nvSpPr>
        <p:spPr>
          <a:xfrm>
            <a:off x="6505956" y="3429000"/>
            <a:ext cx="52378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from </a:t>
            </a:r>
            <a:r>
              <a:rPr lang="en-US" dirty="0" err="1"/>
              <a:t>qiskit</a:t>
            </a:r>
            <a:r>
              <a:rPr lang="en-US" dirty="0"/>
              <a:t> import </a:t>
            </a:r>
            <a:r>
              <a:rPr lang="en-US" dirty="0" err="1"/>
              <a:t>QuantumCircuit</a:t>
            </a:r>
            <a:endParaRPr lang="en-US" dirty="0"/>
          </a:p>
          <a:p>
            <a:r>
              <a:rPr lang="en-US" dirty="0"/>
              <a:t>from </a:t>
            </a:r>
            <a:r>
              <a:rPr lang="en-US" dirty="0" err="1"/>
              <a:t>qiskit.quantum_info</a:t>
            </a:r>
            <a:r>
              <a:rPr lang="en-US" dirty="0"/>
              <a:t> import </a:t>
            </a:r>
            <a:r>
              <a:rPr lang="en-US" dirty="0" err="1"/>
              <a:t>Statevector</a:t>
            </a:r>
            <a:endParaRPr lang="en-US" dirty="0"/>
          </a:p>
          <a:p>
            <a:endParaRPr lang="en-US" dirty="0"/>
          </a:p>
          <a:p>
            <a:r>
              <a:rPr lang="en-US" dirty="0"/>
              <a:t>qc = </a:t>
            </a:r>
            <a:r>
              <a:rPr lang="en-US" dirty="0" err="1"/>
              <a:t>QuantumCircuit</a:t>
            </a:r>
            <a:r>
              <a:rPr lang="en-US" dirty="0"/>
              <a:t>(1)</a:t>
            </a:r>
          </a:p>
          <a:p>
            <a:r>
              <a:rPr lang="en-US" dirty="0" err="1"/>
              <a:t>qc.h</a:t>
            </a:r>
            <a:r>
              <a:rPr lang="en-US" dirty="0"/>
              <a:t>(0)</a:t>
            </a:r>
          </a:p>
          <a:p>
            <a:endParaRPr lang="en-US" dirty="0"/>
          </a:p>
          <a:p>
            <a:r>
              <a:rPr lang="en-US" dirty="0"/>
              <a:t>state = </a:t>
            </a:r>
            <a:r>
              <a:rPr lang="en-US" dirty="0" err="1"/>
              <a:t>Statevector.from_label</a:t>
            </a:r>
            <a:r>
              <a:rPr lang="en-US" dirty="0"/>
              <a:t>('0').evolve(qc)</a:t>
            </a:r>
          </a:p>
          <a:p>
            <a:r>
              <a:rPr lang="en-US" dirty="0"/>
              <a:t>print(state)</a:t>
            </a:r>
          </a:p>
        </p:txBody>
      </p:sp>
    </p:spTree>
    <p:extLst>
      <p:ext uri="{BB962C8B-B14F-4D97-AF65-F5344CB8AC3E}">
        <p14:creationId xmlns:p14="http://schemas.microsoft.com/office/powerpoint/2010/main" val="3000648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617D4-26B5-D604-F4CB-640F8487D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code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168B28-1185-EEB3-A669-634BE7D2F598}"/>
              </a:ext>
            </a:extLst>
          </p:cNvPr>
          <p:cNvSpPr txBox="1"/>
          <p:nvPr/>
        </p:nvSpPr>
        <p:spPr>
          <a:xfrm>
            <a:off x="372292" y="474345"/>
            <a:ext cx="609797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qiskit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QuantumCircuit</a:t>
            </a: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qiskit_aer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AerSimulator</a:t>
            </a: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b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</a:b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qc </a:t>
            </a:r>
            <a:r>
              <a:rPr lang="en-US" b="0" dirty="0">
                <a:solidFill>
                  <a:srgbClr val="D4D4D4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QuantumCircuit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b="0" dirty="0">
                <a:solidFill>
                  <a:srgbClr val="B5CEA8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b="0" dirty="0">
                <a:solidFill>
                  <a:srgbClr val="B5CEA8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pPr>
              <a:buNone/>
            </a:pPr>
            <a:b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</a:b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7CA668"/>
                </a:solidFill>
                <a:effectLst/>
                <a:latin typeface="Menlo" panose="020B0609030804020204" pitchFamily="49" charset="0"/>
              </a:rPr>
              <a:t># Start in |0⟩ (default)</a:t>
            </a:r>
          </a:p>
          <a:p>
            <a:pPr>
              <a:buNone/>
            </a:pP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7CA668"/>
                </a:solidFill>
                <a:effectLst/>
                <a:latin typeface="Menlo" panose="020B0609030804020204" pitchFamily="49" charset="0"/>
              </a:rPr>
              <a:t># Change measurement basis to X</a:t>
            </a: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qc.h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b="0" dirty="0">
                <a:solidFill>
                  <a:srgbClr val="B5CEA8"/>
                </a:solidFill>
                <a:effectLst/>
                <a:latin typeface="Menlo" panose="020B0609030804020204" pitchFamily="49" charset="0"/>
              </a:rPr>
              <a:t>0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) </a:t>
            </a:r>
            <a:r>
              <a:rPr lang="en-US" b="0" dirty="0">
                <a:solidFill>
                  <a:srgbClr val="7CA668"/>
                </a:solidFill>
                <a:effectLst/>
                <a:latin typeface="Menlo" panose="020B0609030804020204" pitchFamily="49" charset="0"/>
              </a:rPr>
              <a:t># Hadamard rotates Z → X basis</a:t>
            </a: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b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</a:b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7CA668"/>
                </a:solidFill>
                <a:effectLst/>
                <a:latin typeface="Menlo" panose="020B0609030804020204" pitchFamily="49" charset="0"/>
              </a:rPr>
              <a:t># Measure</a:t>
            </a: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qc.measure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b="0" dirty="0">
                <a:solidFill>
                  <a:srgbClr val="B5CEA8"/>
                </a:solidFill>
                <a:effectLst/>
                <a:latin typeface="Menlo" panose="020B0609030804020204" pitchFamily="49" charset="0"/>
              </a:rPr>
              <a:t>0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b="0" dirty="0">
                <a:solidFill>
                  <a:srgbClr val="B5CEA8"/>
                </a:solidFill>
                <a:effectLst/>
                <a:latin typeface="Menlo" panose="020B0609030804020204" pitchFamily="49" charset="0"/>
              </a:rPr>
              <a:t>0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pPr>
              <a:buNone/>
            </a:pP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sim </a:t>
            </a:r>
            <a:r>
              <a:rPr lang="en-US" b="0" dirty="0">
                <a:solidFill>
                  <a:srgbClr val="D4D4D4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AerSimulator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()</a:t>
            </a:r>
          </a:p>
          <a:p>
            <a:pPr>
              <a:buNone/>
            </a:pP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result </a:t>
            </a:r>
            <a:r>
              <a:rPr lang="en-US" b="0" dirty="0">
                <a:solidFill>
                  <a:srgbClr val="D4D4D4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sim.run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(qc, </a:t>
            </a:r>
            <a:r>
              <a:rPr lang="en-US" b="0" dirty="0">
                <a:solidFill>
                  <a:srgbClr val="9CDCFE"/>
                </a:solidFill>
                <a:effectLst/>
                <a:latin typeface="Menlo" panose="020B0609030804020204" pitchFamily="49" charset="0"/>
              </a:rPr>
              <a:t>shots</a:t>
            </a:r>
            <a:r>
              <a:rPr lang="en-US" b="0" dirty="0">
                <a:solidFill>
                  <a:srgbClr val="D4D4D4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b="0" dirty="0">
                <a:solidFill>
                  <a:srgbClr val="B5CEA8"/>
                </a:solidFill>
                <a:effectLst/>
                <a:latin typeface="Menlo" panose="020B0609030804020204" pitchFamily="49" charset="0"/>
              </a:rPr>
              <a:t>1000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).result()</a:t>
            </a:r>
          </a:p>
          <a:p>
            <a:pPr>
              <a:buNone/>
            </a:pP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counts </a:t>
            </a:r>
            <a:r>
              <a:rPr lang="en-US" b="0" dirty="0">
                <a:solidFill>
                  <a:srgbClr val="D4D4D4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result.get_counts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()</a:t>
            </a:r>
          </a:p>
          <a:p>
            <a:pPr>
              <a:buNone/>
            </a:pPr>
            <a:b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</a:b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DCDCAA"/>
                </a:solidFill>
                <a:effectLst/>
                <a:latin typeface="Menlo" panose="020B0609030804020204" pitchFamily="49" charset="0"/>
              </a:rPr>
              <a:t>print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(counts)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C0D394-CEDC-008A-7307-17017214B670}"/>
              </a:ext>
            </a:extLst>
          </p:cNvPr>
          <p:cNvSpPr txBox="1"/>
          <p:nvPr/>
        </p:nvSpPr>
        <p:spPr>
          <a:xfrm>
            <a:off x="5250486" y="5737324"/>
            <a:ext cx="5954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 latinLnBrk="1">
              <a:buNone/>
            </a:pPr>
            <a:r>
              <a:rPr lang="en-US" sz="3600" b="0" i="0" dirty="0">
                <a:solidFill>
                  <a:schemeClr val="bg1"/>
                </a:solidFill>
                <a:effectLst/>
                <a:latin typeface="Courier New" panose="02070309020205020404" pitchFamily="49" charset="0"/>
              </a:rPr>
              <a:t>{'0': 499, '1': 501}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98CFA2-83C1-EC11-44A8-02D7AEF0FA90}"/>
              </a:ext>
            </a:extLst>
          </p:cNvPr>
          <p:cNvSpPr txBox="1"/>
          <p:nvPr/>
        </p:nvSpPr>
        <p:spPr>
          <a:xfrm>
            <a:off x="6470270" y="1507885"/>
            <a:ext cx="5511586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03D866"/>
                </a:solidFill>
                <a:latin typeface=".AppleSystemUIFont"/>
              </a:rPr>
              <a:t>QuantumCircuit</a:t>
            </a:r>
            <a:r>
              <a:rPr lang="en-US" sz="2000" dirty="0">
                <a:solidFill>
                  <a:srgbClr val="03D866"/>
                </a:solidFill>
                <a:latin typeface=".AppleSystemUIFont"/>
              </a:rPr>
              <a:t>(1,1) creates a quantum circuit with 1 qubit and 1 classical bit to store the measurement result.</a:t>
            </a:r>
          </a:p>
          <a:p>
            <a:endParaRPr lang="en-US" sz="2000" dirty="0">
              <a:solidFill>
                <a:srgbClr val="03D866"/>
              </a:solidFill>
              <a:latin typeface=".AppleSystemUIFont"/>
            </a:endParaRPr>
          </a:p>
          <a:p>
            <a:pPr>
              <a:buNone/>
            </a:pPr>
            <a:endParaRPr lang="en-US" sz="2000" dirty="0">
              <a:solidFill>
                <a:srgbClr val="03D866"/>
              </a:solidFill>
              <a:effectLst/>
              <a:latin typeface=".AppleSystemUIFont"/>
            </a:endParaRPr>
          </a:p>
          <a:p>
            <a:pPr>
              <a:buNone/>
            </a:pPr>
            <a:r>
              <a:rPr lang="en-US" sz="2000" dirty="0">
                <a:solidFill>
                  <a:srgbClr val="03D866"/>
                </a:solidFill>
                <a:effectLst/>
                <a:latin typeface=".AppleSystemUIFont"/>
              </a:rPr>
              <a:t>The Hadamard operator, H, changes the measurement basis from Z to X.</a:t>
            </a:r>
          </a:p>
          <a:p>
            <a:pPr>
              <a:buNone/>
            </a:pPr>
            <a:endParaRPr lang="en-US" sz="2000" dirty="0">
              <a:solidFill>
                <a:srgbClr val="03D866"/>
              </a:solidFill>
              <a:latin typeface=".AppleSystemUIFont"/>
            </a:endParaRPr>
          </a:p>
          <a:p>
            <a:pPr>
              <a:buNone/>
            </a:pPr>
            <a:endParaRPr lang="en-US" sz="2000" dirty="0">
              <a:solidFill>
                <a:srgbClr val="03D866"/>
              </a:solidFill>
              <a:effectLst/>
              <a:latin typeface=".AppleSystemUIFont"/>
            </a:endParaRPr>
          </a:p>
          <a:p>
            <a:pPr>
              <a:buNone/>
            </a:pPr>
            <a:endParaRPr lang="en-US" sz="2000" dirty="0">
              <a:solidFill>
                <a:srgbClr val="03D866"/>
              </a:solidFill>
              <a:latin typeface=".AppleSystemUIFont"/>
            </a:endParaRPr>
          </a:p>
          <a:p>
            <a:pPr>
              <a:buNone/>
            </a:pPr>
            <a:endParaRPr lang="en-US" sz="2000" dirty="0">
              <a:solidFill>
                <a:srgbClr val="03D866"/>
              </a:solidFill>
              <a:effectLst/>
              <a:latin typeface=".AppleSystemUIFont"/>
            </a:endParaRPr>
          </a:p>
          <a:p>
            <a:pPr>
              <a:buNone/>
            </a:pPr>
            <a:r>
              <a:rPr lang="en-US" sz="2000" dirty="0">
                <a:solidFill>
                  <a:srgbClr val="03D866"/>
                </a:solidFill>
                <a:effectLst/>
                <a:latin typeface=".AppleSystemUIFont"/>
              </a:rPr>
              <a:t>Run the code 1000 times and print how many times each state was observed. </a:t>
            </a:r>
          </a:p>
        </p:txBody>
      </p:sp>
    </p:spTree>
    <p:extLst>
      <p:ext uri="{BB962C8B-B14F-4D97-AF65-F5344CB8AC3E}">
        <p14:creationId xmlns:p14="http://schemas.microsoft.com/office/powerpoint/2010/main" val="2739015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F5B50-4415-98BC-6B6D-0B02C2D1F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From Rotation to Gates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1D910D-99AC-6DFA-66ED-0CBDF4D96A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5" y="1821906"/>
                <a:ext cx="5183602" cy="4906698"/>
              </a:xfrm>
            </p:spPr>
            <p:txBody>
              <a:bodyPr>
                <a:normAutofit/>
              </a:bodyPr>
              <a:lstStyle/>
              <a:p>
                <a:r>
                  <a:rPr lang="en-US" sz="1800" b="1" dirty="0"/>
                  <a:t>Quantum Gates Rotate the State in Hilbert Space</a:t>
                </a:r>
              </a:p>
              <a:p>
                <a:endParaRPr lang="en-US" sz="1800" b="1" dirty="0"/>
              </a:p>
              <a:p>
                <a:r>
                  <a:rPr lang="en-US" sz="1800" b="1" dirty="0"/>
                  <a:t>Applying a Gate = Matrix multiplication</a:t>
                </a:r>
              </a:p>
              <a:p>
                <a:r>
                  <a:rPr lang="en-US" sz="1800" b="1" dirty="0" err="1"/>
                  <a:t>Qiskit</a:t>
                </a:r>
                <a:r>
                  <a:rPr lang="en-US" sz="1800" b="1" dirty="0"/>
                  <a:t> is performing the same linear algebra we just derived</a:t>
                </a:r>
              </a:p>
              <a:p>
                <a:r>
                  <a:rPr lang="en-US" sz="1800" b="1" dirty="0"/>
                  <a:t>In this example it rotates the state about the x axis on the Bloch sphere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1" i="1" dirty="0" smtClean="0">
                            <a:latin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lang="en-US" sz="1800" b="1" i="1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A single rotation doesn’t compute anything.</a:t>
                </a:r>
              </a:p>
              <a:p>
                <a:r>
                  <a:rPr lang="en-US" dirty="0"/>
                  <a:t>But a </a:t>
                </a:r>
                <a:r>
                  <a:rPr lang="en-US" i="1" dirty="0"/>
                  <a:t>sequence</a:t>
                </a:r>
                <a:r>
                  <a:rPr lang="en-US" dirty="0"/>
                  <a:t> of carefully chosen rotations can steer the probability of outcomes.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1D910D-99AC-6DFA-66ED-0CBDF4D96A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5" y="1821906"/>
                <a:ext cx="5183602" cy="4906698"/>
              </a:xfrm>
              <a:blipFill>
                <a:blip r:embed="rId2"/>
                <a:stretch>
                  <a:fillRect l="-978" t="-258" r="-1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C1362F3-E047-1289-AD7C-96E6EEF82E1D}"/>
              </a:ext>
            </a:extLst>
          </p:cNvPr>
          <p:cNvSpPr txBox="1"/>
          <p:nvPr/>
        </p:nvSpPr>
        <p:spPr>
          <a:xfrm>
            <a:off x="5884237" y="1568196"/>
            <a:ext cx="6100010" cy="467820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qiskit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QuantumCircuit</a:t>
            </a: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qiskit.quantum_info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Statevector</a:t>
            </a: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4EC9B0"/>
                </a:solidFill>
                <a:effectLst/>
                <a:latin typeface="Menlo" panose="020B0609030804020204" pitchFamily="49" charset="0"/>
              </a:rPr>
              <a:t>numpy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Menlo" panose="020B0609030804020204" pitchFamily="49" charset="0"/>
              </a:rPr>
              <a:t>as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Menlo" panose="020B0609030804020204" pitchFamily="49" charset="0"/>
              </a:rPr>
              <a:t>np</a:t>
            </a: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b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</a:b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9CDCFE"/>
                </a:solidFill>
                <a:effectLst/>
                <a:latin typeface="Menlo" panose="020B0609030804020204" pitchFamily="49" charset="0"/>
              </a:rPr>
              <a:t>state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Statevector.from_label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b="0" dirty="0">
                <a:solidFill>
                  <a:srgbClr val="CE9178"/>
                </a:solidFill>
                <a:effectLst/>
                <a:latin typeface="Menlo" panose="020B0609030804020204" pitchFamily="49" charset="0"/>
              </a:rPr>
              <a:t>'0'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pPr>
              <a:buNone/>
            </a:pPr>
            <a:b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</a:b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9CDCFE"/>
                </a:solidFill>
                <a:effectLst/>
                <a:latin typeface="Menlo" panose="020B0609030804020204" pitchFamily="49" charset="0"/>
              </a:rPr>
              <a:t>qc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QuantumCircuit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b="0" dirty="0">
                <a:solidFill>
                  <a:srgbClr val="B5CEA8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pPr>
              <a:buNone/>
            </a:pP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r>
              <a:rPr lang="en-US" sz="2800" b="0" dirty="0" err="1">
                <a:solidFill>
                  <a:srgbClr val="9CDCFE"/>
                </a:solidFill>
                <a:effectLst/>
                <a:latin typeface="Menlo" panose="020B0609030804020204" pitchFamily="49" charset="0"/>
              </a:rPr>
              <a:t>qc</a:t>
            </a:r>
            <a:r>
              <a:rPr lang="en-US" sz="2800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.rx</a:t>
            </a:r>
            <a:r>
              <a:rPr lang="en-US" sz="2800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sz="2800" b="0" dirty="0" err="1">
                <a:solidFill>
                  <a:srgbClr val="4EC9B0"/>
                </a:solidFill>
                <a:effectLst/>
                <a:latin typeface="Menlo" panose="020B0609030804020204" pitchFamily="49" charset="0"/>
              </a:rPr>
              <a:t>np</a:t>
            </a:r>
            <a:r>
              <a:rPr lang="en-US" sz="2800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.</a:t>
            </a:r>
            <a:r>
              <a:rPr lang="en-US" sz="2800" b="0" dirty="0" err="1">
                <a:solidFill>
                  <a:srgbClr val="9CDCFE"/>
                </a:solidFill>
                <a:effectLst/>
                <a:latin typeface="Menlo" panose="020B0609030804020204" pitchFamily="49" charset="0"/>
              </a:rPr>
              <a:t>pi</a:t>
            </a:r>
            <a:r>
              <a:rPr lang="en-US" sz="2800" b="0" dirty="0">
                <a:solidFill>
                  <a:srgbClr val="D4D4D4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2800" b="0" dirty="0">
                <a:solidFill>
                  <a:srgbClr val="B5CEA8"/>
                </a:solidFill>
                <a:effectLst/>
                <a:latin typeface="Menlo" panose="020B0609030804020204" pitchFamily="49" charset="0"/>
              </a:rPr>
              <a:t>3</a:t>
            </a:r>
            <a:r>
              <a:rPr lang="en-US" sz="2800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sz="2800" b="0" dirty="0">
                <a:solidFill>
                  <a:srgbClr val="B5CEA8"/>
                </a:solidFill>
                <a:effectLst/>
                <a:latin typeface="Menlo" panose="020B0609030804020204" pitchFamily="49" charset="0"/>
              </a:rPr>
              <a:t>0</a:t>
            </a:r>
            <a:r>
              <a:rPr lang="en-US" sz="2800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pPr>
              <a:buNone/>
            </a:pPr>
            <a:b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</a:br>
            <a:endParaRPr lang="en-US" b="0" dirty="0">
              <a:solidFill>
                <a:srgbClr val="FFFFFF"/>
              </a:solidFill>
              <a:effectLst/>
              <a:latin typeface="Menlo" panose="020B0609030804020204" pitchFamily="49" charset="0"/>
            </a:endParaRPr>
          </a:p>
          <a:p>
            <a:pPr>
              <a:buNone/>
            </a:pPr>
            <a:r>
              <a:rPr lang="en-US" b="0" dirty="0" err="1">
                <a:solidFill>
                  <a:srgbClr val="9CDCFE"/>
                </a:solidFill>
                <a:effectLst/>
                <a:latin typeface="Menlo" panose="020B0609030804020204" pitchFamily="49" charset="0"/>
              </a:rPr>
              <a:t>new_state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Menlo" panose="020B0609030804020204" pitchFamily="49" charset="0"/>
              </a:rPr>
              <a:t>state</a:t>
            </a:r>
            <a:r>
              <a:rPr lang="en-US" b="0" dirty="0" err="1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.evolve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b="0" dirty="0">
                <a:solidFill>
                  <a:srgbClr val="9CDCFE"/>
                </a:solidFill>
                <a:effectLst/>
                <a:latin typeface="Menlo" panose="020B0609030804020204" pitchFamily="49" charset="0"/>
              </a:rPr>
              <a:t>qc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pPr>
              <a:buNone/>
            </a:pPr>
            <a:r>
              <a:rPr lang="en-US" b="0" dirty="0">
                <a:solidFill>
                  <a:srgbClr val="DCDCAA"/>
                </a:solidFill>
                <a:effectLst/>
                <a:latin typeface="Menlo" panose="020B0609030804020204" pitchFamily="49" charset="0"/>
              </a:rPr>
              <a:t>print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Menlo" panose="020B0609030804020204" pitchFamily="49" charset="0"/>
              </a:rPr>
              <a:t>new_state</a:t>
            </a:r>
            <a:r>
              <a:rPr lang="en-US" b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09197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267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/>
                    </a14:imgEffect>
                  </a14:imgLayer>
                </a14:imgProps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139FB-0AFE-FF62-6A8B-9DEE8A17A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From Theory to Programming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5E16C17-B643-5837-B28D-68994C0CF5D1}"/>
              </a:ext>
            </a:extLst>
          </p:cNvPr>
          <p:cNvSpPr txBox="1">
            <a:spLocks/>
          </p:cNvSpPr>
          <p:nvPr/>
        </p:nvSpPr>
        <p:spPr>
          <a:xfrm>
            <a:off x="10214919" y="6483178"/>
            <a:ext cx="1977082" cy="233027"/>
          </a:xfrm>
          <a:prstGeom prst="rect">
            <a:avLst/>
          </a:prstGeom>
          <a:solidFill>
            <a:srgbClr val="011322">
              <a:alpha val="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/>
              <a:t>Quantum Programming </a:t>
            </a:r>
            <a:fld id="{58B11B8A-1C5B-9046-9BED-8EAA409DC8AB}" type="slidenum">
              <a:rPr lang="en-US" sz="1200" b="1" smtClean="0"/>
              <a:pPr/>
              <a:t>64</a:t>
            </a:fld>
            <a:r>
              <a:rPr lang="en-US" sz="1200" b="1" dirty="0"/>
              <a:t> </a:t>
            </a:r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8E69D7-E5D5-B08F-1778-2DE56EC13E7A}"/>
              </a:ext>
            </a:extLst>
          </p:cNvPr>
          <p:cNvSpPr txBox="1"/>
          <p:nvPr/>
        </p:nvSpPr>
        <p:spPr>
          <a:xfrm>
            <a:off x="609480" y="1418400"/>
            <a:ext cx="11406554" cy="4832092"/>
          </a:xfrm>
          <a:prstGeom prst="rect">
            <a:avLst/>
          </a:prstGeom>
          <a:solidFill>
            <a:schemeClr val="bg1">
              <a:alpha val="81142"/>
            </a:schemeClr>
          </a:solidFill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Quantum Mechanics provides the rules</a:t>
            </a:r>
            <a:endParaRPr lang="en-US" sz="2800" dirty="0"/>
          </a:p>
          <a:p>
            <a:r>
              <a:rPr lang="en-US" sz="2800" dirty="0"/>
              <a:t>	Schrödinger equation, unitary evolution, measurement</a:t>
            </a:r>
          </a:p>
          <a:p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Quantum Circuits encode those rules</a:t>
            </a:r>
            <a:endParaRPr lang="en-US" sz="2800" dirty="0"/>
          </a:p>
          <a:p>
            <a:r>
              <a:rPr lang="en-US" sz="2800" dirty="0"/>
              <a:t>	Gates represent unitary operators; circuits evolve qubit states</a:t>
            </a:r>
          </a:p>
          <a:p>
            <a:endParaRPr lang="en-US" sz="2800" dirty="0"/>
          </a:p>
          <a:p>
            <a:r>
              <a:rPr lang="en-US" sz="2800" b="1" dirty="0"/>
              <a:t>Quantum Programming Languages</a:t>
            </a:r>
            <a:endParaRPr lang="en-US" sz="2800" dirty="0"/>
          </a:p>
          <a:p>
            <a:pPr lvl="1"/>
            <a:r>
              <a:rPr lang="en-US" sz="2800" dirty="0" err="1"/>
              <a:t>Qiskit</a:t>
            </a:r>
            <a:r>
              <a:rPr lang="en-US" sz="2800" dirty="0"/>
              <a:t> (IBM)</a:t>
            </a:r>
          </a:p>
          <a:p>
            <a:pPr lvl="1"/>
            <a:r>
              <a:rPr lang="en-US" sz="2800" dirty="0"/>
              <a:t>Cirq (Google)</a:t>
            </a:r>
          </a:p>
          <a:p>
            <a:pPr lvl="1"/>
            <a:r>
              <a:rPr lang="en-US" sz="2800" dirty="0" err="1"/>
              <a:t>Braket</a:t>
            </a:r>
            <a:r>
              <a:rPr lang="en-US" sz="2800" dirty="0"/>
              <a:t> (Amazon)</a:t>
            </a:r>
          </a:p>
          <a:p>
            <a:pPr lvl="1"/>
            <a:r>
              <a:rPr lang="en-US" sz="2800" dirty="0"/>
              <a:t>Ocean (D-Wave, for annealing)</a:t>
            </a:r>
          </a:p>
        </p:txBody>
      </p:sp>
    </p:spTree>
    <p:extLst>
      <p:ext uri="{BB962C8B-B14F-4D97-AF65-F5344CB8AC3E}">
        <p14:creationId xmlns:p14="http://schemas.microsoft.com/office/powerpoint/2010/main" val="3041541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770639-8C93-8A27-3DA2-FE627E70C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CEEE6-1A1B-352A-CA7C-2BA1EE384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0" y="273600"/>
            <a:ext cx="11430120" cy="11448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Qubits, Gates, and Circuits in Code (</a:t>
            </a:r>
            <a:r>
              <a:rPr lang="en-US" b="1" dirty="0" err="1">
                <a:solidFill>
                  <a:schemeClr val="bg1"/>
                </a:solidFill>
              </a:rPr>
              <a:t>qiskit</a:t>
            </a:r>
            <a:r>
              <a:rPr lang="en-US" b="1" dirty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B9D7A3D-FF55-1614-05B5-F818C06BCF77}"/>
              </a:ext>
            </a:extLst>
          </p:cNvPr>
          <p:cNvSpPr txBox="1">
            <a:spLocks/>
          </p:cNvSpPr>
          <p:nvPr/>
        </p:nvSpPr>
        <p:spPr>
          <a:xfrm>
            <a:off x="10214919" y="6483178"/>
            <a:ext cx="1977082" cy="233027"/>
          </a:xfrm>
          <a:prstGeom prst="rect">
            <a:avLst/>
          </a:prstGeom>
          <a:solidFill>
            <a:srgbClr val="011322">
              <a:alpha val="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/>
              <a:t>Quantum Programming </a:t>
            </a:r>
            <a:fld id="{58B11B8A-1C5B-9046-9BED-8EAA409DC8AB}" type="slidenum">
              <a:rPr lang="en-US" sz="1200" b="1" smtClean="0"/>
              <a:pPr/>
              <a:t>73</a:t>
            </a:fld>
            <a:r>
              <a:rPr lang="en-US" sz="1200" b="1" dirty="0"/>
              <a:t> </a:t>
            </a:r>
            <a:endParaRPr lang="en-US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0B7A17-E4CE-BB5F-7104-F19D4E076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75" y="2280204"/>
            <a:ext cx="11198049" cy="33411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F2F56D-D28E-14E5-0B4A-F7AD1E9D9B22}"/>
              </a:ext>
            </a:extLst>
          </p:cNvPr>
          <p:cNvSpPr txBox="1"/>
          <p:nvPr/>
        </p:nvSpPr>
        <p:spPr>
          <a:xfrm>
            <a:off x="609480" y="6199581"/>
            <a:ext cx="72918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2000" b="0" i="0" dirty="0">
                <a:solidFill>
                  <a:srgbClr val="FFFFFF"/>
                </a:solidFill>
                <a:effectLst/>
                <a:latin typeface="var(--notebook-cell-output-font-family)"/>
              </a:rPr>
              <a:t>&lt;</a:t>
            </a:r>
            <a:r>
              <a:rPr lang="en-US" sz="2000" b="0" i="0" dirty="0" err="1">
                <a:solidFill>
                  <a:srgbClr val="FFFFFF"/>
                </a:solidFill>
                <a:effectLst/>
                <a:latin typeface="var(--notebook-cell-output-font-family)"/>
              </a:rPr>
              <a:t>qiskit.circuit.instructionset.InstructionSet</a:t>
            </a:r>
            <a:r>
              <a:rPr lang="en-US" sz="2000" b="0" i="0" dirty="0">
                <a:solidFill>
                  <a:srgbClr val="FFFFFF"/>
                </a:solidFill>
                <a:effectLst/>
                <a:latin typeface="var(--notebook-cell-output-font-family)"/>
              </a:rPr>
              <a:t> at 0x147a396db910&gt;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5C308F-9534-623A-BF3C-23FCD2F4430D}"/>
              </a:ext>
            </a:extLst>
          </p:cNvPr>
          <p:cNvSpPr txBox="1"/>
          <p:nvPr/>
        </p:nvSpPr>
        <p:spPr>
          <a:xfrm>
            <a:off x="609480" y="1606062"/>
            <a:ext cx="11125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1DF7FF"/>
                </a:solidFill>
              </a:rPr>
              <a:t>Now we will entangle three qubits with </a:t>
            </a:r>
            <a:r>
              <a:rPr lang="en-US" sz="2400" dirty="0" err="1">
                <a:solidFill>
                  <a:srgbClr val="1DF7FF"/>
                </a:solidFill>
              </a:rPr>
              <a:t>qiskit</a:t>
            </a:r>
            <a:r>
              <a:rPr lang="en-US" sz="2400" dirty="0">
                <a:solidFill>
                  <a:srgbClr val="1DF7FF"/>
                </a:solidFill>
              </a:rPr>
              <a:t> and then measure their correlation. </a:t>
            </a:r>
          </a:p>
        </p:txBody>
      </p:sp>
    </p:spTree>
    <p:extLst>
      <p:ext uri="{BB962C8B-B14F-4D97-AF65-F5344CB8AC3E}">
        <p14:creationId xmlns:p14="http://schemas.microsoft.com/office/powerpoint/2010/main" val="1614458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32A4C9-EF6E-49D2-0884-CA746B209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8C4C6-E6DA-E2B2-4084-EACEAA6B0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0" y="273600"/>
            <a:ext cx="11430120" cy="11448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Qubits, Gates, and Circuits in Code (</a:t>
            </a:r>
            <a:r>
              <a:rPr lang="en-US" b="1" dirty="0" err="1">
                <a:solidFill>
                  <a:schemeClr val="bg1"/>
                </a:solidFill>
              </a:rPr>
              <a:t>qiskit</a:t>
            </a:r>
            <a:r>
              <a:rPr lang="en-US" b="1" dirty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CE7C5C3-4A7C-FFC4-CD99-9C7C24507AA0}"/>
              </a:ext>
            </a:extLst>
          </p:cNvPr>
          <p:cNvSpPr txBox="1">
            <a:spLocks/>
          </p:cNvSpPr>
          <p:nvPr/>
        </p:nvSpPr>
        <p:spPr>
          <a:xfrm>
            <a:off x="10214919" y="6483178"/>
            <a:ext cx="1977082" cy="233027"/>
          </a:xfrm>
          <a:prstGeom prst="rect">
            <a:avLst/>
          </a:prstGeom>
          <a:solidFill>
            <a:srgbClr val="011322">
              <a:alpha val="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/>
              <a:t>Quantum Programming </a:t>
            </a:r>
            <a:fld id="{58B11B8A-1C5B-9046-9BED-8EAA409DC8AB}" type="slidenum">
              <a:rPr lang="en-US" sz="1200" b="1" smtClean="0"/>
              <a:pPr/>
              <a:t>74</a:t>
            </a:fld>
            <a:r>
              <a:rPr lang="en-US" sz="1200" b="1" dirty="0"/>
              <a:t> </a:t>
            </a:r>
            <a:endParaRPr lang="en-US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760C08-6435-4502-5DB2-B0B9C71AA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83" y="1283302"/>
            <a:ext cx="11566369" cy="37693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C119348-E75D-0B86-A863-272CA716ED16}"/>
              </a:ext>
            </a:extLst>
          </p:cNvPr>
          <p:cNvSpPr txBox="1"/>
          <p:nvPr/>
        </p:nvSpPr>
        <p:spPr>
          <a:xfrm>
            <a:off x="609480" y="5273457"/>
            <a:ext cx="72918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2000" b="0" i="0" dirty="0">
                <a:solidFill>
                  <a:srgbClr val="FFFFFF"/>
                </a:solidFill>
                <a:effectLst/>
                <a:latin typeface="Menlo" panose="020B0609030804020204" pitchFamily="49" charset="0"/>
              </a:rPr>
              <a:t>&gt; Counts: {'111': 508, '000': 492}</a:t>
            </a:r>
            <a:endParaRPr lang="en-US" sz="2000" b="0" i="0" dirty="0">
              <a:solidFill>
                <a:srgbClr val="FFFFFF"/>
              </a:solidFill>
              <a:effectLst/>
              <a:latin typeface="var(--notebook-cell-output-font-family)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A021D9-C17D-6741-D21E-76AC23417246}"/>
              </a:ext>
            </a:extLst>
          </p:cNvPr>
          <p:cNvSpPr txBox="1"/>
          <p:nvPr/>
        </p:nvSpPr>
        <p:spPr>
          <a:xfrm>
            <a:off x="4255417" y="5949390"/>
            <a:ext cx="7580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</a:t>
            </a:r>
            <a:r>
              <a:rPr lang="en-US" b="1" dirty="0" err="1">
                <a:solidFill>
                  <a:schemeClr val="bg1"/>
                </a:solidFill>
              </a:rPr>
              <a:t>StatevectorEstimator</a:t>
            </a:r>
            <a:r>
              <a:rPr lang="en-US" dirty="0">
                <a:solidFill>
                  <a:schemeClr val="bg1"/>
                </a:solidFill>
              </a:rPr>
              <a:t> computes properties </a:t>
            </a:r>
            <a:r>
              <a:rPr lang="en-US" b="1" dirty="0">
                <a:solidFill>
                  <a:schemeClr val="bg1"/>
                </a:solidFill>
              </a:rPr>
              <a:t>analytically</a:t>
            </a:r>
            <a:r>
              <a:rPr lang="en-US" dirty="0">
                <a:solidFill>
                  <a:schemeClr val="bg1"/>
                </a:solidFill>
              </a:rPr>
              <a:t> from the full quantum state, not just from sampling.</a:t>
            </a:r>
          </a:p>
        </p:txBody>
      </p:sp>
    </p:spTree>
    <p:extLst>
      <p:ext uri="{BB962C8B-B14F-4D97-AF65-F5344CB8AC3E}">
        <p14:creationId xmlns:p14="http://schemas.microsoft.com/office/powerpoint/2010/main" val="3251004241"/>
      </p:ext>
    </p:extLst>
  </p:cSld>
  <p:clrMapOvr>
    <a:masterClrMapping/>
  </p:clrMapOvr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4F1018-70BD-4915-8688-9D26E07A7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MATTHEW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E95C77-BB11-4AA8-A331-AFEC13399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 tested Qiskit lab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790D4E-BEDA-4722-990D-CFB654B47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Specify supported package versions and test the examples in the actual teaching environment.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Explain qubit order, statevectors, shots, and counts. Reproduce the earlier H/Z and Bell-state calculations before running an algorithm.</a:t>
            </a:r>
          </a:p>
        </p:txBody>
      </p:sp>
    </p:spTree>
    <p:extLst>
      <p:ext uri="{BB962C8B-B14F-4D97-AF65-F5344CB8AC3E}">
        <p14:creationId xmlns:p14="http://schemas.microsoft.com/office/powerpoint/2010/main" val="13067335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77F1A2-2EE1-4F0C-B197-EBBFA9F5B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COURSE CONNECTION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E8D12C-0022-47C9-A27C-7B5B2042D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Computability and efficiency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C9DC7D-07AC-45BF-847A-52D8A2DA3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An ordinary quantum circuit can be simulated classically, potentially at large cost. Quantum algorithms change resource requirements for some problems.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Exponential state-vector size does not prove that every classical simulation needs exponential time. Factoring is not known to be NP-complete.</a:t>
            </a:r>
          </a:p>
        </p:txBody>
      </p:sp>
    </p:spTree>
    <p:extLst>
      <p:ext uri="{BB962C8B-B14F-4D97-AF65-F5344CB8AC3E}">
        <p14:creationId xmlns:p14="http://schemas.microsoft.com/office/powerpoint/2010/main" val="421502279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THE CENTRAL QUESTION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How does modular exponentiation turn factoring into a period problem?
For suitable a, the repetition in a^x mod N contains information that can reveal factors of 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KEY TERMS
modular exponentiation
order
reversibility
greatest common divisor
MODEL
f(x) = a^x mod N; find the least r with a^r = 1 mod N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Prediction: state what should change in the
first experiment and what must remain
invariant.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FIRST WORKED EXPERIMENT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Start with one case small enough to check by hand.
1. Write the input and prediction
2. Apply the operation
3. Compare the observed evidence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EXPERIMENT
Enumerate small modular sequences and identify successful and unsuccessful choices of a.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Evidence to keep: period tables, reversibility
checks, and gcd factor recovery. Label basis
order, shots, and simulator assumptions.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THE CENTRAL QUESTION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How do a quantum period estimate and classical post-processing produce factors?
The quantum subroutine estimates an order; continued fractions and gcd computations finish the job.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KEY TERMS
order finding
phase estimation
continued fractions
factor recovery
MODEL
if r is even, gcd(a^(r/2) +/- 1, N) may reveal factors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Prediction: state what should change in the
first experiment and what must remain
invariant.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FIRST WORKED EXPERIMENT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Start with one case small enough to check by hand.
1. Write the input and prediction
2. Apply the operation
3. Compare the observed evidence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EXPERIMENT
Trace one small semiprime through base choice, period peaks, and factor recovery.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Evidence to keep: measured phase samples,
recovered order, and explicit failure modes.
Label basis order, shots, and simulator
assumptions.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B77D94-B2FC-41EA-8217-9C53E3398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MATTHEW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006493-1E84-4D20-AA94-7B0F2077F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Period finding and Shor capstone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6464AD-AF69-4938-8CD4-1D4790518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Trace a small modular-exponentiation example through order finding and classical factor recovery.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Explain failed base choices, finite precision, and the difference between a demonstration circuit and a scalable implementation.</a:t>
            </a:r>
          </a:p>
        </p:txBody>
      </p:sp>
    </p:spTree>
    <p:extLst>
      <p:ext uri="{BB962C8B-B14F-4D97-AF65-F5344CB8AC3E}">
        <p14:creationId xmlns:p14="http://schemas.microsoft.com/office/powerpoint/2010/main" val="1847900897"/>
      </p:ext>
    </p:extLst>
  </p:cSld>
</p:sld>
</file>