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12/ppt/media/image11.png" ContentType="image/png"/>
  <Override PartName="/ppt/imports/12/ppt/media/image12.png" ContentType="image/png"/>
  <Override PartName="/ppt/imports/12/ppt/media/image13.png" ContentType="image/png"/>
  <Override PartName="/ppt/imports/12/ppt/media/image14.png" ContentType="image/png"/>
  <Override PartName="/ppt/imports/12/ppt/media/image15.png" ContentType="image/png"/>
  <Override PartName="/ppt/imports/12/ppt/media/image16.png" ContentType="image/png"/>
  <Override PartName="/ppt/imports/12/ppt/media/image17.png" ContentType="image/png"/>
  <Override PartName="/ppt/imports/12/ppt/media/image18.png" ContentType="image/png"/>
  <Override PartName="/ppt/imports/12/ppt/media/image19.png" ContentType="image/png"/>
  <Override PartName="/ppt/imports/12/ppt/media/image20.png" ContentType="image/png"/>
  <Override PartName="/ppt/imports/12/ppt/media/image21.png" ContentType="image/png"/>
  <Override PartName="/ppt/imports/12/ppt/media/image22.png" ContentType="image/png"/>
  <Override PartName="/ppt/imports/12/ppt/media/image23.png" ContentType="image/png"/>
  <Override PartName="/ppt/imports/12/ppt/media/image24.png" ContentType="image/png"/>
  <Override PartName="/ppt/imports/12/ppt/media/image25.png" ContentType="image/png"/>
  <Override PartName="/ppt/imports/12/ppt/media/image26.png" ContentType="image/png"/>
  <Override PartName="/ppt/imports/12/ppt/media/image27.png" ContentType="image/png"/>
  <Override PartName="/ppt/imports/12/ppt/media/image28.png" ContentType="image/png"/>
  <Override PartName="/ppt/imports/12/ppt/media/image29.png" ContentType="image/png"/>
  <Override PartName="/ppt/imports/12/ppt/media/image30.png" ContentType="image/png"/>
  <Override PartName="/ppt/imports/12/ppt/media/image31.png" ContentType="image/png"/>
  <Override PartName="/ppt/imports/12/ppt/media/image32.png" ContentType="image/png"/>
  <Override PartName="/ppt/imports/12/ppt/media/image33.png" ContentType="image/png"/>
  <Override PartName="/ppt/imports/12/ppt/media/image34.png" ContentType="image/png"/>
  <Override PartName="/ppt/imports/12/ppt/media/image35.png" ContentType="image/png"/>
  <Override PartName="/ppt/imports/12/ppt/media/image36.png" ContentType="image/png"/>
  <Override PartName="/ppt/imports/12/ppt/media/image37.png" ContentType="image/png"/>
  <Override PartName="/ppt/imports/12/ppt/media/image38.png" ContentType="image/png"/>
  <Override PartName="/ppt/imports/12/ppt/media/media1.mp4" ContentType="video/mp4"/>
  <Override PartName="/ppt/imports/12/ppt/media/media2.mp4" ContentType="video/mp4"/>
  <Override PartName="/ppt/imports/12/ppt/media/media3.mp4" ContentType="video/mp4"/>
  <Override PartName="/ppt/imports/12/ppt/media/media4.mp4" ContentType="video/mp4"/>
  <Override PartName="/ppt/imports/12/ppt/media/media5.mp4" ContentType="video/mp4"/>
  <Override PartName="/ppt/imports/12/ppt/media/media6.mp4" ContentType="video/mp4"/>
  <Override PartName="/ppt/imports/12/ppt/media/media7.mp4" ContentType="video/mp4"/>
  <Override PartName="/ppt/imports/12/ppt/media/media8.mov" ContentType="video/quicktime"/>
  <Override PartName="/ppt/imports/12/ppt/slideLayouts/slideLayout1.xml" ContentType="application/vnd.openxmlformats-officedocument.presentationml.slideLayout+xml"/>
  <Override PartName="/ppt/imports/12/ppt/slideLayouts/slideLayout10.xml" ContentType="application/vnd.openxmlformats-officedocument.presentationml.slideLayout+xml"/>
  <Override PartName="/ppt/imports/12/ppt/slideLayouts/slideLayout11.xml" ContentType="application/vnd.openxmlformats-officedocument.presentationml.slideLayout+xml"/>
  <Override PartName="/ppt/imports/12/ppt/slideLayouts/slideLayout2.xml" ContentType="application/vnd.openxmlformats-officedocument.presentationml.slideLayout+xml"/>
  <Override PartName="/ppt/imports/12/ppt/slideLayouts/slideLayout3.xml" ContentType="application/vnd.openxmlformats-officedocument.presentationml.slideLayout+xml"/>
  <Override PartName="/ppt/imports/12/ppt/slideLayouts/slideLayout4.xml" ContentType="application/vnd.openxmlformats-officedocument.presentationml.slideLayout+xml"/>
  <Override PartName="/ppt/imports/12/ppt/slideLayouts/slideLayout5.xml" ContentType="application/vnd.openxmlformats-officedocument.presentationml.slideLayout+xml"/>
  <Override PartName="/ppt/imports/12/ppt/slideLayouts/slideLayout6.xml" ContentType="application/vnd.openxmlformats-officedocument.presentationml.slideLayout+xml"/>
  <Override PartName="/ppt/imports/12/ppt/slideLayouts/slideLayout7.xml" ContentType="application/vnd.openxmlformats-officedocument.presentationml.slideLayout+xml"/>
  <Override PartName="/ppt/imports/12/ppt/slideLayouts/slideLayout8.xml" ContentType="application/vnd.openxmlformats-officedocument.presentationml.slideLayout+xml"/>
  <Override PartName="/ppt/imports/12/ppt/slideLayouts/slideLayout9.xml" ContentType="application/vnd.openxmlformats-officedocument.presentationml.slideLayout+xml"/>
  <Override PartName="/ppt/imports/12/ppt/slideMasters/slideMaster1.xml" ContentType="application/vnd.openxmlformats-officedocument.presentationml.slideMaster+xml"/>
  <Override PartName="/ppt/imports/12/ppt/theme/theme1.xml" ContentType="application/vnd.openxmlformats-officedocument.theme+xml"/>
  <Override PartName="/ppt/imports/23/ppt/notesMasters/notesMaster1.xml" ContentType="application/vnd.openxmlformats-officedocument.presentationml.notesMaster+xml"/>
  <Override PartName="/ppt/imports/23/ppt/notesMasters/theme/theme3.xml" ContentType="application/vnd.openxmlformats-officedocument.theme+xml"/>
  <Override PartName="/ppt/imports/23/ppt/notesSlides/notesSlide2.xml" ContentType="application/vnd.openxmlformats-officedocument.presentationml.notesSlide+xml"/>
  <Override PartName="/ppt/imports/23/ppt/slideLayouts/slideLayout1.xml" ContentType="application/vnd.openxmlformats-officedocument.presentationml.slideLayout+xml"/>
  <Override PartName="/ppt/imports/23/ppt/slideLayouts/slideLayout10.xml" ContentType="application/vnd.openxmlformats-officedocument.presentationml.slideLayout+xml"/>
  <Override PartName="/ppt/imports/23/ppt/slideLayouts/slideLayout11.xml" ContentType="application/vnd.openxmlformats-officedocument.presentationml.slideLayout+xml"/>
  <Override PartName="/ppt/imports/23/ppt/slideLayouts/slideLayout2.xml" ContentType="application/vnd.openxmlformats-officedocument.presentationml.slideLayout+xml"/>
  <Override PartName="/ppt/imports/23/ppt/slideLayouts/slideLayout3.xml" ContentType="application/vnd.openxmlformats-officedocument.presentationml.slideLayout+xml"/>
  <Override PartName="/ppt/imports/23/ppt/slideLayouts/slideLayout4.xml" ContentType="application/vnd.openxmlformats-officedocument.presentationml.slideLayout+xml"/>
  <Override PartName="/ppt/imports/23/ppt/slideLayouts/slideLayout5.xml" ContentType="application/vnd.openxmlformats-officedocument.presentationml.slideLayout+xml"/>
  <Override PartName="/ppt/imports/23/ppt/slideLayouts/slideLayout6.xml" ContentType="application/vnd.openxmlformats-officedocument.presentationml.slideLayout+xml"/>
  <Override PartName="/ppt/imports/23/ppt/slideLayouts/slideLayout7.xml" ContentType="application/vnd.openxmlformats-officedocument.presentationml.slideLayout+xml"/>
  <Override PartName="/ppt/imports/23/ppt/slideLayouts/slideLayout8.xml" ContentType="application/vnd.openxmlformats-officedocument.presentationml.slideLayout+xml"/>
  <Override PartName="/ppt/imports/23/ppt/slideLayouts/slideLayout9.xml" ContentType="application/vnd.openxmlformats-officedocument.presentationml.slideLayout+xml"/>
  <Override PartName="/ppt/imports/23/ppt/slideMasters/slideMaster1.xml" ContentType="application/vnd.openxmlformats-officedocument.presentationml.slideMaster+xml"/>
  <Override PartName="/ppt/imports/23/ppt/slideMasters/theme/theme2.xml" ContentType="application/vnd.openxmlformats-officedocument.theme+xml"/>
  <Override PartName="/ppt/imports/9/ppt/media/image109.emf" ContentType="image/x-emf"/>
  <Override PartName="/ppt/imports/9/ppt/media/image99.png" ContentType="image/png"/>
  <Override PartName="/ppt/imports/9/ppt/notesMasters/notesMaster1.xml" ContentType="application/vnd.openxmlformats-officedocument.presentationml.notesMaster+xml"/>
  <Override PartName="/ppt/imports/9/ppt/notesSlides/notesSlide54.xml" ContentType="application/vnd.openxmlformats-officedocument.presentationml.notesSlide+xml"/>
  <Override PartName="/ppt/imports/9/ppt/slideLayouts/slideLayout1.xml" ContentType="application/vnd.openxmlformats-officedocument.presentationml.slideLayout+xml"/>
  <Override PartName="/ppt/imports/9/ppt/slideLayouts/slideLayout10.xml" ContentType="application/vnd.openxmlformats-officedocument.presentationml.slideLayout+xml"/>
  <Override PartName="/ppt/imports/9/ppt/slideLayouts/slideLayout11.xml" ContentType="application/vnd.openxmlformats-officedocument.presentationml.slideLayout+xml"/>
  <Override PartName="/ppt/imports/9/ppt/slideLayouts/slideLayout12.xml" ContentType="application/vnd.openxmlformats-officedocument.presentationml.slideLayout+xml"/>
  <Override PartName="/ppt/imports/9/ppt/slideLayouts/slideLayout13.xml" ContentType="application/vnd.openxmlformats-officedocument.presentationml.slideLayout+xml"/>
  <Override PartName="/ppt/imports/9/ppt/slideLayouts/slideLayout2.xml" ContentType="application/vnd.openxmlformats-officedocument.presentationml.slideLayout+xml"/>
  <Override PartName="/ppt/imports/9/ppt/slideLayouts/slideLayout3.xml" ContentType="application/vnd.openxmlformats-officedocument.presentationml.slideLayout+xml"/>
  <Override PartName="/ppt/imports/9/ppt/slideLayouts/slideLayout4.xml" ContentType="application/vnd.openxmlformats-officedocument.presentationml.slideLayout+xml"/>
  <Override PartName="/ppt/imports/9/ppt/slideLayouts/slideLayout5.xml" ContentType="application/vnd.openxmlformats-officedocument.presentationml.slideLayout+xml"/>
  <Override PartName="/ppt/imports/9/ppt/slideLayouts/slideLayout6.xml" ContentType="application/vnd.openxmlformats-officedocument.presentationml.slideLayout+xml"/>
  <Override PartName="/ppt/imports/9/ppt/slideLayouts/slideLayout7.xml" ContentType="application/vnd.openxmlformats-officedocument.presentationml.slideLayout+xml"/>
  <Override PartName="/ppt/imports/9/ppt/slideLayouts/slideLayout8.xml" ContentType="application/vnd.openxmlformats-officedocument.presentationml.slideLayout+xml"/>
  <Override PartName="/ppt/imports/9/ppt/slideLayouts/slideLayout9.xml" ContentType="application/vnd.openxmlformats-officedocument.presentationml.slideLayout+xml"/>
  <Override PartName="/ppt/imports/9/ppt/slideMasters/slideMaster1.xml" ContentType="application/vnd.openxmlformats-officedocument.presentationml.slideMaster+xml"/>
  <Override PartName="/ppt/imports/9/ppt/theme/theme1.xml" ContentType="application/vnd.openxmlformats-officedocument.theme+xml"/>
  <Override PartName="/ppt/imports/9/ppt/theme/theme2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47.xml" ContentType="application/vnd.openxmlformats-officedocument.presentationml.notesSlide+xml"/>
  <Override PartName="/ppt/imports/new/ppt/notesSlides/notesSlide48.xml" ContentType="application/vnd.openxmlformats-officedocument.presentationml.notesSlide+xml"/>
  <Override PartName="/ppt/imports/new/ppt/notesSlides/notesSlide49.xml" ContentType="application/vnd.openxmlformats-officedocument.presentationml.notesSlide+xml"/>
  <Override PartName="/ppt/imports/new/ppt/notesSlides/notesSlide50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12/ppt/slideMasters/slideMaster1.xml" /><Relationship Id="rId3" Type="http://schemas.openxmlformats.org/officeDocument/2006/relationships/slideMaster" Target="imports/23/ppt/slideMasters/slideMaster1.xml" /><Relationship Id="rId4" Type="http://schemas.openxmlformats.org/officeDocument/2006/relationships/slideMaster" Target="imports/9/ppt/slideMasters/slideMaster1.xml" /><Relationship Id="rId5" Type="http://schemas.openxmlformats.org/officeDocument/2006/relationships/notesMaster" Target="imports/new/ppt/notesMasters/notes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/Relationships>
</file>

<file path=ppt/imports/9/ppt/notesMasters/_rels/notesMaster1.xml.rels><?xml version='1.0' encoding='utf-8'?>
<Relationships xmlns="http://schemas.openxmlformats.org/package/2006/relationships"><Relationship Id="rId1" Type="http://schemas.openxmlformats.org/officeDocument/2006/relationships/theme" Target="../theme/theme2.xml" /></Relationships>
</file>

<file path=ppt/imports/9/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5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59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 dirty="0">
                <a:latin typeface="Times New Roman"/>
              </a:rPr>
              <a:t>&lt;date/time&gt;</a:t>
            </a:r>
          </a:p>
        </p:txBody>
      </p:sp>
      <p:sp>
        <p:nvSpPr>
          <p:cNvPr id="160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61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97361C3-85AD-43C3-BD27-74B80CDC43F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imports/9/ppt/notesSlides/_rels/notesSlide54.xml.rels><?xml version='1.0' encoding='utf-8'?>
<Relationships xmlns="http://schemas.openxmlformats.org/package/2006/relationships"><Relationship Id="rId2" Type="http://schemas.openxmlformats.org/officeDocument/2006/relationships/slide" Target="../../../../slides/slide21.xml" /><Relationship Id="rId1" Type="http://schemas.openxmlformats.org/officeDocument/2006/relationships/notesMaster" Target="../notesMasters/notesMaster1.xml" /></Relationships>
</file>

<file path=ppt/imports/9/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9AE90-36E3-F0B6-F2F6-3E9EAF2CB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DFC113-2CB9-C322-8AC9-BE7194EACA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85BC31-AD94-66DB-A193-070F667086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“The QFT takes a quantum state and decomposes it into its frequency components—just like a classical Fourier transform does for signals.”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“It plays a crucial role in algorithms like Shor’s, where identifying periodicity is key.”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“But unlike the classical version, the QFT requires exponentially fewer operations—just O(n^2) gates.”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“Its structure is elegant: </a:t>
            </a:r>
            <a:r>
              <a:rPr lang="en-US" dirty="0" err="1"/>
              <a:t>Hadamards</a:t>
            </a:r>
            <a:r>
              <a:rPr lang="en-US" dirty="0"/>
              <a:t> to create superposition, then controlled rotations to encode phases. The final swap gates correct the qubit ordering.”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“Though it’s not directly useful on its own, QFT is the engine behind several of quantum computing’s most famous results.”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962EA-DA71-DC69-4B2B-A9373F9CEC78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86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30795724"/>
      </p:ext>
    </p:extLst>
  </p:cSld>
  <p:clrMapOvr>
    <a:masterClrMapping/>
  </p:clrMapOvr>
</p:notes>
</file>

<file path=ppt/imports/9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imports/9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01943"/>
      </p:ext>
    </p:extLst>
  </p:cSld>
  <p:clrMapOvr>
    <a:masterClrMapping/>
  </p:clrMapOvr>
</p:sldLayout>
</file>

<file path=ppt/imports/9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imports/9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9/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imports/9/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imports/12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479"/>
      </p:ext>
    </p:extLst>
  </p:cSld>
  <p:clrMapOvr>
    <a:masterClrMapping/>
  </p:clrMapOvr>
</p:sldLayout>
</file>

<file path=ppt/imports/12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94"/>
      </p:ext>
    </p:extLst>
  </p:cSld>
  <p:clrMapOvr>
    <a:masterClrMapping/>
  </p:clrMapOvr>
</p:sldLayout>
</file>

<file path=ppt/imports/12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9127"/>
      </p:ext>
    </p:extLst>
  </p:cSld>
  <p:clrMapOvr>
    <a:masterClrMapping/>
  </p:clrMapOvr>
</p:sldLayout>
</file>

<file path=ppt/imports/12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8/12/26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60851"/>
      </p:ext>
    </p:extLst>
  </p:cSld>
  <p:clrMapOvr>
    <a:masterClrMapping/>
  </p:clrMapOvr>
</p:sldLayout>
</file>

<file path=ppt/imports/12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8/12/26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5225"/>
      </p:ext>
    </p:extLst>
  </p:cSld>
  <p:clrMapOvr>
    <a:masterClrMapping/>
  </p:clrMapOvr>
</p:sldLayout>
</file>

<file path=ppt/imports/12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8/12/26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6946"/>
      </p:ext>
    </p:extLst>
  </p:cSld>
  <p:clrMapOvr>
    <a:masterClrMapping/>
  </p:clrMapOvr>
</p:sldLayout>
</file>

<file path=ppt/imports/12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8/12/26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163"/>
      </p:ext>
    </p:extLst>
  </p:cSld>
  <p:clrMapOvr>
    <a:masterClrMapping/>
  </p:clrMapOvr>
</p:sldLayout>
</file>

<file path=ppt/imports/12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8/12/26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2387"/>
      </p:ext>
    </p:extLst>
  </p:cSld>
  <p:clrMapOvr>
    <a:masterClrMapping/>
  </p:clrMapOvr>
</p:sldLayout>
</file>

<file path=ppt/imports/12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8/12/26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090"/>
      </p:ext>
    </p:extLst>
  </p:cSld>
  <p:clrMapOvr>
    <a:masterClrMapping/>
  </p:clrMapOvr>
</p:sldLayout>
</file>

<file path=ppt/imports/12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3102"/>
      </p:ext>
    </p:extLst>
  </p:cSld>
  <p:clrMapOvr>
    <a:masterClrMapping/>
  </p:clrMapOvr>
</p:sldLayout>
</file>

<file path=ppt/imports/12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5653"/>
      </p:ext>
    </p:extLst>
  </p:cSld>
  <p:clrMapOvr>
    <a:masterClrMapping/>
  </p:clrMapOvr>
</p:sldLayout>
</file>

<file path=ppt/imports/12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imports/12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4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12/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imports/23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ddc560014840467f" /></Relationships>
</file>

<file path=ppt/imports/23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23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23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20.xml" Id="R4b2250126a054142" /><Relationship Type="http://schemas.openxmlformats.org/officeDocument/2006/relationships/notesMaster" Target="../notesMasters/notesMaster1.xml" Id="R2cd06527434a4edb" /></Relationships>
</file>

<file path=ppt/imports/23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23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Programming/homework/week_08_qft_period_detector/assignment.ipynb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23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c357921a445f49d0" /></Relationships>
</file>

<file path=ppt/imports/23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59d12b328b4d43c7" /></Relationships>
</file>

<file path=ppt/imports/23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e2584dd748e740a0" /></Relationships>
</file>

<file path=ppt/imports/23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f796c10d5c24540" /></Relationships>
</file>

<file path=ppt/imports/23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b9b07fadbe64245" /></Relationships>
</file>

<file path=ppt/imports/23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15bd7e0c698f4f0a" /></Relationships>
</file>

<file path=ppt/imports/23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d74cc502cabb4466" /></Relationships>
</file>

<file path=ppt/imports/23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37db664dceda4bb9" /></Relationships>
</file>

<file path=ppt/imports/23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194f0723150d4af3" /></Relationships>
</file>

<file path=ppt/imports/23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c8bcee12de9b4f57" /></Relationships>
</file>

<file path=ppt/imports/23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21c241c3916f49e6" /></Relationships>
</file>

<file path=ppt/imports/23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3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3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3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3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3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3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3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3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3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3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23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a4f0bc2b35a04ab3" /><Relationship Type="http://schemas.openxmlformats.org/officeDocument/2006/relationships/slideLayout" Target="../slideLayouts/slideLayout1.xml" Id="R4c0de30709dc432c" /><Relationship Type="http://schemas.openxmlformats.org/officeDocument/2006/relationships/slideLayout" Target="../slideLayouts/slideLayout2.xml" Id="R18919ed83e0d43c2" /><Relationship Type="http://schemas.openxmlformats.org/officeDocument/2006/relationships/slideLayout" Target="../slideLayouts/slideLayout3.xml" Id="R5aad9245e8c34a99" /><Relationship Type="http://schemas.openxmlformats.org/officeDocument/2006/relationships/slideLayout" Target="../slideLayouts/slideLayout4.xml" Id="R11a21beab27941c5" /><Relationship Type="http://schemas.openxmlformats.org/officeDocument/2006/relationships/slideLayout" Target="../slideLayouts/slideLayout5.xml" Id="Re88ef4ad6b454384" /><Relationship Type="http://schemas.openxmlformats.org/officeDocument/2006/relationships/slideLayout" Target="../slideLayouts/slideLayout6.xml" Id="R049ced2e21784506" /><Relationship Type="http://schemas.openxmlformats.org/officeDocument/2006/relationships/slideLayout" Target="../slideLayouts/slideLayout7.xml" Id="R2b294a91682c4f07" /><Relationship Type="http://schemas.openxmlformats.org/officeDocument/2006/relationships/slideLayout" Target="../slideLayouts/slideLayout8.xml" Id="R1d03a71369314979" /><Relationship Type="http://schemas.openxmlformats.org/officeDocument/2006/relationships/slideLayout" Target="../slideLayouts/slideLayout9.xml" Id="R48c1b5ae0ac64e03" /><Relationship Type="http://schemas.openxmlformats.org/officeDocument/2006/relationships/slideLayout" Target="../slideLayouts/slideLayout10.xml" Id="R693525e26f194134" /><Relationship Type="http://schemas.openxmlformats.org/officeDocument/2006/relationships/slideLayout" Target="../slideLayouts/slideLayout11.xml" Id="R3abc4d9bf3c94d9a" /></Relationships>
</file>

<file path=ppt/imports/23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0de30709dc432c"/>
    <p:sldLayoutId xmlns:r="http://schemas.openxmlformats.org/officeDocument/2006/relationships" id="2147483650" r:id="R18919ed83e0d43c2"/>
    <p:sldLayoutId xmlns:r="http://schemas.openxmlformats.org/officeDocument/2006/relationships" id="2147483651" r:id="R5aad9245e8c34a99"/>
    <p:sldLayoutId xmlns:r="http://schemas.openxmlformats.org/officeDocument/2006/relationships" id="2147483652" r:id="R11a21beab27941c5"/>
    <p:sldLayoutId xmlns:r="http://schemas.openxmlformats.org/officeDocument/2006/relationships" id="2147483653" r:id="Re88ef4ad6b454384"/>
    <p:sldLayoutId xmlns:r="http://schemas.openxmlformats.org/officeDocument/2006/relationships" id="2147483654" r:id="R049ced2e21784506"/>
    <p:sldLayoutId xmlns:r="http://schemas.openxmlformats.org/officeDocument/2006/relationships" id="2147483655" r:id="R2b294a91682c4f07"/>
    <p:sldLayoutId xmlns:r="http://schemas.openxmlformats.org/officeDocument/2006/relationships" id="2147483656" r:id="R1d03a71369314979"/>
    <p:sldLayoutId xmlns:r="http://schemas.openxmlformats.org/officeDocument/2006/relationships" id="2147483657" r:id="R48c1b5ae0ac64e03"/>
    <p:sldLayoutId xmlns:r="http://schemas.openxmlformats.org/officeDocument/2006/relationships" id="2147483658" r:id="R693525e26f194134"/>
    <p:sldLayoutId xmlns:r="http://schemas.openxmlformats.org/officeDocument/2006/relationships" id="2147483659" r:id="R3abc4d9bf3c94d9a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23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47.xml.rels><?xml version='1.0' encoding='utf-8'?>
<Relationships xmlns="http://schemas.openxmlformats.org/package/2006/relationships"><Relationship Type="http://schemas.openxmlformats.org/officeDocument/2006/relationships/slide" Target="../../../../slides/slide2.xml" Id="R5a18446815cc4379" /><Relationship Type="http://schemas.openxmlformats.org/officeDocument/2006/relationships/notesMaster" Target="../notesMasters/notesMaster1.xml" Id="R7f992d25cd4d421c" /></Relationships>
</file>

<file path=ppt/imports/new/ppt/notesSlides/_rels/notesSlide48.xml.rels><?xml version='1.0' encoding='utf-8'?>
<Relationships xmlns="http://schemas.openxmlformats.org/package/2006/relationships"><Relationship Type="http://schemas.openxmlformats.org/officeDocument/2006/relationships/slide" Target="../../../../slides/slide22.xml" Id="Rd94b9d03aa3e4e54" /><Relationship Type="http://schemas.openxmlformats.org/officeDocument/2006/relationships/notesMaster" Target="../notesMasters/notesMaster1.xml" Id="Rf3aa58bfbf394e90" /></Relationships>
</file>

<file path=ppt/imports/new/ppt/notesSlides/_rels/notesSlide49.xml.rels><?xml version='1.0' encoding='utf-8'?>
<Relationships xmlns="http://schemas.openxmlformats.org/package/2006/relationships"><Relationship Type="http://schemas.openxmlformats.org/officeDocument/2006/relationships/slide" Target="../../../../slides/slide23.xml" Id="R6a96a47738524ffa" /><Relationship Type="http://schemas.openxmlformats.org/officeDocument/2006/relationships/notesMaster" Target="../notesMasters/notesMaster1.xml" Id="R5ed5dd5907424d44" /></Relationships>
</file>

<file path=ppt/imports/new/ppt/notesSlides/_rels/notesSlide50.xml.rels><?xml version='1.0' encoding='utf-8'?>
<Relationships xmlns="http://schemas.openxmlformats.org/package/2006/relationships"><Relationship Type="http://schemas.openxmlformats.org/officeDocument/2006/relationships/slide" Target="../../../../slides/slide1.xml" Id="Rda3ff3e354cb4196" /><Relationship Type="http://schemas.openxmlformats.org/officeDocument/2006/relationships/notesMaster" Target="../notesMasters/notesMaster1.xml" Id="Rc957ec3aaa54499b" /></Relationships>
</file>

<file path=ppt/imports/new/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e422ba2c6d2d4437" /><Relationship Type="http://schemas.openxmlformats.org/officeDocument/2006/relationships/notesSlide" Target="../imports/new/ppt/notesSlides/notesSlide50.xml" Id="Ra3b25ac009354f85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4a6307cdaf6c4870" /><Relationship Type="http://schemas.openxmlformats.org/officeDocument/2006/relationships/notesSlide" Target="../imports/new/ppt/notesSlides/notesSlide47.xml" Id="Rb0c30b5a349e42e4" /></Relationships>
</file>

<file path=ppt/slides/_rels/slide3.xml.rels><?xml version='1.0' encoding='utf-8'?>
<Relationships xmlns="http://schemas.openxmlformats.org/package/2006/relationships"><Relationship Id="rId3" Type="http://schemas.openxmlformats.org/officeDocument/2006/relationships/image" Target="../imports/12/ppt/media/image12.png" /><Relationship Id="rId2" Type="http://schemas.openxmlformats.org/officeDocument/2006/relationships/image" Target="../imports/12/ppt/media/image11.png" /><Relationship Id="rId1" Type="http://schemas.openxmlformats.org/officeDocument/2006/relationships/slideLayout" Target="../imports/12/ppt/slideLayouts/slideLayout2.xml" /><Relationship Id="rId4" Type="http://schemas.openxmlformats.org/officeDocument/2006/relationships/image" Target="../imports/12/ppt/media/image13.png" /></Relationships>
</file>

<file path=ppt/slides/_rels/slide4.xml.rels><?xml version='1.0' encoding='utf-8'?>
<Relationships xmlns="http://schemas.openxmlformats.org/package/2006/relationships"><Relationship Id="rId3" Type="http://schemas.openxmlformats.org/officeDocument/2006/relationships/image" Target="../imports/12/ppt/media/image12.png" /><Relationship Id="rId2" Type="http://schemas.openxmlformats.org/officeDocument/2006/relationships/image" Target="../imports/12/ppt/media/image14.png" /><Relationship Id="rId1" Type="http://schemas.openxmlformats.org/officeDocument/2006/relationships/slideLayout" Target="../imports/12/ppt/slideLayouts/slideLayout2.xml" /><Relationship Id="rId5" Type="http://schemas.openxmlformats.org/officeDocument/2006/relationships/image" Target="../imports/12/ppt/media/image15.png" /><Relationship Id="rId4" Type="http://schemas.openxmlformats.org/officeDocument/2006/relationships/image" Target="../imports/12/ppt/media/image13.png" /></Relationships>
</file>

<file path=ppt/slides/_rels/slide5.xml.rels><?xml version='1.0' encoding='utf-8'?>
<Relationships xmlns="http://schemas.openxmlformats.org/package/2006/relationships"><Relationship Id="rId3" Type="http://schemas.openxmlformats.org/officeDocument/2006/relationships/image" Target="../imports/12/ppt/media/image12.png" /><Relationship Id="rId2" Type="http://schemas.openxmlformats.org/officeDocument/2006/relationships/image" Target="../imports/12/ppt/media/image14.png" /><Relationship Id="rId1" Type="http://schemas.openxmlformats.org/officeDocument/2006/relationships/slideLayout" Target="../imports/12/ppt/slideLayouts/slideLayout2.xml" /><Relationship Id="rId5" Type="http://schemas.openxmlformats.org/officeDocument/2006/relationships/image" Target="../imports/12/ppt/media/image15.png" /><Relationship Id="rId4" Type="http://schemas.openxmlformats.org/officeDocument/2006/relationships/image" Target="../imports/12/ppt/media/image13.png" /></Relationships>
</file>

<file path=ppt/slides/_rels/slide6.xml.rels><?xml version='1.0' encoding='utf-8'?>
<Relationships xmlns="http://schemas.openxmlformats.org/package/2006/relationships"><Relationship Id="rId3" Type="http://schemas.openxmlformats.org/officeDocument/2006/relationships/image" Target="../imports/12/ppt/media/image17.png" /><Relationship Id="rId2" Type="http://schemas.openxmlformats.org/officeDocument/2006/relationships/image" Target="../imports/12/ppt/media/image16.png" /><Relationship Id="rId1" Type="http://schemas.openxmlformats.org/officeDocument/2006/relationships/slideLayout" Target="../imports/12/ppt/slideLayouts/slideLayout2.xml" /><Relationship Id="rId4" Type="http://schemas.openxmlformats.org/officeDocument/2006/relationships/image" Target="../imports/12/ppt/media/image18.png" /></Relationships>
</file>

<file path=ppt/slides/_rels/slide7.xml.rels><?xml version='1.0' encoding='utf-8'?>
<Relationships xmlns="http://schemas.openxmlformats.org/package/2006/relationships"><Relationship Id="rId3" Type="http://schemas.openxmlformats.org/officeDocument/2006/relationships/image" Target="../imports/12/ppt/media/image20.png" /><Relationship Id="rId2" Type="http://schemas.openxmlformats.org/officeDocument/2006/relationships/image" Target="../imports/12/ppt/media/image19.png" /><Relationship Id="rId1" Type="http://schemas.openxmlformats.org/officeDocument/2006/relationships/slideLayout" Target="../imports/12/ppt/slideLayouts/slideLayout2.xml" /><Relationship Id="rId4" Type="http://schemas.openxmlformats.org/officeDocument/2006/relationships/image" Target="../imports/12/ppt/media/image21.png" /></Relationships>
</file>

<file path=ppt/slides/_rels/slide8.xml.rels><?xml version='1.0' encoding='utf-8'?>
<Relationships xmlns="http://schemas.openxmlformats.org/package/2006/relationships"><Relationship Id="rId3" Type="http://schemas.openxmlformats.org/officeDocument/2006/relationships/slideLayout" Target="../imports/12/ppt/slideLayouts/slideLayout2.xml" /><Relationship Id="rId7" Type="http://schemas.openxmlformats.org/officeDocument/2006/relationships/image" Target="../imports/12/ppt/media/image23.png" /><Relationship Id="rId2" Type="http://schemas.openxmlformats.org/officeDocument/2006/relationships/video" Target="../imports/12/ppt/media/media1.mp4" /><Relationship Id="rId1" Type="http://schemas.microsoft.com/office/2007/relationships/media" Target="../imports/12/ppt/media/media1.mp4" /><Relationship Id="rId6" Type="http://schemas.openxmlformats.org/officeDocument/2006/relationships/image" Target="../imports/12/ppt/media/image21.png" /><Relationship Id="rId5" Type="http://schemas.openxmlformats.org/officeDocument/2006/relationships/image" Target="../imports/12/ppt/media/image22.png" /><Relationship Id="rId4" Type="http://schemas.openxmlformats.org/officeDocument/2006/relationships/image" Target="../imports/12/ppt/media/image19.png" /></Relationships>
</file>

<file path=ppt/slides/_rels/slide9.xml.rels><?xml version='1.0' encoding='utf-8'?>
<Relationships xmlns="http://schemas.openxmlformats.org/package/2006/relationships"><Relationship Id="rId3" Type="http://schemas.openxmlformats.org/officeDocument/2006/relationships/image" Target="../imports/12/ppt/media/image24.png" /><Relationship Id="rId2" Type="http://schemas.openxmlformats.org/officeDocument/2006/relationships/image" Target="../imports/12/ppt/media/image19.png" /><Relationship Id="rId1" Type="http://schemas.openxmlformats.org/officeDocument/2006/relationships/slideLayout" Target="../imports/12/ppt/slideLayouts/slideLayout2.xml" /><Relationship Id="rId4" Type="http://schemas.openxmlformats.org/officeDocument/2006/relationships/image" Target="../imports/12/ppt/media/image25.png" /></Relationships>
</file>

<file path=ppt/slides/_rels/slide10.xml.rels><?xml version='1.0' encoding='utf-8'?>
<Relationships xmlns="http://schemas.openxmlformats.org/package/2006/relationships"><Relationship Id="rId3" Type="http://schemas.openxmlformats.org/officeDocument/2006/relationships/slideLayout" Target="../imports/12/ppt/slideLayouts/slideLayout2.xml" /><Relationship Id="rId7" Type="http://schemas.openxmlformats.org/officeDocument/2006/relationships/image" Target="../imports/12/ppt/media/image26.png" /><Relationship Id="rId2" Type="http://schemas.openxmlformats.org/officeDocument/2006/relationships/video" Target="../imports/12/ppt/media/media2.mp4" /><Relationship Id="rId1" Type="http://schemas.microsoft.com/office/2007/relationships/media" Target="../imports/12/ppt/media/media2.mp4" /><Relationship Id="rId6" Type="http://schemas.openxmlformats.org/officeDocument/2006/relationships/image" Target="../imports/12/ppt/media/image21.png" /><Relationship Id="rId5" Type="http://schemas.openxmlformats.org/officeDocument/2006/relationships/image" Target="../imports/12/ppt/media/image22.png" /><Relationship Id="rId4" Type="http://schemas.openxmlformats.org/officeDocument/2006/relationships/image" Target="../imports/12/ppt/media/image19.png" /></Relationships>
</file>

<file path=ppt/slides/_rels/slide11.xml.rels><?xml version='1.0' encoding='utf-8'?>
<Relationships xmlns="http://schemas.openxmlformats.org/package/2006/relationships"><Relationship Id="rId3" Type="http://schemas.openxmlformats.org/officeDocument/2006/relationships/slideLayout" Target="../imports/12/ppt/slideLayouts/slideLayout2.xml" /><Relationship Id="rId7" Type="http://schemas.openxmlformats.org/officeDocument/2006/relationships/image" Target="../imports/12/ppt/media/image27.png" /><Relationship Id="rId2" Type="http://schemas.openxmlformats.org/officeDocument/2006/relationships/video" Target="../imports/12/ppt/media/media3.mp4" /><Relationship Id="rId1" Type="http://schemas.microsoft.com/office/2007/relationships/media" Target="../imports/12/ppt/media/media3.mp4" /><Relationship Id="rId6" Type="http://schemas.openxmlformats.org/officeDocument/2006/relationships/image" Target="../imports/12/ppt/media/image21.png" /><Relationship Id="rId5" Type="http://schemas.openxmlformats.org/officeDocument/2006/relationships/image" Target="../imports/12/ppt/media/image22.png" /><Relationship Id="rId4" Type="http://schemas.openxmlformats.org/officeDocument/2006/relationships/image" Target="../imports/12/ppt/media/image19.png" /></Relationships>
</file>

<file path=ppt/slides/_rels/slide12.xml.rels><?xml version='1.0' encoding='utf-8'?>
<Relationships xmlns="http://schemas.openxmlformats.org/package/2006/relationships"><Relationship Id="rId3" Type="http://schemas.openxmlformats.org/officeDocument/2006/relationships/image" Target="../imports/12/ppt/media/image19.png" /><Relationship Id="rId2" Type="http://schemas.openxmlformats.org/officeDocument/2006/relationships/image" Target="../imports/12/ppt/media/image28.png" /><Relationship Id="rId1" Type="http://schemas.openxmlformats.org/officeDocument/2006/relationships/slideLayout" Target="../imports/12/ppt/slideLayouts/slideLayout2.xml" /><Relationship Id="rId4" Type="http://schemas.openxmlformats.org/officeDocument/2006/relationships/image" Target="../imports/12/ppt/media/image24.png" /></Relationships>
</file>

<file path=ppt/slides/_rels/slide13.xml.rels><?xml version='1.0' encoding='utf-8'?>
<Relationships xmlns="http://schemas.openxmlformats.org/package/2006/relationships"><Relationship Id="rId3" Type="http://schemas.openxmlformats.org/officeDocument/2006/relationships/slideLayout" Target="../imports/12/ppt/slideLayouts/slideLayout2.xml" /><Relationship Id="rId7" Type="http://schemas.openxmlformats.org/officeDocument/2006/relationships/image" Target="../imports/12/ppt/media/image30.png" /><Relationship Id="rId2" Type="http://schemas.openxmlformats.org/officeDocument/2006/relationships/video" Target="../imports/12/ppt/media/media4.mp4" /><Relationship Id="rId1" Type="http://schemas.microsoft.com/office/2007/relationships/media" Target="../imports/12/ppt/media/media4.mp4" /><Relationship Id="rId6" Type="http://schemas.openxmlformats.org/officeDocument/2006/relationships/image" Target="../imports/12/ppt/media/image22.png" /><Relationship Id="rId5" Type="http://schemas.openxmlformats.org/officeDocument/2006/relationships/image" Target="../imports/12/ppt/media/image19.png" /><Relationship Id="rId4" Type="http://schemas.openxmlformats.org/officeDocument/2006/relationships/image" Target="../imports/12/ppt/media/image29.png" /></Relationships>
</file>

<file path=ppt/slides/_rels/slide14.xml.rels><?xml version='1.0' encoding='utf-8'?>
<Relationships xmlns="http://schemas.openxmlformats.org/package/2006/relationships"><Relationship Id="rId3" Type="http://schemas.openxmlformats.org/officeDocument/2006/relationships/slideLayout" Target="../imports/12/ppt/slideLayouts/slideLayout2.xml" /><Relationship Id="rId7" Type="http://schemas.openxmlformats.org/officeDocument/2006/relationships/image" Target="../imports/12/ppt/media/image31.png" /><Relationship Id="rId2" Type="http://schemas.openxmlformats.org/officeDocument/2006/relationships/video" Target="../imports/12/ppt/media/media5.mp4" /><Relationship Id="rId1" Type="http://schemas.microsoft.com/office/2007/relationships/media" Target="../imports/12/ppt/media/media5.mp4" /><Relationship Id="rId6" Type="http://schemas.openxmlformats.org/officeDocument/2006/relationships/image" Target="../imports/12/ppt/media/image22.png" /><Relationship Id="rId5" Type="http://schemas.openxmlformats.org/officeDocument/2006/relationships/image" Target="../imports/12/ppt/media/image19.png" /><Relationship Id="rId4" Type="http://schemas.openxmlformats.org/officeDocument/2006/relationships/image" Target="../imports/12/ppt/media/image29.png" /></Relationships>
</file>

<file path=ppt/slides/_rels/slide15.xml.rels><?xml version='1.0' encoding='utf-8'?>
<Relationships xmlns="http://schemas.openxmlformats.org/package/2006/relationships"><Relationship Id="rId3" Type="http://schemas.openxmlformats.org/officeDocument/2006/relationships/image" Target="../imports/12/ppt/media/image19.png" /><Relationship Id="rId2" Type="http://schemas.openxmlformats.org/officeDocument/2006/relationships/image" Target="../imports/12/ppt/media/image32.png" /><Relationship Id="rId1" Type="http://schemas.openxmlformats.org/officeDocument/2006/relationships/slideLayout" Target="../imports/12/ppt/slideLayouts/slideLayout2.xml" /><Relationship Id="rId4" Type="http://schemas.openxmlformats.org/officeDocument/2006/relationships/image" Target="../imports/12/ppt/media/image33.png" /></Relationships>
</file>

<file path=ppt/slides/_rels/slide16.xml.rels><?xml version='1.0' encoding='utf-8'?>
<Relationships xmlns="http://schemas.openxmlformats.org/package/2006/relationships"><Relationship Id="rId3" Type="http://schemas.openxmlformats.org/officeDocument/2006/relationships/slideLayout" Target="../imports/12/ppt/slideLayouts/slideLayout2.xml" /><Relationship Id="rId7" Type="http://schemas.openxmlformats.org/officeDocument/2006/relationships/image" Target="../imports/12/ppt/media/image35.png" /><Relationship Id="rId2" Type="http://schemas.openxmlformats.org/officeDocument/2006/relationships/video" Target="../imports/12/ppt/media/media6.mp4" /><Relationship Id="rId1" Type="http://schemas.microsoft.com/office/2007/relationships/media" Target="../imports/12/ppt/media/media6.mp4" /><Relationship Id="rId6" Type="http://schemas.openxmlformats.org/officeDocument/2006/relationships/image" Target="../imports/12/ppt/media/image34.png" /><Relationship Id="rId5" Type="http://schemas.openxmlformats.org/officeDocument/2006/relationships/image" Target="../imports/12/ppt/media/image19.png" /><Relationship Id="rId4" Type="http://schemas.openxmlformats.org/officeDocument/2006/relationships/image" Target="../imports/12/ppt/media/image32.png" /></Relationships>
</file>

<file path=ppt/slides/_rels/slide17.xml.rels><?xml version='1.0' encoding='utf-8'?>
<Relationships xmlns="http://schemas.openxmlformats.org/package/2006/relationships"><Relationship Id="rId3" Type="http://schemas.openxmlformats.org/officeDocument/2006/relationships/image" Target="../imports/12/ppt/media/image24.png" /><Relationship Id="rId2" Type="http://schemas.openxmlformats.org/officeDocument/2006/relationships/image" Target="../imports/12/ppt/media/image19.png" /><Relationship Id="rId1" Type="http://schemas.openxmlformats.org/officeDocument/2006/relationships/slideLayout" Target="../imports/12/ppt/slideLayouts/slideLayout2.xml" /></Relationships>
</file>

<file path=ppt/slides/_rels/slide18.xml.rels><?xml version='1.0' encoding='utf-8'?>
<Relationships xmlns="http://schemas.openxmlformats.org/package/2006/relationships"><Relationship Id="rId3" Type="http://schemas.openxmlformats.org/officeDocument/2006/relationships/slideLayout" Target="../imports/12/ppt/slideLayouts/slideLayout2.xml" /><Relationship Id="rId2" Type="http://schemas.openxmlformats.org/officeDocument/2006/relationships/video" Target="../imports/12/ppt/media/media7.mp4" /><Relationship Id="rId1" Type="http://schemas.microsoft.com/office/2007/relationships/media" Target="../imports/12/ppt/media/media7.mp4" /><Relationship Id="rId6" Type="http://schemas.openxmlformats.org/officeDocument/2006/relationships/image" Target="../imports/12/ppt/media/image36.png" /><Relationship Id="rId5" Type="http://schemas.openxmlformats.org/officeDocument/2006/relationships/image" Target="../imports/12/ppt/media/image24.png" /><Relationship Id="rId4" Type="http://schemas.openxmlformats.org/officeDocument/2006/relationships/image" Target="../imports/12/ppt/media/image19.png" /></Relationships>
</file>

<file path=ppt/slides/_rels/slide19.xml.rels><?xml version='1.0' encoding='utf-8'?>
<Relationships xmlns="http://schemas.openxmlformats.org/package/2006/relationships"><Relationship Id="rId3" Type="http://schemas.openxmlformats.org/officeDocument/2006/relationships/slideLayout" Target="../imports/12/ppt/slideLayouts/slideLayout2.xml" /><Relationship Id="rId2" Type="http://schemas.openxmlformats.org/officeDocument/2006/relationships/video" Target="../imports/12/ppt/media/media8.mov" /><Relationship Id="rId1" Type="http://schemas.microsoft.com/office/2007/relationships/media" Target="../imports/12/ppt/media/media8.mov" /><Relationship Id="rId5" Type="http://schemas.openxmlformats.org/officeDocument/2006/relationships/image" Target="../imports/12/ppt/media/image38.png" /><Relationship Id="rId4" Type="http://schemas.openxmlformats.org/officeDocument/2006/relationships/image" Target="../imports/12/ppt/media/image37.png" /></Relationships>
</file>

<file path=ppt/slides/_rels/slide20.xml.rels><?xml version='1.0' encoding='utf-8'?>
<Relationships xmlns="http://schemas.openxmlformats.org/package/2006/relationships"><Relationship Type="http://schemas.openxmlformats.org/officeDocument/2006/relationships/slideLayout" Target="../imports/23/ppt/slideLayouts/slideLayout2.xml" Id="R06b1b3f8354f47de" /><Relationship Type="http://schemas.openxmlformats.org/officeDocument/2006/relationships/notesSlide" Target="../imports/23/ppt/notesSlides/notesSlide2.xml" Id="Rc4fe61e038a74d03" /></Relationships>
</file>

<file path=ppt/slides/_rels/slide21.xml.rels><?xml version='1.0' encoding='utf-8'?>
<Relationships xmlns="http://schemas.openxmlformats.org/package/2006/relationships"><Relationship Id="rId3" Type="http://schemas.openxmlformats.org/officeDocument/2006/relationships/image" Target="../imports/9/ppt/media/image99.png" /><Relationship Id="rId2" Type="http://schemas.openxmlformats.org/officeDocument/2006/relationships/notesSlide" Target="../imports/9/ppt/notesSlides/notesSlide54.xml" /><Relationship Id="rId1" Type="http://schemas.openxmlformats.org/officeDocument/2006/relationships/slideLayout" Target="../imports/9/ppt/slideLayouts/slideLayout2.xml" /><Relationship Id="rId4" Type="http://schemas.openxmlformats.org/officeDocument/2006/relationships/image" Target="../imports/9/ppt/media/image109.emf" /></Relationships>
</file>

<file path=ppt/slides/_rels/slide22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253108680486484e" /><Relationship Type="http://schemas.openxmlformats.org/officeDocument/2006/relationships/notesSlide" Target="../imports/new/ppt/notesSlides/notesSlide48.xml" Id="Rafc6e924a2de48e8" /></Relationships>
</file>

<file path=ppt/slides/_rels/slide23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06ddd9b7a43f4109" /><Relationship Type="http://schemas.openxmlformats.org/officeDocument/2006/relationships/notesSlide" Target="../imports/new/ppt/notesSlides/notesSlide49.xml" Id="R52bb81195a314c5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F8581E-756C-494B-8B57-17D2B38D1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Q3  /  Week 12 Tuesday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F41A00-318E-4121-80D1-9E8308B82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M₄: Complex phase, QFT, and QPE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E29F98-BA13-435E-9C12-C80FCDD1C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Complex amplitudes and phase gates extend the real-amplitude models. QFT and QPE need complete worked derivations.</a:t>
            </a:r>
          </a:p>
        </p:txBody>
      </p:sp>
    </p:spTree>
    <p:extLst>
      <p:ext uri="{BB962C8B-B14F-4D97-AF65-F5344CB8AC3E}">
        <p14:creationId xmlns:p14="http://schemas.microsoft.com/office/powerpoint/2010/main" val="15245211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3476D0-5991-4C0E-B968-730126CA2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COURSE CONNECTION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4E0A74-CF5C-405A-AC01-B9E2B87A5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From signs to complex phases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B8548F-489C-4EE3-B0D9-5419526E2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Earlier models used real amplitudes and relative signs. M₄ allows continuously varying complex phases.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Keep the distinction between a shared global phase and relative phases that affect interference.</a:t>
            </a:r>
          </a:p>
        </p:txBody>
      </p:sp>
    </p:spTree>
    <p:extLst>
      <p:ext uri="{BB962C8B-B14F-4D97-AF65-F5344CB8AC3E}">
        <p14:creationId xmlns:p14="http://schemas.microsoft.com/office/powerpoint/2010/main" val="2000219151"/>
      </p:ext>
    </p:extLst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EC179-9E2E-E820-7A73-C5952BA20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Steering outcome probabilities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3709275-A9E1-F518-F213-84962F2433BE}"/>
                  </a:ext>
                </a:extLst>
              </p:cNvPr>
              <p:cNvSpPr txBox="1"/>
              <p:nvPr/>
            </p:nvSpPr>
            <p:spPr>
              <a:xfrm>
                <a:off x="800100" y="1951673"/>
                <a:ext cx="2511511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A quantum state:</a:t>
                </a:r>
              </a:p>
              <a:p>
                <a:pPr>
                  <a:buNone/>
                </a:pPr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⟩"/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⟩"/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3709275-A9E1-F518-F213-84962F2433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951673"/>
                <a:ext cx="2511511" cy="923330"/>
              </a:xfrm>
              <a:prstGeom prst="rect">
                <a:avLst/>
              </a:prstGeom>
              <a:blipFill>
                <a:blip r:embed="rId2"/>
                <a:stretch>
                  <a:fillRect l="-1508" t="-2703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AEB4698-970E-1052-F5C6-28C9D3646463}"/>
                  </a:ext>
                </a:extLst>
              </p:cNvPr>
              <p:cNvSpPr txBox="1"/>
              <p:nvPr/>
            </p:nvSpPr>
            <p:spPr>
              <a:xfrm>
                <a:off x="3452265" y="1951673"/>
                <a:ext cx="3549478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Measurement outcomes: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: probability of measuring 0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: probability of measuring 1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AEB4698-970E-1052-F5C6-28C9D3646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265" y="1951673"/>
                <a:ext cx="3549478" cy="923330"/>
              </a:xfrm>
              <a:prstGeom prst="rect">
                <a:avLst/>
              </a:prstGeom>
              <a:blipFill>
                <a:blip r:embed="rId3"/>
                <a:stretch>
                  <a:fillRect l="-1423" t="-2703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F799EEA-6DDF-DCCA-CA07-BE761DA939B1}"/>
                  </a:ext>
                </a:extLst>
              </p:cNvPr>
              <p:cNvSpPr txBox="1"/>
              <p:nvPr/>
            </p:nvSpPr>
            <p:spPr>
              <a:xfrm>
                <a:off x="903685" y="3521333"/>
                <a:ext cx="8302099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Applying a gate changes:</a:t>
                </a:r>
              </a:p>
              <a:p>
                <a:endParaRPr lang="en-US" dirty="0"/>
              </a:p>
              <a:p>
                <a:r>
                  <a:rPr lang="en-US" dirty="0"/>
                  <a:t>amplitudes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(coefficients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/>
                  <a:t>)</a:t>
                </a:r>
              </a:p>
              <a:p>
                <a:endParaRPr lang="en-US" dirty="0"/>
              </a:p>
              <a:p>
                <a:r>
                  <a:rPr lang="en-US" dirty="0"/>
                  <a:t>the relative phase between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(the relative phase controls interference between paths through the system)</a:t>
                </a:r>
                <a:br>
                  <a:rPr lang="en-US" dirty="0"/>
                </a:br>
                <a:br>
                  <a:rPr lang="en-US" dirty="0"/>
                </a:br>
                <a:r>
                  <a:rPr lang="en-US" dirty="0"/>
                  <a:t>Recall from lecture 9 how quantum systems interfere…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F799EEA-6DDF-DCCA-CA07-BE761DA939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685" y="3521333"/>
                <a:ext cx="8302099" cy="2308324"/>
              </a:xfrm>
              <a:prstGeom prst="rect">
                <a:avLst/>
              </a:prstGeom>
              <a:blipFill>
                <a:blip r:embed="rId4"/>
                <a:stretch>
                  <a:fillRect l="-612" t="-1099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9894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4EF56-6C76-B740-BE4A-9B045295C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DB997-77A2-418F-8BCC-2CE1826CC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Steering outcome probabilities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AB6EF89-90F3-60A4-F95E-63C6A7C6E109}"/>
                  </a:ext>
                </a:extLst>
              </p:cNvPr>
              <p:cNvSpPr txBox="1"/>
              <p:nvPr/>
            </p:nvSpPr>
            <p:spPr>
              <a:xfrm>
                <a:off x="800100" y="1951673"/>
                <a:ext cx="2511511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A quantum state:</a:t>
                </a:r>
              </a:p>
              <a:p>
                <a:pPr>
                  <a:buNone/>
                </a:pPr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⟩"/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⟩"/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AB6EF89-90F3-60A4-F95E-63C6A7C6E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951673"/>
                <a:ext cx="2511511" cy="923330"/>
              </a:xfrm>
              <a:prstGeom prst="rect">
                <a:avLst/>
              </a:prstGeom>
              <a:blipFill>
                <a:blip r:embed="rId2"/>
                <a:stretch>
                  <a:fillRect l="-1508" t="-2703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77EF55-2C25-E118-18C6-168A7CD5567F}"/>
                  </a:ext>
                </a:extLst>
              </p:cNvPr>
              <p:cNvSpPr txBox="1"/>
              <p:nvPr/>
            </p:nvSpPr>
            <p:spPr>
              <a:xfrm>
                <a:off x="3452265" y="1951673"/>
                <a:ext cx="3549478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Measurement outcomes: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: probability of measuring 0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: probability of measuring 1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77EF55-2C25-E118-18C6-168A7CD55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265" y="1951673"/>
                <a:ext cx="3549478" cy="923330"/>
              </a:xfrm>
              <a:prstGeom prst="rect">
                <a:avLst/>
              </a:prstGeom>
              <a:blipFill>
                <a:blip r:embed="rId3"/>
                <a:stretch>
                  <a:fillRect l="-1423" t="-2703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35F322-73F1-76A9-6DA4-5BE8EE19DC52}"/>
                  </a:ext>
                </a:extLst>
              </p:cNvPr>
              <p:cNvSpPr txBox="1"/>
              <p:nvPr/>
            </p:nvSpPr>
            <p:spPr>
              <a:xfrm>
                <a:off x="903685" y="3521333"/>
                <a:ext cx="8302099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Applying a gate changes:</a:t>
                </a:r>
              </a:p>
              <a:p>
                <a:endParaRPr lang="en-US" dirty="0"/>
              </a:p>
              <a:p>
                <a:r>
                  <a:rPr lang="en-US" dirty="0"/>
                  <a:t>amplitudes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(coefficients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/>
                  <a:t>)</a:t>
                </a:r>
              </a:p>
              <a:p>
                <a:endParaRPr lang="en-US" dirty="0"/>
              </a:p>
              <a:p>
                <a:r>
                  <a:rPr lang="en-US" dirty="0"/>
                  <a:t>the relative phase between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(the relative phase controls interference between paths through the system)</a:t>
                </a:r>
                <a:br>
                  <a:rPr lang="en-US" dirty="0"/>
                </a:br>
                <a:br>
                  <a:rPr lang="en-US" dirty="0"/>
                </a:br>
                <a:r>
                  <a:rPr lang="en-US" dirty="0"/>
                  <a:t>Recall from lecture 9 how quantum systems interfere…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35F322-73F1-76A9-6DA4-5BE8EE19D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685" y="3521333"/>
                <a:ext cx="8302099" cy="2308324"/>
              </a:xfrm>
              <a:prstGeom prst="rect">
                <a:avLst/>
              </a:prstGeom>
              <a:blipFill>
                <a:blip r:embed="rId4"/>
                <a:stretch>
                  <a:fillRect l="-612" t="-1099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0EB03A60-B016-7D52-3B0A-15F8628EB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6249" y="18461"/>
            <a:ext cx="9479501" cy="5458446"/>
          </a:xfrm>
          <a:prstGeom prst="rect">
            <a:avLst/>
          </a:prstGeom>
          <a:effectLst>
            <a:outerShdw blurRad="405683" dist="377132" dir="4080000" algn="ctr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4522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5B45D-D2C5-7A1A-953C-FAD51EC16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7EE43-5A61-7BF2-FFE6-A58412FDD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Steering outcome probabilities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871FD3-5378-111A-C8F0-9B8F94DF52E3}"/>
                  </a:ext>
                </a:extLst>
              </p:cNvPr>
              <p:cNvSpPr txBox="1"/>
              <p:nvPr/>
            </p:nvSpPr>
            <p:spPr>
              <a:xfrm>
                <a:off x="800100" y="1951673"/>
                <a:ext cx="2511511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A quantum state:</a:t>
                </a:r>
              </a:p>
              <a:p>
                <a:pPr>
                  <a:buNone/>
                </a:pPr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⟩"/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⟩"/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871FD3-5378-111A-C8F0-9B8F94DF52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951673"/>
                <a:ext cx="2511511" cy="923330"/>
              </a:xfrm>
              <a:prstGeom prst="rect">
                <a:avLst/>
              </a:prstGeom>
              <a:blipFill>
                <a:blip r:embed="rId2"/>
                <a:stretch>
                  <a:fillRect l="-1508" t="-2703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4BB0EBA-D9E0-A0E2-A393-A2C650FE8E14}"/>
                  </a:ext>
                </a:extLst>
              </p:cNvPr>
              <p:cNvSpPr txBox="1"/>
              <p:nvPr/>
            </p:nvSpPr>
            <p:spPr>
              <a:xfrm>
                <a:off x="3452265" y="1951673"/>
                <a:ext cx="3549478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Measurement outcomes: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: probability of measuring 0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: probability of measuring 1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4BB0EBA-D9E0-A0E2-A393-A2C650FE8E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265" y="1951673"/>
                <a:ext cx="3549478" cy="923330"/>
              </a:xfrm>
              <a:prstGeom prst="rect">
                <a:avLst/>
              </a:prstGeom>
              <a:blipFill>
                <a:blip r:embed="rId3"/>
                <a:stretch>
                  <a:fillRect l="-1423" t="-2703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8D967CD-4959-10C8-28CB-BE878C61A12B}"/>
                  </a:ext>
                </a:extLst>
              </p:cNvPr>
              <p:cNvSpPr txBox="1"/>
              <p:nvPr/>
            </p:nvSpPr>
            <p:spPr>
              <a:xfrm>
                <a:off x="903685" y="3521333"/>
                <a:ext cx="8302099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Applying a gate changes:</a:t>
                </a:r>
              </a:p>
              <a:p>
                <a:endParaRPr lang="en-US" dirty="0"/>
              </a:p>
              <a:p>
                <a:r>
                  <a:rPr lang="en-US" dirty="0"/>
                  <a:t>amplitudes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(coefficients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/>
                  <a:t>)</a:t>
                </a:r>
              </a:p>
              <a:p>
                <a:endParaRPr lang="en-US" dirty="0"/>
              </a:p>
              <a:p>
                <a:r>
                  <a:rPr lang="en-US" dirty="0"/>
                  <a:t>the relative phase between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(the relative phase controls interference between paths through the system)</a:t>
                </a:r>
                <a:br>
                  <a:rPr lang="en-US" dirty="0"/>
                </a:br>
                <a:br>
                  <a:rPr lang="en-US" dirty="0"/>
                </a:br>
                <a:r>
                  <a:rPr lang="en-US" dirty="0"/>
                  <a:t>Recall from lecture 9 how quantum systems interfere…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8D967CD-4959-10C8-28CB-BE878C61A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685" y="3521333"/>
                <a:ext cx="8302099" cy="2308324"/>
              </a:xfrm>
              <a:prstGeom prst="rect">
                <a:avLst/>
              </a:prstGeom>
              <a:blipFill>
                <a:blip r:embed="rId4"/>
                <a:stretch>
                  <a:fillRect l="-612" t="-1099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71E9B7A7-5A92-2EDD-8CE7-506CB62504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6249" y="18461"/>
            <a:ext cx="9479501" cy="5458446"/>
          </a:xfrm>
          <a:prstGeom prst="rect">
            <a:avLst/>
          </a:prstGeom>
          <a:effectLst>
            <a:outerShdw blurRad="405683" dist="377132" dir="4080000" algn="ctr" rotWithShape="0">
              <a:srgbClr val="000000">
                <a:alpha val="64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489B21-EB50-DA10-230F-D69236CB94DF}"/>
              </a:ext>
            </a:extLst>
          </p:cNvPr>
          <p:cNvSpPr txBox="1"/>
          <p:nvPr/>
        </p:nvSpPr>
        <p:spPr>
          <a:xfrm>
            <a:off x="1783830" y="1455937"/>
            <a:ext cx="8624337" cy="38164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We are plotting continuous Gaussian functions under the </a:t>
            </a:r>
            <a:r>
              <a:rPr lang="en-US" sz="3200" i="1" dirty="0">
                <a:solidFill>
                  <a:schemeClr val="bg1"/>
                </a:solidFill>
              </a:rPr>
              <a:t>position basis</a:t>
            </a:r>
            <a:r>
              <a:rPr lang="en-US" sz="3200" dirty="0">
                <a:solidFill>
                  <a:schemeClr val="bg1"/>
                </a:solidFill>
              </a:rPr>
              <a:t> to produce nice plots to show interference. 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In Quantum Computing we are in the discrete </a:t>
            </a:r>
            <a:r>
              <a:rPr lang="en-US" sz="3200" i="1" dirty="0">
                <a:solidFill>
                  <a:schemeClr val="bg1"/>
                </a:solidFill>
              </a:rPr>
              <a:t>computation basis, </a:t>
            </a:r>
            <a:r>
              <a:rPr lang="en-US" sz="3200" dirty="0">
                <a:solidFill>
                  <a:schemeClr val="bg1"/>
                </a:solidFill>
              </a:rPr>
              <a:t> but its harder to plot interference then. It is still happening though.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6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B8AD0-670B-F0ED-3BC7-AE2271CFC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Interference as a Computational Tool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F03E83-9BB3-8E16-AA8C-C9B8B9A1AF28}"/>
                  </a:ext>
                </a:extLst>
              </p:cNvPr>
              <p:cNvSpPr txBox="1"/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From Lecture 9: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F03E83-9BB3-8E16-AA8C-C9B8B9A1A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blipFill>
                <a:blip r:embed="rId2"/>
                <a:stretch>
                  <a:fillRect l="-914" t="-6061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3D256C-E57D-8182-7595-B21A0947489A}"/>
                  </a:ext>
                </a:extLst>
              </p:cNvPr>
              <p:cNvSpPr txBox="1"/>
              <p:nvPr/>
            </p:nvSpPr>
            <p:spPr>
              <a:xfrm>
                <a:off x="184896" y="3429000"/>
                <a:ext cx="5468470" cy="1631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A quantum state in the </a:t>
                </a:r>
                <a:r>
                  <a:rPr lang="en-US" sz="2400" b="1" dirty="0"/>
                  <a:t>position basis</a:t>
                </a:r>
                <a:r>
                  <a:rPr lang="en-US" sz="2400" dirty="0"/>
                  <a:t>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endChr m:val="⟩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3D256C-E57D-8182-7595-B21A094748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896" y="3429000"/>
                <a:ext cx="5468470" cy="1631216"/>
              </a:xfrm>
              <a:prstGeom prst="rect">
                <a:avLst/>
              </a:prstGeom>
              <a:blipFill>
                <a:blip r:embed="rId3"/>
                <a:stretch>
                  <a:fillRect l="-7425" t="-73643" b="-10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87F7A7C-BA7B-C55C-3F23-F110058977AD}"/>
                  </a:ext>
                </a:extLst>
              </p:cNvPr>
              <p:cNvSpPr txBox="1"/>
              <p:nvPr/>
            </p:nvSpPr>
            <p:spPr>
              <a:xfrm>
                <a:off x="5719483" y="3429000"/>
                <a:ext cx="6472517" cy="13610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000" b="1" dirty="0"/>
                  <a:t> We can play with the wavefunctions: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d>
                      <m:d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d>
                      <m:d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US" sz="2000" b="1" dirty="0"/>
              </a:p>
              <a:p>
                <a:r>
                  <a:rPr lang="en-US" sz="2000" dirty="0"/>
                  <a:t>Separation: shifts where contributions are located</a:t>
                </a:r>
              </a:p>
              <a:p>
                <a:r>
                  <a:rPr lang="en-US" sz="2000" dirty="0"/>
                  <a:t>width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000" dirty="0"/>
                  <a:t>: controls how spread out they are</a:t>
                </a:r>
              </a:p>
              <a:p>
                <a:r>
                  <a:rPr lang="en-US" sz="2000" dirty="0"/>
                  <a:t>wave k: controls oscillation (phase variation across space)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87F7A7C-BA7B-C55C-3F23-F110058977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483" y="3429000"/>
                <a:ext cx="6472517" cy="1361014"/>
              </a:xfrm>
              <a:prstGeom prst="rect">
                <a:avLst/>
              </a:prstGeom>
              <a:blipFill>
                <a:blip r:embed="rId4"/>
                <a:stretch>
                  <a:fillRect l="-978" b="-6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43A0256D-BA51-E107-96CC-0E6222050247}"/>
              </a:ext>
            </a:extLst>
          </p:cNvPr>
          <p:cNvSpPr txBox="1"/>
          <p:nvPr/>
        </p:nvSpPr>
        <p:spPr>
          <a:xfrm>
            <a:off x="369792" y="6157882"/>
            <a:ext cx="9706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are going to look at the quantum state in two basis: the discrete </a:t>
            </a:r>
            <a:r>
              <a:rPr lang="en-US" b="1" dirty="0"/>
              <a:t>computational basis </a:t>
            </a:r>
            <a:r>
              <a:rPr lang="en-US" dirty="0"/>
              <a:t>and the continuous </a:t>
            </a:r>
            <a:r>
              <a:rPr lang="en-US" b="1" dirty="0"/>
              <a:t>position basis</a:t>
            </a:r>
            <a:r>
              <a:rPr lang="en-US" dirty="0"/>
              <a:t>. The position basis helps me make 2D plots. </a:t>
            </a:r>
          </a:p>
        </p:txBody>
      </p:sp>
    </p:spTree>
    <p:extLst>
      <p:ext uri="{BB962C8B-B14F-4D97-AF65-F5344CB8AC3E}">
        <p14:creationId xmlns:p14="http://schemas.microsoft.com/office/powerpoint/2010/main" val="1900477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22868-99FF-249A-26C2-0684B4EB4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2DD08-30AF-579C-8B3B-F6AFEFE8B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Interference as a Computational Tool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4F33BA-C7FC-F24A-B531-862AF5127B72}"/>
                  </a:ext>
                </a:extLst>
              </p:cNvPr>
              <p:cNvSpPr txBox="1"/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From Lecture 9: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4F33BA-C7FC-F24A-B531-862AF5127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blipFill>
                <a:blip r:embed="rId2"/>
                <a:stretch>
                  <a:fillRect l="-914" t="-6061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CD6BF32-3A8A-8827-9D23-507C3A02F180}"/>
                  </a:ext>
                </a:extLst>
              </p:cNvPr>
              <p:cNvSpPr txBox="1"/>
              <p:nvPr/>
            </p:nvSpPr>
            <p:spPr>
              <a:xfrm>
                <a:off x="125506" y="3429000"/>
                <a:ext cx="5342964" cy="1631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A quantum state in the </a:t>
                </a:r>
                <a:r>
                  <a:rPr lang="en-US" sz="2400" b="1" dirty="0"/>
                  <a:t>position basis</a:t>
                </a:r>
                <a:r>
                  <a:rPr lang="en-US" sz="2400" dirty="0"/>
                  <a:t>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endChr m:val="⟩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CD6BF32-3A8A-8827-9D23-507C3A02F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3429000"/>
                <a:ext cx="5342964" cy="1631216"/>
              </a:xfrm>
              <a:prstGeom prst="rect">
                <a:avLst/>
              </a:prstGeom>
              <a:blipFill>
                <a:blip r:embed="rId3"/>
                <a:stretch>
                  <a:fillRect l="-7838" t="-73643" b="-10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E10BDE-89A6-9119-AF3C-3F5CAFBE4F98}"/>
                  </a:ext>
                </a:extLst>
              </p:cNvPr>
              <p:cNvSpPr txBox="1"/>
              <p:nvPr/>
            </p:nvSpPr>
            <p:spPr>
              <a:xfrm>
                <a:off x="5719483" y="3429000"/>
                <a:ext cx="6472517" cy="25645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000" b="1" dirty="0"/>
                  <a:t> We can play with the wavefunctions: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d>
                      <m:d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d>
                      <m:d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US" sz="2000" b="1" dirty="0"/>
              </a:p>
              <a:p>
                <a:r>
                  <a:rPr lang="en-US" sz="2000" dirty="0"/>
                  <a:t>Separation: shifts where contributions are located</a:t>
                </a:r>
              </a:p>
              <a:p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corresponds to: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𝑝𝑑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p = momentum operator</a:t>
                </a:r>
              </a:p>
              <a:p>
                <a:r>
                  <a:rPr lang="en-US" sz="2000" dirty="0"/>
                  <a:t>this is a </a:t>
                </a:r>
                <a:r>
                  <a:rPr lang="en-US" sz="2000" b="1" dirty="0"/>
                  <a:t>translation operator</a:t>
                </a:r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E10BDE-89A6-9119-AF3C-3F5CAFBE4F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483" y="3429000"/>
                <a:ext cx="6472517" cy="2564548"/>
              </a:xfrm>
              <a:prstGeom prst="rect">
                <a:avLst/>
              </a:prstGeom>
              <a:blipFill>
                <a:blip r:embed="rId4"/>
                <a:stretch>
                  <a:fillRect l="-978" t="-1485" b="-3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3415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C984B-9A93-7567-8A47-62AF86400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275C0-458E-C826-96A2-6B3FFB54B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Interference as a Computational Tool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8E6102-C410-EAB1-176F-9766C671BB38}"/>
                  </a:ext>
                </a:extLst>
              </p:cNvPr>
              <p:cNvSpPr txBox="1"/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From Lecture 9: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8E6102-C410-EAB1-176F-9766C671B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blipFill>
                <a:blip r:embed="rId4"/>
                <a:stretch>
                  <a:fillRect l="-914" t="-6061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E399C-FE63-9931-9BA9-38C6DDEB48B1}"/>
                  </a:ext>
                </a:extLst>
              </p:cNvPr>
              <p:cNvSpPr txBox="1"/>
              <p:nvPr/>
            </p:nvSpPr>
            <p:spPr>
              <a:xfrm>
                <a:off x="369792" y="3429000"/>
                <a:ext cx="5098678" cy="1631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A quantum state in the position basis: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endChr m:val="⟩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E399C-FE63-9931-9BA9-38C6DDEB4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92" y="3429000"/>
                <a:ext cx="5098678" cy="1631216"/>
              </a:xfrm>
              <a:prstGeom prst="rect">
                <a:avLst/>
              </a:prstGeom>
              <a:blipFill>
                <a:blip r:embed="rId5"/>
                <a:stretch>
                  <a:fillRect l="-8209" t="-73643" r="-746" b="-10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D7E61F-AA9F-73FF-9C43-E87C71F656B5}"/>
                  </a:ext>
                </a:extLst>
              </p:cNvPr>
              <p:cNvSpPr txBox="1"/>
              <p:nvPr/>
            </p:nvSpPr>
            <p:spPr>
              <a:xfrm>
                <a:off x="5719483" y="3429000"/>
                <a:ext cx="6472517" cy="25645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000" b="1" dirty="0"/>
                  <a:t> We can play with the wavefunctions: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d>
                      <m:d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d>
                      <m:d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US" sz="2000" b="1" dirty="0"/>
              </a:p>
              <a:p>
                <a:r>
                  <a:rPr lang="en-US" sz="2000" dirty="0"/>
                  <a:t>Separation: shifts where contributions are located</a:t>
                </a:r>
              </a:p>
              <a:p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corresponds to: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𝑝𝑑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p = momentum operator</a:t>
                </a:r>
              </a:p>
              <a:p>
                <a:r>
                  <a:rPr lang="en-US" sz="2000" dirty="0"/>
                  <a:t>this is a </a:t>
                </a:r>
                <a:r>
                  <a:rPr lang="en-US" sz="2000" b="1" dirty="0"/>
                  <a:t>translation operator</a:t>
                </a:r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D7E61F-AA9F-73FF-9C43-E87C71F65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483" y="3429000"/>
                <a:ext cx="6472517" cy="2564548"/>
              </a:xfrm>
              <a:prstGeom prst="rect">
                <a:avLst/>
              </a:prstGeom>
              <a:blipFill>
                <a:blip r:embed="rId6"/>
                <a:stretch>
                  <a:fillRect l="-978" t="-1485" b="-3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Shift_Operator">
            <a:hlinkClick action="ppaction://media"/>
            <a:extLst>
              <a:ext uri="{FF2B5EF4-FFF2-40B4-BE49-F238E27FC236}">
                <a16:creationId xmlns:a16="http://schemas.microsoft.com/office/drawing/2014/main" id="{8AFA8A39-B16A-EFF1-22C4-D7A9DEFF2C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50425" y="434451"/>
            <a:ext cx="9155673" cy="53427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250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C984B-9A93-7567-8A47-62AF86400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275C0-458E-C826-96A2-6B3FFB54B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Interference as a Computational Tool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8E6102-C410-EAB1-176F-9766C671BB38}"/>
                  </a:ext>
                </a:extLst>
              </p:cNvPr>
              <p:cNvSpPr txBox="1"/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From Lecture 9: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8E6102-C410-EAB1-176F-9766C671B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blipFill>
                <a:blip r:embed="rId2"/>
                <a:stretch>
                  <a:fillRect l="-914" t="-6061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E399C-FE63-9931-9BA9-38C6DDEB48B1}"/>
                  </a:ext>
                </a:extLst>
              </p:cNvPr>
              <p:cNvSpPr txBox="1"/>
              <p:nvPr/>
            </p:nvSpPr>
            <p:spPr>
              <a:xfrm>
                <a:off x="161365" y="3429000"/>
                <a:ext cx="5307105" cy="1631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A quantum state in the </a:t>
                </a:r>
                <a:r>
                  <a:rPr lang="en-US" sz="2400" b="1" dirty="0"/>
                  <a:t>position basis</a:t>
                </a:r>
                <a:r>
                  <a:rPr lang="en-US" sz="2400" dirty="0"/>
                  <a:t>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endChr m:val="⟩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E399C-FE63-9931-9BA9-38C6DDEB4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65" y="3429000"/>
                <a:ext cx="5307105" cy="1631216"/>
              </a:xfrm>
              <a:prstGeom prst="rect">
                <a:avLst/>
              </a:prstGeom>
              <a:blipFill>
                <a:blip r:embed="rId3"/>
                <a:stretch>
                  <a:fillRect l="-7637" t="-73643" b="-10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D7E61F-AA9F-73FF-9C43-E87C71F656B5}"/>
                  </a:ext>
                </a:extLst>
              </p:cNvPr>
              <p:cNvSpPr txBox="1"/>
              <p:nvPr/>
            </p:nvSpPr>
            <p:spPr>
              <a:xfrm>
                <a:off x="5719483" y="3429000"/>
                <a:ext cx="6102725" cy="25574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000" b="1" dirty="0"/>
                  <a:t> We can play with the wavefunctions: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d>
                      <m:d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d>
                      <m:d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US" sz="2000" b="1" dirty="0"/>
              </a:p>
              <a:p>
                <a:pPr/>
                <a:br>
                  <a:rPr lang="en-US" sz="2000" i="1" dirty="0">
                    <a:latin typeface="Cambria Math" panose="02040503050406030204" pitchFamily="18" charset="0"/>
                  </a:rPr>
                </a:br>
                <a:r>
                  <a:rPr lang="en-US" sz="2000" dirty="0">
                    <a:latin typeface="Cambria Math" panose="02040503050406030204" pitchFamily="18" charset="0"/>
                  </a:rPr>
                  <a:t>Position frequency (K) transformation:</a:t>
                </a:r>
                <a:br>
                  <a:rPr lang="en-US" sz="200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𝑘𝑥</m:t>
                          </m:r>
                        </m:sup>
                      </m:sSup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endParaRPr lang="en-US" sz="20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sz="2000" i="0"/>
                        <m:t>k = </m:t>
                      </m:r>
                      <m:r>
                        <m:rPr>
                          <m:nor/>
                        </m:rPr>
                        <a:rPr lang="en-US" sz="2000" b="0" i="0"/>
                        <m:t>spatial frequency</m:t>
                      </m:r>
                      <m:r>
                        <m:rPr>
                          <m:nor/>
                        </m:rPr>
                        <a:rPr lang="en-US" sz="2000" i="0"/>
                        <m:t> (how fast phase changes with position)</m:t>
                      </m:r>
                    </m:oMath>
                  </m:oMathPara>
                </a14:m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D7E61F-AA9F-73FF-9C43-E87C71F65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483" y="3429000"/>
                <a:ext cx="6102725" cy="2557431"/>
              </a:xfrm>
              <a:prstGeom prst="rect">
                <a:avLst/>
              </a:prstGeom>
              <a:blipFill>
                <a:blip r:embed="rId4"/>
                <a:stretch>
                  <a:fillRect l="-1040" t="-1485" b="-2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7219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C984B-9A93-7567-8A47-62AF86400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275C0-458E-C826-96A2-6B3FFB54B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Interference as a Computational Tool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8E6102-C410-EAB1-176F-9766C671BB38}"/>
                  </a:ext>
                </a:extLst>
              </p:cNvPr>
              <p:cNvSpPr txBox="1"/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From Lecture 9: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8E6102-C410-EAB1-176F-9766C671B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blipFill>
                <a:blip r:embed="rId4"/>
                <a:stretch>
                  <a:fillRect l="-914" t="-6061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E399C-FE63-9931-9BA9-38C6DDEB48B1}"/>
                  </a:ext>
                </a:extLst>
              </p:cNvPr>
              <p:cNvSpPr txBox="1"/>
              <p:nvPr/>
            </p:nvSpPr>
            <p:spPr>
              <a:xfrm>
                <a:off x="369792" y="3429000"/>
                <a:ext cx="5098678" cy="1631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A quantum state in the position basis: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endChr m:val="⟩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E399C-FE63-9931-9BA9-38C6DDEB4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92" y="3429000"/>
                <a:ext cx="5098678" cy="1631216"/>
              </a:xfrm>
              <a:prstGeom prst="rect">
                <a:avLst/>
              </a:prstGeom>
              <a:blipFill>
                <a:blip r:embed="rId5"/>
                <a:stretch>
                  <a:fillRect l="-8209" t="-73643" r="-746" b="-10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D7E61F-AA9F-73FF-9C43-E87C71F656B5}"/>
                  </a:ext>
                </a:extLst>
              </p:cNvPr>
              <p:cNvSpPr txBox="1"/>
              <p:nvPr/>
            </p:nvSpPr>
            <p:spPr>
              <a:xfrm>
                <a:off x="5719483" y="3429000"/>
                <a:ext cx="6472517" cy="25645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000" b="1" dirty="0"/>
                  <a:t> We can play with the wavefunctions: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d>
                      <m:d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d>
                      <m:d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US" sz="2000" b="1" dirty="0"/>
              </a:p>
              <a:p>
                <a:r>
                  <a:rPr lang="en-US" sz="2000" dirty="0"/>
                  <a:t>Separation: shifts where contributions are located</a:t>
                </a:r>
              </a:p>
              <a:p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corresponds to: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𝑝𝑑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p = momentum operator</a:t>
                </a:r>
              </a:p>
              <a:p>
                <a:r>
                  <a:rPr lang="en-US" sz="2000" dirty="0"/>
                  <a:t>this is a </a:t>
                </a:r>
                <a:r>
                  <a:rPr lang="en-US" sz="2000" b="1" dirty="0"/>
                  <a:t>translation operator</a:t>
                </a:r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D7E61F-AA9F-73FF-9C43-E87C71F65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483" y="3429000"/>
                <a:ext cx="6472517" cy="2564548"/>
              </a:xfrm>
              <a:prstGeom prst="rect">
                <a:avLst/>
              </a:prstGeom>
              <a:blipFill>
                <a:blip r:embed="rId6"/>
                <a:stretch>
                  <a:fillRect l="-978" t="-1485" b="-3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Freq_Operator">
            <a:hlinkClick action="ppaction://media"/>
            <a:extLst>
              <a:ext uri="{FF2B5EF4-FFF2-40B4-BE49-F238E27FC236}">
                <a16:creationId xmlns:a16="http://schemas.microsoft.com/office/drawing/2014/main" id="{277A2898-6FEB-27D8-F0EE-8B9EFB4791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07883" y="864452"/>
            <a:ext cx="9449764" cy="54869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584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C984B-9A93-7567-8A47-62AF86400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275C0-458E-C826-96A2-6B3FFB54B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Interference as a Computational Tool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8E6102-C410-EAB1-176F-9766C671BB38}"/>
                  </a:ext>
                </a:extLst>
              </p:cNvPr>
              <p:cNvSpPr txBox="1"/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From Lecture 9: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8E6102-C410-EAB1-176F-9766C671B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blipFill>
                <a:blip r:embed="rId4"/>
                <a:stretch>
                  <a:fillRect l="-914" t="-6061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E399C-FE63-9931-9BA9-38C6DDEB48B1}"/>
                  </a:ext>
                </a:extLst>
              </p:cNvPr>
              <p:cNvSpPr txBox="1"/>
              <p:nvPr/>
            </p:nvSpPr>
            <p:spPr>
              <a:xfrm>
                <a:off x="369792" y="3429000"/>
                <a:ext cx="5098678" cy="1631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A quantum state in the position basis: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endChr m:val="⟩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8E399C-FE63-9931-9BA9-38C6DDEB4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92" y="3429000"/>
                <a:ext cx="5098678" cy="1631216"/>
              </a:xfrm>
              <a:prstGeom prst="rect">
                <a:avLst/>
              </a:prstGeom>
              <a:blipFill>
                <a:blip r:embed="rId5"/>
                <a:stretch>
                  <a:fillRect l="-8209" t="-73643" r="-746" b="-10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D7E61F-AA9F-73FF-9C43-E87C71F656B5}"/>
                  </a:ext>
                </a:extLst>
              </p:cNvPr>
              <p:cNvSpPr txBox="1"/>
              <p:nvPr/>
            </p:nvSpPr>
            <p:spPr>
              <a:xfrm>
                <a:off x="5719483" y="3429000"/>
                <a:ext cx="6472517" cy="25645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000" b="1" dirty="0"/>
                  <a:t> We can play with the wavefunctions: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d>
                      <m:d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d>
                      <m:d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US" sz="2000" b="1" dirty="0"/>
              </a:p>
              <a:p>
                <a:r>
                  <a:rPr lang="en-US" sz="2000" dirty="0"/>
                  <a:t>Separation: shifts where contributions are located</a:t>
                </a:r>
              </a:p>
              <a:p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corresponds to: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𝑝𝑑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p = momentum operator</a:t>
                </a:r>
              </a:p>
              <a:p>
                <a:r>
                  <a:rPr lang="en-US" sz="2000" dirty="0"/>
                  <a:t>this is a </a:t>
                </a:r>
                <a:r>
                  <a:rPr lang="en-US" sz="2000" b="1" dirty="0"/>
                  <a:t>translation operator</a:t>
                </a:r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5D7E61F-AA9F-73FF-9C43-E87C71F65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483" y="3429000"/>
                <a:ext cx="6472517" cy="2564548"/>
              </a:xfrm>
              <a:prstGeom prst="rect">
                <a:avLst/>
              </a:prstGeom>
              <a:blipFill>
                <a:blip r:embed="rId6"/>
                <a:stretch>
                  <a:fillRect l="-978" t="-1485" b="-3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Width_Operator">
            <a:hlinkClick action="ppaction://media"/>
            <a:extLst>
              <a:ext uri="{FF2B5EF4-FFF2-40B4-BE49-F238E27FC236}">
                <a16:creationId xmlns:a16="http://schemas.microsoft.com/office/drawing/2014/main" id="{63310631-4303-0BD3-319D-C05525F053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0099" y="438069"/>
            <a:ext cx="10250861" cy="59818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885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C68ED-B022-34E1-0D74-BC0E6C899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5B874D6-C24D-091A-7DE1-42519912E7BA}"/>
              </a:ext>
            </a:extLst>
          </p:cNvPr>
          <p:cNvSpPr txBox="1">
            <a:spLocks/>
          </p:cNvSpPr>
          <p:nvPr/>
        </p:nvSpPr>
        <p:spPr>
          <a:xfrm>
            <a:off x="853035" y="10668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Interference as a Computational Tool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8409C8-2DB9-7CB8-A68D-92B61346569A}"/>
                  </a:ext>
                </a:extLst>
              </p:cNvPr>
              <p:cNvSpPr txBox="1"/>
              <p:nvPr/>
            </p:nvSpPr>
            <p:spPr>
              <a:xfrm>
                <a:off x="5970494" y="3563575"/>
                <a:ext cx="6221506" cy="27108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dirty="0"/>
                  <a:t>Phase change</a:t>
                </a:r>
              </a:p>
              <a:p>
                <a:pPr>
                  <a:buNone/>
                </a:pPr>
                <a:r>
                  <a:rPr lang="en-US" sz="2800" dirty="0"/>
                  <a:t>The transformation: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  <a:p>
                <a:pPr>
                  <a:buNone/>
                </a:pPr>
                <a:endParaRPr lang="en-US" sz="2800" dirty="0"/>
              </a:p>
              <a:p>
                <a:pPr>
                  <a:buNone/>
                </a:pPr>
                <a:r>
                  <a:rPr lang="en-US" sz="2800" dirty="0"/>
                  <a:t>is produced by the operator: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8409C8-2DB9-7CB8-A68D-92B613465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494" y="3563575"/>
                <a:ext cx="6221506" cy="2710870"/>
              </a:xfrm>
              <a:prstGeom prst="rect">
                <a:avLst/>
              </a:prstGeom>
              <a:blipFill>
                <a:blip r:embed="rId2"/>
                <a:stretch>
                  <a:fillRect l="-2033" t="-2336" b="-56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327E90C-A39F-790C-4F04-87C7C6DDC412}"/>
                  </a:ext>
                </a:extLst>
              </p:cNvPr>
              <p:cNvSpPr txBox="1"/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From Lecture 9: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327E90C-A39F-790C-4F04-87C7C6DDC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blipFill>
                <a:blip r:embed="rId3"/>
                <a:stretch>
                  <a:fillRect l="-914" t="-6061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2C138D5-2B97-F96D-3D39-11E6C42939E6}"/>
                  </a:ext>
                </a:extLst>
              </p:cNvPr>
              <p:cNvSpPr txBox="1"/>
              <p:nvPr/>
            </p:nvSpPr>
            <p:spPr>
              <a:xfrm>
                <a:off x="161365" y="3429000"/>
                <a:ext cx="5307105" cy="1631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A quantum state in the </a:t>
                </a:r>
                <a:r>
                  <a:rPr lang="en-US" sz="2400" b="1" dirty="0"/>
                  <a:t>position basis</a:t>
                </a:r>
                <a:r>
                  <a:rPr lang="en-US" sz="2400" dirty="0"/>
                  <a:t>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endChr m:val="⟩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2C138D5-2B97-F96D-3D39-11E6C4293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65" y="3429000"/>
                <a:ext cx="5307105" cy="1631216"/>
              </a:xfrm>
              <a:prstGeom prst="rect">
                <a:avLst/>
              </a:prstGeom>
              <a:blipFill>
                <a:blip r:embed="rId4"/>
                <a:stretch>
                  <a:fillRect l="-7637" t="-73643" b="-10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4521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4921A-598D-8E45-0303-A471C22DF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22CFDAB-5AE2-4E1F-E89F-A7174262F728}"/>
              </a:ext>
            </a:extLst>
          </p:cNvPr>
          <p:cNvSpPr txBox="1">
            <a:spLocks/>
          </p:cNvSpPr>
          <p:nvPr/>
        </p:nvSpPr>
        <p:spPr>
          <a:xfrm>
            <a:off x="853035" y="10668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Interference as a Computational Tool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4D8A280-F98D-D082-D64A-0D14A7B905DD}"/>
                  </a:ext>
                </a:extLst>
              </p:cNvPr>
              <p:cNvSpPr txBox="1"/>
              <p:nvPr/>
            </p:nvSpPr>
            <p:spPr>
              <a:xfrm>
                <a:off x="5970494" y="3563575"/>
                <a:ext cx="6221506" cy="2279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dirty="0"/>
                  <a:t>The transformation: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  <a:p>
                <a:pPr>
                  <a:buNone/>
                </a:pPr>
                <a:endParaRPr lang="en-US" sz="2800" dirty="0"/>
              </a:p>
              <a:p>
                <a:pPr>
                  <a:buNone/>
                </a:pPr>
                <a:r>
                  <a:rPr lang="en-US" sz="2800" dirty="0"/>
                  <a:t>is produced by the operator: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4D8A280-F98D-D082-D64A-0D14A7B90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494" y="3563575"/>
                <a:ext cx="6221506" cy="2279983"/>
              </a:xfrm>
              <a:prstGeom prst="rect">
                <a:avLst/>
              </a:prstGeom>
              <a:blipFill>
                <a:blip r:embed="rId4"/>
                <a:stretch>
                  <a:fillRect l="-2033" t="-2762" b="-3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DE0860-9E82-0DB7-F0A5-4D995FB6BEE6}"/>
                  </a:ext>
                </a:extLst>
              </p:cNvPr>
              <p:cNvSpPr txBox="1"/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From Lecture 9: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DE0860-9E82-0DB7-F0A5-4D995FB6B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blipFill>
                <a:blip r:embed="rId5"/>
                <a:stretch>
                  <a:fillRect l="-914" t="-6061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833A93-55AE-0358-6F7F-F8BDDF2FE395}"/>
                  </a:ext>
                </a:extLst>
              </p:cNvPr>
              <p:cNvSpPr txBox="1"/>
              <p:nvPr/>
            </p:nvSpPr>
            <p:spPr>
              <a:xfrm>
                <a:off x="369792" y="3429000"/>
                <a:ext cx="5098678" cy="1631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A quantum state in the position basis: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endChr m:val="⟩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833A93-55AE-0358-6F7F-F8BDDF2FE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92" y="3429000"/>
                <a:ext cx="5098678" cy="1631216"/>
              </a:xfrm>
              <a:prstGeom prst="rect">
                <a:avLst/>
              </a:prstGeom>
              <a:blipFill>
                <a:blip r:embed="rId6"/>
                <a:stretch>
                  <a:fillRect l="-8209" t="-73643" r="-746" b="-10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hase_Operator">
            <a:hlinkClick action="ppaction://media"/>
            <a:extLst>
              <a:ext uri="{FF2B5EF4-FFF2-40B4-BE49-F238E27FC236}">
                <a16:creationId xmlns:a16="http://schemas.microsoft.com/office/drawing/2014/main" id="{1F6D8D1B-4747-BB9D-5CFA-D0F38038F3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8842" y="317365"/>
            <a:ext cx="10254316" cy="595411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621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4921A-598D-8E45-0303-A471C22DF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22CFDAB-5AE2-4E1F-E89F-A7174262F728}"/>
              </a:ext>
            </a:extLst>
          </p:cNvPr>
          <p:cNvSpPr txBox="1">
            <a:spLocks/>
          </p:cNvSpPr>
          <p:nvPr/>
        </p:nvSpPr>
        <p:spPr>
          <a:xfrm>
            <a:off x="853035" y="10668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Interference as a Computational Tool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4D8A280-F98D-D082-D64A-0D14A7B905DD}"/>
                  </a:ext>
                </a:extLst>
              </p:cNvPr>
              <p:cNvSpPr txBox="1"/>
              <p:nvPr/>
            </p:nvSpPr>
            <p:spPr>
              <a:xfrm>
                <a:off x="5970494" y="3563575"/>
                <a:ext cx="6221506" cy="2279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dirty="0"/>
                  <a:t>The transformation: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  <a:p>
                <a:pPr>
                  <a:buNone/>
                </a:pPr>
                <a:endParaRPr lang="en-US" sz="2800" dirty="0"/>
              </a:p>
              <a:p>
                <a:pPr>
                  <a:buNone/>
                </a:pPr>
                <a:r>
                  <a:rPr lang="en-US" sz="2800" dirty="0"/>
                  <a:t>is produced by the operator: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4D8A280-F98D-D082-D64A-0D14A7B90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494" y="3563575"/>
                <a:ext cx="6221506" cy="2279983"/>
              </a:xfrm>
              <a:prstGeom prst="rect">
                <a:avLst/>
              </a:prstGeom>
              <a:blipFill>
                <a:blip r:embed="rId4"/>
                <a:stretch>
                  <a:fillRect l="-2033" t="-2762" b="-3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DE0860-9E82-0DB7-F0A5-4D995FB6BEE6}"/>
                  </a:ext>
                </a:extLst>
              </p:cNvPr>
              <p:cNvSpPr txBox="1"/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From Lecture 9: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DE0860-9E82-0DB7-F0A5-4D995FB6B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blipFill>
                <a:blip r:embed="rId5"/>
                <a:stretch>
                  <a:fillRect l="-914" t="-6061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833A93-55AE-0358-6F7F-F8BDDF2FE395}"/>
                  </a:ext>
                </a:extLst>
              </p:cNvPr>
              <p:cNvSpPr txBox="1"/>
              <p:nvPr/>
            </p:nvSpPr>
            <p:spPr>
              <a:xfrm>
                <a:off x="369792" y="3429000"/>
                <a:ext cx="5098678" cy="1631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A quantum state in the position basis: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endChr m:val="⟩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833A93-55AE-0358-6F7F-F8BDDF2FE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92" y="3429000"/>
                <a:ext cx="5098678" cy="1631216"/>
              </a:xfrm>
              <a:prstGeom prst="rect">
                <a:avLst/>
              </a:prstGeom>
              <a:blipFill>
                <a:blip r:embed="rId6"/>
                <a:stretch>
                  <a:fillRect l="-8209" t="-73643" r="-746" b="-10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hase_Operator_Measurement_Unchanged">
            <a:hlinkClick action="ppaction://media"/>
            <a:extLst>
              <a:ext uri="{FF2B5EF4-FFF2-40B4-BE49-F238E27FC236}">
                <a16:creationId xmlns:a16="http://schemas.microsoft.com/office/drawing/2014/main" id="{4ED4CBE4-C3AC-56D5-C386-B3E2040219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2431" y="290417"/>
            <a:ext cx="10347138" cy="600801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E30033-D744-63C3-EB67-0FDC21A28EA4}"/>
              </a:ext>
            </a:extLst>
          </p:cNvPr>
          <p:cNvSpPr txBox="1"/>
          <p:nvPr/>
        </p:nvSpPr>
        <p:spPr>
          <a:xfrm>
            <a:off x="2438400" y="6454588"/>
            <a:ext cx="8191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Changing phase doesn’t change the probability distribution of the measurement. </a:t>
            </a:r>
          </a:p>
        </p:txBody>
      </p:sp>
    </p:spTree>
    <p:extLst>
      <p:ext uri="{BB962C8B-B14F-4D97-AF65-F5344CB8AC3E}">
        <p14:creationId xmlns:p14="http://schemas.microsoft.com/office/powerpoint/2010/main" val="318046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66E7-0DEA-E4E4-6C4E-4E1FC45C8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DC23DE1-7CF0-E74C-087F-844DB546CA79}"/>
              </a:ext>
            </a:extLst>
          </p:cNvPr>
          <p:cNvSpPr txBox="1">
            <a:spLocks/>
          </p:cNvSpPr>
          <p:nvPr/>
        </p:nvSpPr>
        <p:spPr>
          <a:xfrm>
            <a:off x="853035" y="10668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Interference as a Computational Tool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4128293-6557-6B18-392D-D4DB0D254227}"/>
                  </a:ext>
                </a:extLst>
              </p:cNvPr>
              <p:cNvSpPr txBox="1"/>
              <p:nvPr/>
            </p:nvSpPr>
            <p:spPr>
              <a:xfrm>
                <a:off x="5653366" y="2947974"/>
                <a:ext cx="6580094" cy="3399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dirty="0"/>
                  <a:t>Amplitude Change: </a:t>
                </a:r>
              </a:p>
              <a:p>
                <a:pPr/>
                <a:r>
                  <a:rPr lang="en-US" sz="2800" dirty="0"/>
                  <a:t>The transformation is a complex rotation:</a:t>
                </a:r>
                <a:br>
                  <a:rPr lang="en-US" sz="2800" dirty="0"/>
                </a:br>
                <a14:m>
                  <m:oMathPara xmlns:m="http://schemas.openxmlformats.org/officeDocument/2006/math">
                    <m:oMath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  <a:p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𝛼</m:t>
                      </m:r>
                      <m:func>
                        <m:funcPr>
                          <m:ctrlPr>
                            <a:rPr lang="en-US" sz="2800" i="0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𝛽</m:t>
                      </m:r>
                      <m:func>
                        <m:funcPr>
                          <m:ctrlPr>
                            <a:rPr lang="en-US" sz="2800" i="0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i="0" dirty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  <m:oMath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𝛼</m:t>
                      </m:r>
                      <m:func>
                        <m:funcPr>
                          <m:ctrlPr>
                            <a:rPr lang="en-US" sz="2800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dirty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𝛽</m:t>
                      </m:r>
                      <m:func>
                        <m:funcPr>
                          <m:ctrlPr>
                            <a:rPr lang="en-US" sz="2800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dirty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4128293-6557-6B18-392D-D4DB0D254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3366" y="2947974"/>
                <a:ext cx="6580094" cy="3399777"/>
              </a:xfrm>
              <a:prstGeom prst="rect">
                <a:avLst/>
              </a:prstGeom>
              <a:blipFill>
                <a:blip r:embed="rId2"/>
                <a:stretch>
                  <a:fillRect l="-1923" t="-18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B34B05-85B3-7C26-A76B-69B7C5637AF5}"/>
                  </a:ext>
                </a:extLst>
              </p:cNvPr>
              <p:cNvSpPr txBox="1"/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From Lecture 9: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B34B05-85B3-7C26-A76B-69B7C5637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blipFill>
                <a:blip r:embed="rId3"/>
                <a:stretch>
                  <a:fillRect l="-914" t="-6061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728209-D695-302A-BF42-82485B13A70F}"/>
                  </a:ext>
                </a:extLst>
              </p:cNvPr>
              <p:cNvSpPr txBox="1"/>
              <p:nvPr/>
            </p:nvSpPr>
            <p:spPr>
              <a:xfrm>
                <a:off x="286870" y="4075332"/>
                <a:ext cx="6113929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 quantum state in the </a:t>
                </a:r>
                <a:r>
                  <a:rPr lang="en-US" sz="2400" b="1" dirty="0"/>
                  <a:t>computational basis</a:t>
                </a:r>
                <a:r>
                  <a:rPr lang="en-US" sz="2400" dirty="0"/>
                  <a:t>:</a:t>
                </a:r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⟩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⟩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728209-D695-302A-BF42-82485B13A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870" y="4075332"/>
                <a:ext cx="6113929" cy="1200329"/>
              </a:xfrm>
              <a:prstGeom prst="rect">
                <a:avLst/>
              </a:prstGeom>
              <a:blipFill>
                <a:blip r:embed="rId4"/>
                <a:stretch>
                  <a:fillRect l="-1656" t="-5263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4632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1E812-8C0D-B84E-9EDB-B7BE187A0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E7A16EC-9666-B585-4988-DE14A285C9A4}"/>
              </a:ext>
            </a:extLst>
          </p:cNvPr>
          <p:cNvSpPr txBox="1">
            <a:spLocks/>
          </p:cNvSpPr>
          <p:nvPr/>
        </p:nvSpPr>
        <p:spPr>
          <a:xfrm>
            <a:off x="853035" y="10668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Interference as a Computational Tool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414DBE-A410-5D46-21DD-CDD2A7DE93EA}"/>
                  </a:ext>
                </a:extLst>
              </p:cNvPr>
              <p:cNvSpPr txBox="1"/>
              <p:nvPr/>
            </p:nvSpPr>
            <p:spPr>
              <a:xfrm>
                <a:off x="5653366" y="2947974"/>
                <a:ext cx="6580094" cy="3399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dirty="0"/>
                  <a:t>Amplitude Change: </a:t>
                </a:r>
              </a:p>
              <a:p>
                <a:pPr/>
                <a:r>
                  <a:rPr lang="en-US" sz="2800" dirty="0"/>
                  <a:t>The transformation is a complex rotation:</a:t>
                </a:r>
                <a:br>
                  <a:rPr lang="en-US" sz="2800" dirty="0"/>
                </a:br>
                <a14:m>
                  <m:oMathPara xmlns:m="http://schemas.openxmlformats.org/officeDocument/2006/math">
                    <m:oMath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800" i="0" dirty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US" sz="2800" i="1" dirty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  <a:p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𝛼</m:t>
                      </m:r>
                      <m:func>
                        <m:funcPr>
                          <m:ctrlPr>
                            <a:rPr lang="en-US" sz="2800" i="0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𝛽</m:t>
                      </m:r>
                      <m:func>
                        <m:funcPr>
                          <m:ctrlPr>
                            <a:rPr lang="en-US" sz="2800" i="0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i="0" dirty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  <m:oMath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𝛼</m:t>
                      </m:r>
                      <m:func>
                        <m:funcPr>
                          <m:ctrlPr>
                            <a:rPr lang="en-US" sz="2800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dirty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𝛽</m:t>
                      </m:r>
                      <m:func>
                        <m:funcPr>
                          <m:ctrlPr>
                            <a:rPr lang="en-US" sz="2800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dirty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414DBE-A410-5D46-21DD-CDD2A7DE9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3366" y="2947974"/>
                <a:ext cx="6580094" cy="3399777"/>
              </a:xfrm>
              <a:prstGeom prst="rect">
                <a:avLst/>
              </a:prstGeom>
              <a:blipFill>
                <a:blip r:embed="rId4"/>
                <a:stretch>
                  <a:fillRect l="-1923" t="-18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2AE4F9C-9AE4-E7AA-E67B-A8D90A74F5E9}"/>
                  </a:ext>
                </a:extLst>
              </p:cNvPr>
              <p:cNvSpPr txBox="1"/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From Lecture 9: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2AE4F9C-9AE4-E7AA-E67B-A8D90A74F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blipFill>
                <a:blip r:embed="rId5"/>
                <a:stretch>
                  <a:fillRect l="-914" t="-6061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590253-4372-984A-EAA5-32F6A4056769}"/>
                  </a:ext>
                </a:extLst>
              </p:cNvPr>
              <p:cNvSpPr txBox="1"/>
              <p:nvPr/>
            </p:nvSpPr>
            <p:spPr>
              <a:xfrm>
                <a:off x="286870" y="4075332"/>
                <a:ext cx="6113929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 quantum state in the </a:t>
                </a:r>
                <a:r>
                  <a:rPr lang="en-US" sz="2400" b="1" dirty="0"/>
                  <a:t>computational basis</a:t>
                </a:r>
                <a:r>
                  <a:rPr lang="en-US" sz="2400" dirty="0"/>
                  <a:t>:</a:t>
                </a:r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⟩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⟩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590253-4372-984A-EAA5-32F6A40567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870" y="4075332"/>
                <a:ext cx="6113929" cy="1200329"/>
              </a:xfrm>
              <a:prstGeom prst="rect">
                <a:avLst/>
              </a:prstGeom>
              <a:blipFill>
                <a:blip r:embed="rId6"/>
                <a:stretch>
                  <a:fillRect l="-1656" t="-5263" b="-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Changing_Amplitude">
            <a:hlinkClick action="ppaction://media"/>
            <a:extLst>
              <a:ext uri="{FF2B5EF4-FFF2-40B4-BE49-F238E27FC236}">
                <a16:creationId xmlns:a16="http://schemas.microsoft.com/office/drawing/2014/main" id="{61318452-AF37-103A-DC67-05AA03FA9D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85366" y="350647"/>
            <a:ext cx="9336245" cy="615670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340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6DA67-E2B2-3914-E3F5-F25AA67DB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D26587-2EC7-29ED-9306-3278211B95C9}"/>
              </a:ext>
            </a:extLst>
          </p:cNvPr>
          <p:cNvSpPr txBox="1">
            <a:spLocks/>
          </p:cNvSpPr>
          <p:nvPr/>
        </p:nvSpPr>
        <p:spPr>
          <a:xfrm>
            <a:off x="853035" y="10668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Interference as a Computational Tool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160FD2-18D9-A623-0F08-E0FD6B132168}"/>
              </a:ext>
            </a:extLst>
          </p:cNvPr>
          <p:cNvSpPr txBox="1"/>
          <p:nvPr/>
        </p:nvSpPr>
        <p:spPr>
          <a:xfrm>
            <a:off x="5809129" y="3429000"/>
            <a:ext cx="62215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/>
              <a:t>Recall that the phase doesn’t change the measurement probability distribution. 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/>
              <a:t>But it changes the amplitude interactions which does change measurement distributions.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8127989-AFC5-4781-B14F-E29E68F5863A}"/>
                  </a:ext>
                </a:extLst>
              </p:cNvPr>
              <p:cNvSpPr txBox="1"/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From Lecture 9: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8127989-AFC5-4781-B14F-E29E68F58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blipFill>
                <a:blip r:embed="rId2"/>
                <a:stretch>
                  <a:fillRect l="-914" t="-6061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06D191-192A-48FB-7E4B-85C6A9164092}"/>
                  </a:ext>
                </a:extLst>
              </p:cNvPr>
              <p:cNvSpPr txBox="1"/>
              <p:nvPr/>
            </p:nvSpPr>
            <p:spPr>
              <a:xfrm>
                <a:off x="161365" y="3429000"/>
                <a:ext cx="5307105" cy="1631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A quantum state in the </a:t>
                </a:r>
                <a:r>
                  <a:rPr lang="en-US" sz="2400" b="1" dirty="0"/>
                  <a:t>position basis</a:t>
                </a:r>
                <a:r>
                  <a:rPr lang="en-US" sz="2400" dirty="0"/>
                  <a:t>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endChr m:val="⟩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06D191-192A-48FB-7E4B-85C6A9164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65" y="3429000"/>
                <a:ext cx="5307105" cy="1631216"/>
              </a:xfrm>
              <a:prstGeom prst="rect">
                <a:avLst/>
              </a:prstGeom>
              <a:blipFill>
                <a:blip r:embed="rId3"/>
                <a:stretch>
                  <a:fillRect l="-7637" t="-73643" b="-10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974AD97-A188-F586-7B39-4010735FC9F3}"/>
              </a:ext>
            </a:extLst>
          </p:cNvPr>
          <p:cNvSpPr txBox="1"/>
          <p:nvPr/>
        </p:nvSpPr>
        <p:spPr>
          <a:xfrm>
            <a:off x="853034" y="5514659"/>
            <a:ext cx="109793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If I multiply the whole state by one phase, nothing measurable changes. But if I change the phase of one component relative to another, I change whether the amplitudes reinforce or cancel, and that changes what I measure.</a:t>
            </a:r>
          </a:p>
        </p:txBody>
      </p:sp>
    </p:spTree>
    <p:extLst>
      <p:ext uri="{BB962C8B-B14F-4D97-AF65-F5344CB8AC3E}">
        <p14:creationId xmlns:p14="http://schemas.microsoft.com/office/powerpoint/2010/main" val="265294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66C21-49FB-68D3-C610-693C96EAF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A67150E-6681-C06B-28C8-AC61C6800EBD}"/>
              </a:ext>
            </a:extLst>
          </p:cNvPr>
          <p:cNvSpPr txBox="1">
            <a:spLocks/>
          </p:cNvSpPr>
          <p:nvPr/>
        </p:nvSpPr>
        <p:spPr>
          <a:xfrm>
            <a:off x="853035" y="10668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Interference as a Computational Tool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46F3C6-50EF-C62F-5FA7-B0B2CF6F5F95}"/>
              </a:ext>
            </a:extLst>
          </p:cNvPr>
          <p:cNvSpPr txBox="1"/>
          <p:nvPr/>
        </p:nvSpPr>
        <p:spPr>
          <a:xfrm>
            <a:off x="5809129" y="3429000"/>
            <a:ext cx="62215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/>
              <a:t>Recall that the phase doesn’t change the measurement probability distribution. 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/>
              <a:t>But it changes the amplitude interactions which does change measurement distributions.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B250373-BCCB-5174-4616-C463C2AAE9B0}"/>
                  </a:ext>
                </a:extLst>
              </p:cNvPr>
              <p:cNvSpPr txBox="1"/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From Lecture 9: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B250373-BCCB-5174-4616-C463C2AAE9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99" y="1951672"/>
                <a:ext cx="9706535" cy="830997"/>
              </a:xfrm>
              <a:prstGeom prst="rect">
                <a:avLst/>
              </a:prstGeom>
              <a:blipFill>
                <a:blip r:embed="rId4"/>
                <a:stretch>
                  <a:fillRect l="-914" t="-6061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6C3CA84-5746-955C-1E8A-CBE535B9FB41}"/>
                  </a:ext>
                </a:extLst>
              </p:cNvPr>
              <p:cNvSpPr txBox="1"/>
              <p:nvPr/>
            </p:nvSpPr>
            <p:spPr>
              <a:xfrm>
                <a:off x="161365" y="3429000"/>
                <a:ext cx="5307105" cy="16312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A quantum state in the </a:t>
                </a:r>
                <a:r>
                  <a:rPr lang="en-US" sz="2400" b="1" dirty="0"/>
                  <a:t>position basis</a:t>
                </a:r>
                <a:r>
                  <a:rPr lang="en-US" sz="2400" dirty="0"/>
                  <a:t>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endChr m:val="⟩"/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6C3CA84-5746-955C-1E8A-CBE535B9F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65" y="3429000"/>
                <a:ext cx="5307105" cy="1631216"/>
              </a:xfrm>
              <a:prstGeom prst="rect">
                <a:avLst/>
              </a:prstGeom>
              <a:blipFill>
                <a:blip r:embed="rId5"/>
                <a:stretch>
                  <a:fillRect l="-7637" t="-73643" b="-10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72EE1AD3-24C4-A948-E978-B9617B80B491}"/>
              </a:ext>
            </a:extLst>
          </p:cNvPr>
          <p:cNvSpPr txBox="1"/>
          <p:nvPr/>
        </p:nvSpPr>
        <p:spPr>
          <a:xfrm>
            <a:off x="853034" y="5514659"/>
            <a:ext cx="109793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If I multiply the whole state by one phase, nothing measurable changes. But if I change the phase of one component relative to another, I change whether the amplitudes reinforce or cancel, and that changes what I measure.</a:t>
            </a:r>
          </a:p>
        </p:txBody>
      </p:sp>
      <p:pic>
        <p:nvPicPr>
          <p:cNvPr id="2" name="Phase_and_Amplitude">
            <a:hlinkClick action="ppaction://media"/>
            <a:extLst>
              <a:ext uri="{FF2B5EF4-FFF2-40B4-BE49-F238E27FC236}">
                <a16:creationId xmlns:a16="http://schemas.microsoft.com/office/drawing/2014/main" id="{8ECDDAFA-E0B1-5D91-DA2A-261C6CFA85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10462" y="424593"/>
            <a:ext cx="8597334" cy="600881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99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78487-FE32-4B0B-8278-B3E6E9501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teering_Measurements_With_Interference">
            <a:hlinkClick action="ppaction://media"/>
            <a:extLst>
              <a:ext uri="{FF2B5EF4-FFF2-40B4-BE49-F238E27FC236}">
                <a16:creationId xmlns:a16="http://schemas.microsoft.com/office/drawing/2014/main" id="{D168976B-800C-CE3F-9354-D32D58F8ED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13691" y="0"/>
            <a:ext cx="9337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E1FC49-F9B3-4296-2809-89F52B0AD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02166"/>
            <a:ext cx="5683623" cy="1347340"/>
          </a:xfrm>
        </p:spPr>
        <p:txBody>
          <a:bodyPr>
            <a:normAutofit/>
          </a:bodyPr>
          <a:lstStyle/>
          <a:p>
            <a:r>
              <a:rPr lang="en-US" b="1" dirty="0"/>
              <a:t>Interference as a Computational Tool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E5D53D-FD0D-2E5C-7559-DC3B7ABC937B}"/>
                  </a:ext>
                </a:extLst>
              </p:cNvPr>
              <p:cNvSpPr txBox="1"/>
              <p:nvPr/>
            </p:nvSpPr>
            <p:spPr>
              <a:xfrm>
                <a:off x="412377" y="192096"/>
                <a:ext cx="2480983" cy="19368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From Lecture 9:</a:t>
                </a:r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E5D53D-FD0D-2E5C-7559-DC3B7ABC9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77" y="192096"/>
                <a:ext cx="2480983" cy="1936812"/>
              </a:xfrm>
              <a:prstGeom prst="rect">
                <a:avLst/>
              </a:prstGeom>
              <a:blipFill>
                <a:blip r:embed="rId5"/>
                <a:stretch>
                  <a:fillRect l="-4061" t="-2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AF235C34-5F11-2203-7B21-7CA0BBE2742F}"/>
              </a:ext>
            </a:extLst>
          </p:cNvPr>
          <p:cNvSpPr txBox="1"/>
          <p:nvPr/>
        </p:nvSpPr>
        <p:spPr>
          <a:xfrm>
            <a:off x="382868" y="2964213"/>
            <a:ext cx="60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phase </a:t>
            </a:r>
            <a:r>
              <a:rPr lang="el-GR" sz="2000" b="1" dirty="0"/>
              <a:t>Δ</a:t>
            </a:r>
            <a:r>
              <a:rPr lang="el-GR" sz="2000" dirty="0"/>
              <a:t> → </a:t>
            </a:r>
            <a:r>
              <a:rPr lang="en-US" sz="2000" dirty="0"/>
              <a:t>Controls reinforcement or cancellation</a:t>
            </a:r>
          </a:p>
          <a:p>
            <a:r>
              <a:rPr lang="en-US" sz="2000" b="1" dirty="0"/>
              <a:t>amp 1</a:t>
            </a:r>
            <a:r>
              <a:rPr lang="en-US" sz="2000" dirty="0"/>
              <a:t> → Strength of path one</a:t>
            </a:r>
          </a:p>
          <a:p>
            <a:r>
              <a:rPr lang="en-US" sz="2000" b="1" dirty="0"/>
              <a:t>amp 2</a:t>
            </a:r>
            <a:r>
              <a:rPr lang="en-US" sz="2000" dirty="0"/>
              <a:t> → Strength of path two</a:t>
            </a:r>
            <a:endParaRPr lang="en-US" sz="2000" b="1" dirty="0"/>
          </a:p>
          <a:p>
            <a:pPr algn="r"/>
            <a:endParaRPr lang="en-US" sz="2000" b="1" i="1" dirty="0">
              <a:latin typeface="Cambria Math" panose="02040503050406030204" pitchFamily="18" charset="0"/>
            </a:endParaRPr>
          </a:p>
          <a:p>
            <a:r>
              <a:rPr lang="en-US" sz="2000" b="1" dirty="0"/>
              <a:t>separation</a:t>
            </a:r>
            <a:r>
              <a:rPr lang="en-US" sz="2000" dirty="0"/>
              <a:t> → How far apart the paths are</a:t>
            </a:r>
          </a:p>
          <a:p>
            <a:r>
              <a:rPr lang="en-US" sz="2000" b="1" dirty="0"/>
              <a:t>width </a:t>
            </a:r>
            <a:r>
              <a:rPr lang="el-GR" sz="2000" b="1" dirty="0"/>
              <a:t>σ</a:t>
            </a:r>
            <a:r>
              <a:rPr lang="el-GR" sz="2000" dirty="0"/>
              <a:t> → </a:t>
            </a:r>
            <a:r>
              <a:rPr lang="en-US" sz="2000" dirty="0"/>
              <a:t>How wide each path spreads</a:t>
            </a:r>
          </a:p>
          <a:p>
            <a:r>
              <a:rPr lang="en-US" sz="2000" b="1" dirty="0"/>
              <a:t>wave k</a:t>
            </a:r>
            <a:r>
              <a:rPr lang="en-US" sz="2000" dirty="0"/>
              <a:t> → How fast the wave oscillates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2358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4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How does a circuit convert phase periodicity into computational-basis structure?
Controlled phase rotations and Hadamards implement the discrete Fourier transform on amplitudes.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phase gradient
controlled rotations
bit reversal
Fourier peaks
MODEL
|x&gt; maps to 1/sqrt(N) sum_k exp(2 pi i xk/N)|k&gt;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4523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6C51B0-1F5B-F57D-4919-FF22E311B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866E0-7345-BA6D-82CF-6D32B8567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4800"/>
          </a:xfrm>
          <a:solidFill>
            <a:srgbClr val="011322">
              <a:alpha val="86000"/>
            </a:srgbClr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 Quantum Phase Estimation (QPE)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7E0DAE5-3600-F51A-B3EA-39A0E012EB7C}"/>
              </a:ext>
            </a:extLst>
          </p:cNvPr>
          <p:cNvSpPr txBox="1">
            <a:spLocks/>
          </p:cNvSpPr>
          <p:nvPr/>
        </p:nvSpPr>
        <p:spPr>
          <a:xfrm>
            <a:off x="10322011" y="6483178"/>
            <a:ext cx="1869989" cy="233027"/>
          </a:xfrm>
          <a:prstGeom prst="rect">
            <a:avLst/>
          </a:prstGeom>
          <a:solidFill>
            <a:srgbClr val="011322">
              <a:alpha val="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Quantum Algorithms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86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5EABB0-9221-2EDF-D7CC-3F7A6B545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93" y="1568020"/>
            <a:ext cx="10896600" cy="2526747"/>
          </a:xfrm>
          <a:prstGeom prst="rect">
            <a:avLst/>
          </a:prstGeom>
          <a:solidFill>
            <a:srgbClr val="011322">
              <a:alpha val="79000"/>
            </a:srgbClr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A1F531-F5EF-7B84-516E-A871A13D7508}"/>
              </a:ext>
            </a:extLst>
          </p:cNvPr>
          <p:cNvSpPr txBox="1"/>
          <p:nvPr/>
        </p:nvSpPr>
        <p:spPr>
          <a:xfrm>
            <a:off x="850900" y="4711700"/>
            <a:ext cx="10071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QPE uses </a:t>
            </a:r>
            <a:r>
              <a:rPr lang="en-US" b="1" dirty="0">
                <a:solidFill>
                  <a:schemeClr val="bg1"/>
                </a:solidFill>
              </a:rPr>
              <a:t>QFT⁻¹ to decode a phase</a:t>
            </a:r>
            <a:r>
              <a:rPr lang="en-US" dirty="0">
                <a:solidFill>
                  <a:schemeClr val="bg1"/>
                </a:solidFill>
              </a:rPr>
              <a:t> from a quantum state.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 </a:t>
            </a:r>
            <a:r>
              <a:rPr lang="en-US" b="1" dirty="0">
                <a:solidFill>
                  <a:schemeClr val="bg1"/>
                </a:solidFill>
              </a:rPr>
              <a:t>phase is stored as a pattern of amplitudes</a:t>
            </a:r>
            <a:r>
              <a:rPr lang="en-US" dirty="0">
                <a:solidFill>
                  <a:schemeClr val="bg1"/>
                </a:solidFill>
              </a:rPr>
              <a:t>, and the inverse QFT translates this interference pattern into a readable binary number.</a:t>
            </a:r>
          </a:p>
        </p:txBody>
      </p:sp>
    </p:spTree>
    <p:extLst>
      <p:ext uri="{BB962C8B-B14F-4D97-AF65-F5344CB8AC3E}">
        <p14:creationId xmlns:p14="http://schemas.microsoft.com/office/powerpoint/2010/main" val="1706068473"/>
      </p:ext>
    </p:extLst>
  </p:cSld>
  <p:clrMapOvr>
    <a:masterClrMapping/>
  </p:clrMapOvr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FC71AA-7C62-45AD-843D-DBB637372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MATTHEW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E3DFCE-6863-470B-881A-643C654E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Phase gates and roots of unity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0944B4-09D8-4FBF-916B-34FBA9892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Define the phase gate and controlled phase operation.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Use roots of unity to work through a small Fourier transform, including its normalization and basis-order convention.</a:t>
            </a:r>
          </a:p>
        </p:txBody>
      </p:sp>
    </p:spTree>
    <p:extLst>
      <p:ext uri="{BB962C8B-B14F-4D97-AF65-F5344CB8AC3E}">
        <p14:creationId xmlns:p14="http://schemas.microsoft.com/office/powerpoint/2010/main" val="178332497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32A45B-A009-4796-A3ED-8BA26D0B4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MATTHEW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696933-C483-45E4-9F63-61C2775EB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QFT and quantum phase estimation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80D879-7062-4F4C-A5DC-FC853B738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Derive a small QFT and its inverse. Then specify an eigenstate input, controlled powers of U, and the QPE readout.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Trace an exactly representable phase and explain finite-precision outcomes.</a:t>
            </a:r>
          </a:p>
        </p:txBody>
      </p:sp>
    </p:spTree>
    <p:extLst>
      <p:ext uri="{BB962C8B-B14F-4D97-AF65-F5344CB8AC3E}">
        <p14:creationId xmlns:p14="http://schemas.microsoft.com/office/powerpoint/2010/main" val="1490838922"/>
      </p:ext>
    </p:extLst>
  </p:cSld>
</p:sld>
</file>