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7/ppt/media/image10.png" ContentType="image/png"/>
  <Override PartName="/ppt/imports/7/ppt/media/image11.png" ContentType="image/png"/>
  <Override PartName="/ppt/imports/7/ppt/media/image12.png" ContentType="image/png"/>
  <Override PartName="/ppt/imports/7/ppt/media/image8.png" ContentType="image/png"/>
  <Override PartName="/ppt/imports/7/ppt/media/image9.png" ContentType="image/png"/>
  <Override PartName="/ppt/imports/7/ppt/slideLayouts/slideLayout1.xml" ContentType="application/vnd.openxmlformats-officedocument.presentationml.slideLayout+xml"/>
  <Override PartName="/ppt/imports/7/ppt/slideLayouts/slideLayout10.xml" ContentType="application/vnd.openxmlformats-officedocument.presentationml.slideLayout+xml"/>
  <Override PartName="/ppt/imports/7/ppt/slideLayouts/slideLayout11.xml" ContentType="application/vnd.openxmlformats-officedocument.presentationml.slideLayout+xml"/>
  <Override PartName="/ppt/imports/7/ppt/slideLayouts/slideLayout2.xml" ContentType="application/vnd.openxmlformats-officedocument.presentationml.slideLayout+xml"/>
  <Override PartName="/ppt/imports/7/ppt/slideLayouts/slideLayout3.xml" ContentType="application/vnd.openxmlformats-officedocument.presentationml.slideLayout+xml"/>
  <Override PartName="/ppt/imports/7/ppt/slideLayouts/slideLayout4.xml" ContentType="application/vnd.openxmlformats-officedocument.presentationml.slideLayout+xml"/>
  <Override PartName="/ppt/imports/7/ppt/slideLayouts/slideLayout5.xml" ContentType="application/vnd.openxmlformats-officedocument.presentationml.slideLayout+xml"/>
  <Override PartName="/ppt/imports/7/ppt/slideLayouts/slideLayout6.xml" ContentType="application/vnd.openxmlformats-officedocument.presentationml.slideLayout+xml"/>
  <Override PartName="/ppt/imports/7/ppt/slideLayouts/slideLayout7.xml" ContentType="application/vnd.openxmlformats-officedocument.presentationml.slideLayout+xml"/>
  <Override PartName="/ppt/imports/7/ppt/slideLayouts/slideLayout8.xml" ContentType="application/vnd.openxmlformats-officedocument.presentationml.slideLayout+xml"/>
  <Override PartName="/ppt/imports/7/ppt/slideLayouts/slideLayout9.xml" ContentType="application/vnd.openxmlformats-officedocument.presentationml.slideLayout+xml"/>
  <Override PartName="/ppt/imports/7/ppt/slideMasters/slideMaster1.xml" ContentType="application/vnd.openxmlformats-officedocument.presentationml.slideMaster+xml"/>
  <Override PartName="/ppt/imports/7/ppt/theme/theme1.xml" ContentType="application/vnd.openxmlformats-officedocument.theme+xml"/>
  <Override PartName="/ppt/imports/9/ppt/media/hdphoto11.wdp" ContentType="image/vnd.ms-photo"/>
  <Override PartName="/ppt/imports/9/ppt/media/hdphoto14.wdp" ContentType="image/vnd.ms-photo"/>
  <Override PartName="/ppt/imports/9/ppt/media/image48.png" ContentType="image/png"/>
  <Override PartName="/ppt/imports/9/ppt/media/image49.png" ContentType="image/png"/>
  <Override PartName="/ppt/imports/9/ppt/media/image54.emf" ContentType="image/x-emf"/>
  <Override PartName="/ppt/imports/9/ppt/media/image63.emf" ContentType="image/x-emf"/>
  <Override PartName="/ppt/imports/9/ppt/media/image64.emf" ContentType="image/x-emf"/>
  <Override PartName="/ppt/imports/9/ppt/media/image65.emf" ContentType="image/x-emf"/>
  <Override PartName="/ppt/imports/9/ppt/media/image66.emf" ContentType="image/x-emf"/>
  <Override PartName="/ppt/imports/9/ppt/media/image67.emf" ContentType="image/x-emf"/>
  <Override PartName="/ppt/imports/9/ppt/media/image68.emf" ContentType="image/x-emf"/>
  <Override PartName="/ppt/imports/9/ppt/media/image69.png" ContentType="image/png"/>
  <Override PartName="/ppt/imports/9/ppt/media/image72.emf" ContentType="image/x-emf"/>
  <Override PartName="/ppt/imports/9/ppt/media/image73.emf" ContentType="image/x-emf"/>
  <Override PartName="/ppt/imports/9/ppt/notesMasters/notesMaster1.xml" ContentType="application/vnd.openxmlformats-officedocument.presentationml.notesMaster+xml"/>
  <Override PartName="/ppt/imports/9/ppt/notesSlides/notesSlide29.xml" ContentType="application/vnd.openxmlformats-officedocument.presentationml.notesSlide+xml"/>
  <Override PartName="/ppt/imports/9/ppt/notesSlides/notesSlide30.xml" ContentType="application/vnd.openxmlformats-officedocument.presentationml.notesSlide+xml"/>
  <Override PartName="/ppt/imports/9/ppt/notesSlides/notesSlide31.xml" ContentType="application/vnd.openxmlformats-officedocument.presentationml.notesSlide+xml"/>
  <Override PartName="/ppt/imports/9/ppt/notesSlides/notesSlide36.xml" ContentType="application/vnd.openxmlformats-officedocument.presentationml.notesSlide+xml"/>
  <Override PartName="/ppt/imports/9/ppt/notesSlides/notesSlide39.xml" ContentType="application/vnd.openxmlformats-officedocument.presentationml.notesSlide+xml"/>
  <Override PartName="/ppt/imports/9/ppt/slideLayouts/slideLayout1.xml" ContentType="application/vnd.openxmlformats-officedocument.presentationml.slideLayout+xml"/>
  <Override PartName="/ppt/imports/9/ppt/slideLayouts/slideLayout10.xml" ContentType="application/vnd.openxmlformats-officedocument.presentationml.slideLayout+xml"/>
  <Override PartName="/ppt/imports/9/ppt/slideLayouts/slideLayout11.xml" ContentType="application/vnd.openxmlformats-officedocument.presentationml.slideLayout+xml"/>
  <Override PartName="/ppt/imports/9/ppt/slideLayouts/slideLayout12.xml" ContentType="application/vnd.openxmlformats-officedocument.presentationml.slideLayout+xml"/>
  <Override PartName="/ppt/imports/9/ppt/slideLayouts/slideLayout13.xml" ContentType="application/vnd.openxmlformats-officedocument.presentationml.slideLayout+xml"/>
  <Override PartName="/ppt/imports/9/ppt/slideLayouts/slideLayout2.xml" ContentType="application/vnd.openxmlformats-officedocument.presentationml.slideLayout+xml"/>
  <Override PartName="/ppt/imports/9/ppt/slideLayouts/slideLayout3.xml" ContentType="application/vnd.openxmlformats-officedocument.presentationml.slideLayout+xml"/>
  <Override PartName="/ppt/imports/9/ppt/slideLayouts/slideLayout4.xml" ContentType="application/vnd.openxmlformats-officedocument.presentationml.slideLayout+xml"/>
  <Override PartName="/ppt/imports/9/ppt/slideLayouts/slideLayout5.xml" ContentType="application/vnd.openxmlformats-officedocument.presentationml.slideLayout+xml"/>
  <Override PartName="/ppt/imports/9/ppt/slideLayouts/slideLayout6.xml" ContentType="application/vnd.openxmlformats-officedocument.presentationml.slideLayout+xml"/>
  <Override PartName="/ppt/imports/9/ppt/slideLayouts/slideLayout7.xml" ContentType="application/vnd.openxmlformats-officedocument.presentationml.slideLayout+xml"/>
  <Override PartName="/ppt/imports/9/ppt/slideLayouts/slideLayout8.xml" ContentType="application/vnd.openxmlformats-officedocument.presentationml.slideLayout+xml"/>
  <Override PartName="/ppt/imports/9/ppt/slideLayouts/slideLayout9.xml" ContentType="application/vnd.openxmlformats-officedocument.presentationml.slideLayout+xml"/>
  <Override PartName="/ppt/imports/9/ppt/slideMasters/slideMaster1.xml" ContentType="application/vnd.openxmlformats-officedocument.presentationml.slideMaster+xml"/>
  <Override PartName="/ppt/imports/9/ppt/theme/theme1.xml" ContentType="application/vnd.openxmlformats-officedocument.theme+xml"/>
  <Override PartName="/ppt/imports/9/ppt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35.xml" ContentType="application/vnd.openxmlformats-officedocument.presentationml.notesSlide+xml"/>
  <Override PartName="/ppt/imports/new/ppt/notesSlides/notesSlide36.xml" ContentType="application/vnd.openxmlformats-officedocument.presentationml.notesSlide+xml"/>
  <Override PartName="/ppt/imports/new/ppt/notesSlides/notesSlide37.xml" ContentType="application/vnd.openxmlformats-officedocument.presentationml.notesSlide+xml"/>
  <Override PartName="/ppt/imports/new/ppt/notesSlides/notesSlide38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7/ppt/slideMasters/slideMaster1.xml" /><Relationship Id="rId3" Type="http://schemas.openxmlformats.org/officeDocument/2006/relationships/slideMaster" Target="imports/9/ppt/slideMasters/slideMaster1.xml" /><Relationship Id="rId4" Type="http://schemas.openxmlformats.org/officeDocument/2006/relationships/notesMaster" Target="imports/new/ppt/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/Relationships>
</file>

<file path=ppt/imports/7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7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7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7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7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7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7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7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7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7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7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7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7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7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9/ppt/notesMasters/_rels/notesMaster1.xml.rels><?xml version='1.0' encoding='utf-8'?>
<Relationships xmlns="http://schemas.openxmlformats.org/package/2006/relationships"><Relationship Id="rId1" Type="http://schemas.openxmlformats.org/officeDocument/2006/relationships/theme" Target="../theme/theme2.xml" /></Relationships>
</file>

<file path=ppt/imports/9/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59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 dirty="0">
                <a:latin typeface="Times New Roman"/>
              </a:rPr>
              <a:t>&lt;date/time&gt;</a:t>
            </a:r>
          </a:p>
        </p:txBody>
      </p:sp>
      <p:sp>
        <p:nvSpPr>
          <p:cNvPr id="160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61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97361C3-85AD-43C3-BD27-74B80CDC43F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imports/9/ppt/notesSlides/_rels/notesSlide29.xml.rels><?xml version='1.0' encoding='utf-8'?>
<Relationships xmlns="http://schemas.openxmlformats.org/package/2006/relationships"><Relationship Id="rId2" Type="http://schemas.openxmlformats.org/officeDocument/2006/relationships/slide" Target="../../../../slides/slide5.xml" /><Relationship Id="rId1" Type="http://schemas.openxmlformats.org/officeDocument/2006/relationships/notesMaster" Target="../notesMasters/notesMaster1.xml" /></Relationships>
</file>

<file path=ppt/imports/9/ppt/notesSlides/_rels/notesSlide30.xml.rels><?xml version='1.0' encoding='utf-8'?>
<Relationships xmlns="http://schemas.openxmlformats.org/package/2006/relationships"><Relationship Id="rId2" Type="http://schemas.openxmlformats.org/officeDocument/2006/relationships/slide" Target="../../../../slides/slide6.xml" /><Relationship Id="rId1" Type="http://schemas.openxmlformats.org/officeDocument/2006/relationships/notesMaster" Target="../notesMasters/notesMaster1.xml" /></Relationships>
</file>

<file path=ppt/imports/9/ppt/notesSlides/_rels/notesSlide31.xml.rels><?xml version='1.0' encoding='utf-8'?>
<Relationships xmlns="http://schemas.openxmlformats.org/package/2006/relationships"><Relationship Id="rId2" Type="http://schemas.openxmlformats.org/officeDocument/2006/relationships/slide" Target="../../../../slides/slide7.xml" /><Relationship Id="rId1" Type="http://schemas.openxmlformats.org/officeDocument/2006/relationships/notesMaster" Target="../notesMasters/notesMaster1.xml" /></Relationships>
</file>

<file path=ppt/imports/9/ppt/notesSlides/_rels/notesSlide36.xml.rels><?xml version='1.0' encoding='utf-8'?>
<Relationships xmlns="http://schemas.openxmlformats.org/package/2006/relationships"><Relationship Id="rId2" Type="http://schemas.openxmlformats.org/officeDocument/2006/relationships/slide" Target="../../../../slides/slide8.xml" /><Relationship Id="rId1" Type="http://schemas.openxmlformats.org/officeDocument/2006/relationships/notesMaster" Target="../notesMasters/notesMaster1.xml" /></Relationships>
</file>

<file path=ppt/imports/9/ppt/notesSlides/_rels/notesSlide39.xml.rels><?xml version='1.0' encoding='utf-8'?>
<Relationships xmlns="http://schemas.openxmlformats.org/package/2006/relationships"><Relationship Id="rId2" Type="http://schemas.openxmlformats.org/officeDocument/2006/relationships/slide" Target="../../../../slides/slide9.xml" /><Relationship Id="rId1" Type="http://schemas.openxmlformats.org/officeDocument/2006/relationships/notesMaster" Target="../notesMasters/notesMaster1.xml" /></Relationships>
</file>

<file path=ppt/imports/9/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0B038-7CB8-7F81-60BB-EE8E0AFD9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F2B389-119A-FA11-ACA6-6E0B6649F5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40A2ED-1299-3AE9-B086-F0DC1A5314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lots of ways to understand this. David Deutsch writes about many-parallel worlds in which all outcomes occur when a waveform collapses. From a computational viewpoint though, it is as if time doesn’t progress for the system while it is coherent. It is only when a measurement or environmental interaction happens that the system has to execute an irreversible decision and time passes (time in the sense of a computational step.)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E6206-A7A3-4579-4010-4ABF1044FEF0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35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909077"/>
      </p:ext>
    </p:extLst>
  </p:cSld>
  <p:clrMapOvr>
    <a:masterClrMapping/>
  </p:clrMapOvr>
</p:notes>
</file>

<file path=ppt/imports/9/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B5F86-8BAE-FF1C-9191-3DA17A638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3E61DC-1218-EDFB-6062-61E9B1D14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24E31E-CBFD-F907-B232-99EB5C6AF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lots of ways to understand this. David Deutsch writes about many-parallel worlds in which all outcomes occur when a waveform collapses. From a computational viewpoint though, it is as if time doesn’t progress for the system while it is coherent. It is only when a measurement or environmental interaction happens that the system has to execute an irreversible decision and time passes (time in the sense of a computational step.)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58F87-6055-AD8C-D16D-C211E8A11A5A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36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9626722"/>
      </p:ext>
    </p:extLst>
  </p:cSld>
  <p:clrMapOvr>
    <a:masterClrMapping/>
  </p:clrMapOvr>
</p:notes>
</file>

<file path=ppt/imports/9/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40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91326674"/>
      </p:ext>
    </p:extLst>
  </p:cSld>
  <p:clrMapOvr>
    <a:masterClrMapping/>
  </p:clrMapOvr>
</p:notes>
</file>

<file path=ppt/imports/9/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</a:rPr>
              <a:t>This is the heart of quantum parallelism. The circuit isn’t </a:t>
            </a:r>
            <a:r>
              <a:rPr lang="en-US" sz="1200" i="1" dirty="0">
                <a:solidFill>
                  <a:schemeClr val="bg1"/>
                </a:solidFill>
              </a:rPr>
              <a:t>running</a:t>
            </a:r>
            <a:r>
              <a:rPr lang="en-US" sz="1200" dirty="0">
                <a:solidFill>
                  <a:schemeClr val="bg1"/>
                </a:solidFill>
              </a:rPr>
              <a:t> all paths at once in the classical sense—but the amplitudes evolve in parallel, and what we do next—especially interference—lets us use that structure to our advantage.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46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57050108"/>
      </p:ext>
    </p:extLst>
  </p:cSld>
  <p:clrMapOvr>
    <a:masterClrMapping/>
  </p:clrMapOvr>
</p:notes>
</file>

<file path=ppt/imports/9/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“Entanglement is one of the most counterintuitive—and powerful—features of quantum mechanics.”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“When two qubits become entangled, their states are </a:t>
            </a:r>
            <a:r>
              <a:rPr lang="en-US" b="1" dirty="0"/>
              <a:t>no longer separate</a:t>
            </a:r>
            <a:r>
              <a:rPr lang="en-US" dirty="0"/>
              <a:t>. The system must be described as a </a:t>
            </a:r>
            <a:r>
              <a:rPr lang="en-US" b="1" dirty="0"/>
              <a:t>whole</a:t>
            </a:r>
            <a:r>
              <a:rPr lang="en-US" dirty="0"/>
              <a:t>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“The classic example is the </a:t>
            </a:r>
            <a:r>
              <a:rPr lang="en-US" b="1" dirty="0"/>
              <a:t>Bell state</a:t>
            </a:r>
            <a:r>
              <a:rPr lang="en-US" dirty="0"/>
              <a:t>: \frac{1}{\sqrt{2}}(|00\</a:t>
            </a:r>
            <a:r>
              <a:rPr lang="en-US" dirty="0" err="1"/>
              <a:t>rangle</a:t>
            </a:r>
            <a:r>
              <a:rPr lang="en-US" dirty="0"/>
              <a:t> + |11\</a:t>
            </a:r>
            <a:r>
              <a:rPr lang="en-US" dirty="0" err="1"/>
              <a:t>rangle</a:t>
            </a:r>
            <a:r>
              <a:rPr lang="en-US" dirty="0"/>
              <a:t>) This means that if you measure one qubit and find a 0, the other is guaranteed to be 0 too. But until you measure, neither is in a definite state.”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“The key is that entangled qubits don’t just carry correlated bits—they’re part of a shared quantum state. You can’t write down one qubit’s state without the other.”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“This phenomenon isn’t just weird—it’s useful. Entanglement enables things like </a:t>
            </a:r>
            <a:r>
              <a:rPr lang="en-US" b="1" dirty="0"/>
              <a:t>quantum teleportation</a:t>
            </a:r>
            <a:r>
              <a:rPr lang="en-US" dirty="0"/>
              <a:t>, </a:t>
            </a:r>
            <a:r>
              <a:rPr lang="en-US" b="1" dirty="0"/>
              <a:t>superdense coding</a:t>
            </a:r>
            <a:r>
              <a:rPr lang="en-US" dirty="0"/>
              <a:t>, and </a:t>
            </a:r>
            <a:r>
              <a:rPr lang="en-US" b="1" dirty="0"/>
              <a:t>quantum key distribution</a:t>
            </a:r>
            <a:r>
              <a:rPr lang="en-US" dirty="0"/>
              <a:t>.”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“We’ll see how it’s generated using circuits like </a:t>
            </a:r>
            <a:r>
              <a:rPr lang="en-US" b="1" dirty="0"/>
              <a:t>Hadamard followed by CNOT</a:t>
            </a:r>
            <a:r>
              <a:rPr lang="en-US" dirty="0"/>
              <a:t>, and how it plays a role in quantum algorithms and error correction.”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50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0674947"/>
      </p:ext>
    </p:extLst>
  </p:cSld>
  <p:clrMapOvr>
    <a:masterClrMapping/>
  </p:clrMapOvr>
</p:notes>
</file>

<file path=ppt/imports/9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imports/9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01943"/>
      </p:ext>
    </p:extLst>
  </p:cSld>
  <p:clrMapOvr>
    <a:masterClrMapping/>
  </p:clrMapOvr>
</p:sldLayout>
</file>

<file path=ppt/imports/9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imports/9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9/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9/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35.xml.rels><?xml version='1.0' encoding='utf-8'?>
<Relationships xmlns="http://schemas.openxmlformats.org/package/2006/relationships"><Relationship Type="http://schemas.openxmlformats.org/officeDocument/2006/relationships/slide" Target="../../../../slides/slide10.xml" Id="R8e55e8bb3a594b5a" /><Relationship Type="http://schemas.openxmlformats.org/officeDocument/2006/relationships/notesMaster" Target="../notesMasters/notesMaster1.xml" Id="R049ae54365394138" /></Relationships>
</file>

<file path=ppt/imports/new/ppt/notesSlides/_rels/notesSlide36.xml.rels><?xml version='1.0' encoding='utf-8'?>
<Relationships xmlns="http://schemas.openxmlformats.org/package/2006/relationships"><Relationship Type="http://schemas.openxmlformats.org/officeDocument/2006/relationships/slide" Target="../../../../slides/slide11.xml" Id="Rccb6a5157f224b27" /><Relationship Type="http://schemas.openxmlformats.org/officeDocument/2006/relationships/notesMaster" Target="../notesMasters/notesMaster1.xml" Id="R69d2f08d27574224" /></Relationships>
</file>

<file path=ppt/imports/new/ppt/notesSlides/_rels/notesSlide37.xml.rels><?xml version='1.0' encoding='utf-8'?>
<Relationships xmlns="http://schemas.openxmlformats.org/package/2006/relationships"><Relationship Type="http://schemas.openxmlformats.org/officeDocument/2006/relationships/slide" Target="../../../../slides/slide12.xml" Id="R5415a62882304a29" /><Relationship Type="http://schemas.openxmlformats.org/officeDocument/2006/relationships/notesMaster" Target="../notesMasters/notesMaster1.xml" Id="R4c81ad6a087a407b" /></Relationships>
</file>

<file path=ppt/imports/new/ppt/notesSlides/_rels/notesSlide38.xml.rels><?xml version='1.0' encoding='utf-8'?>
<Relationships xmlns="http://schemas.openxmlformats.org/package/2006/relationships"><Relationship Type="http://schemas.openxmlformats.org/officeDocument/2006/relationships/slide" Target="../../../../slides/slide1.xml" Id="R0beb4d4ac9a24363" /><Relationship Type="http://schemas.openxmlformats.org/officeDocument/2006/relationships/notesMaster" Target="../notesMasters/notesMaster1.xml" Id="R75108bb3572c43a8" /></Relationships>
</file>

<file path=ppt/imports/new/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185123a5c1884ec2" /><Relationship Type="http://schemas.openxmlformats.org/officeDocument/2006/relationships/notesSlide" Target="../imports/new/ppt/notesSlides/notesSlide38.xml" Id="R24ebd0b58dec4a2a" /></Relationships>
</file>

<file path=ppt/slides/_rels/slide2.xml.rels><?xml version='1.0' encoding='utf-8'?>
<Relationships xmlns="http://schemas.openxmlformats.org/package/2006/relationships"><Relationship Id="rId2" Type="http://schemas.openxmlformats.org/officeDocument/2006/relationships/image" Target="../imports/7/ppt/media/image8.png" /><Relationship Id="rId1" Type="http://schemas.openxmlformats.org/officeDocument/2006/relationships/slideLayout" Target="../imports/7/ppt/slideLayouts/slideLayout2.xml" /></Relationships>
</file>

<file path=ppt/slides/_rels/slide3.xml.rels><?xml version='1.0' encoding='utf-8'?>
<Relationships xmlns="http://schemas.openxmlformats.org/package/2006/relationships"><Relationship Id="rId3" Type="http://schemas.openxmlformats.org/officeDocument/2006/relationships/image" Target="../imports/7/ppt/media/image10.png" /><Relationship Id="rId2" Type="http://schemas.openxmlformats.org/officeDocument/2006/relationships/image" Target="../imports/7/ppt/media/image9.png" /><Relationship Id="rId1" Type="http://schemas.openxmlformats.org/officeDocument/2006/relationships/slideLayout" Target="../imports/7/ppt/slideLayouts/slideLayout2.xml" /></Relationships>
</file>

<file path=ppt/slides/_rels/slide4.xml.rels><?xml version='1.0' encoding='utf-8'?>
<Relationships xmlns="http://schemas.openxmlformats.org/package/2006/relationships"><Relationship Id="rId3" Type="http://schemas.openxmlformats.org/officeDocument/2006/relationships/image" Target="../imports/7/ppt/media/image12.png" /><Relationship Id="rId2" Type="http://schemas.openxmlformats.org/officeDocument/2006/relationships/image" Target="../imports/7/ppt/media/image11.png" /><Relationship Id="rId1" Type="http://schemas.openxmlformats.org/officeDocument/2006/relationships/slideLayout" Target="../imports/7/ppt/slideLayouts/slideLayout2.xml" /></Relationships>
</file>

<file path=ppt/slides/_rels/slide5.xml.rels><?xml version='1.0' encoding='utf-8'?>
<Relationships xmlns="http://schemas.openxmlformats.org/package/2006/relationships"><Relationship Id="rId3" Type="http://schemas.openxmlformats.org/officeDocument/2006/relationships/image" Target="../imports/9/ppt/media/image48.png" /><Relationship Id="rId2" Type="http://schemas.openxmlformats.org/officeDocument/2006/relationships/notesSlide" Target="../imports/9/ppt/notesSlides/notesSlide29.xml" /><Relationship Id="rId1" Type="http://schemas.openxmlformats.org/officeDocument/2006/relationships/slideLayout" Target="../imports/9/ppt/slideLayouts/slideLayout2.xml" /><Relationship Id="rId4" Type="http://schemas.microsoft.com/office/2007/relationships/hdphoto" Target="../imports/9/ppt/media/hdphoto11.wdp" /></Relationships>
</file>

<file path=ppt/slides/_rels/slide6.xml.rels><?xml version='1.0' encoding='utf-8'?>
<Relationships xmlns="http://schemas.openxmlformats.org/package/2006/relationships"><Relationship Id="rId3" Type="http://schemas.openxmlformats.org/officeDocument/2006/relationships/image" Target="../imports/9/ppt/media/image48.png" /><Relationship Id="rId2" Type="http://schemas.openxmlformats.org/officeDocument/2006/relationships/notesSlide" Target="../imports/9/ppt/notesSlides/notesSlide30.xml" /><Relationship Id="rId1" Type="http://schemas.openxmlformats.org/officeDocument/2006/relationships/slideLayout" Target="../imports/9/ppt/slideLayouts/slideLayout2.xml" /><Relationship Id="rId5" Type="http://schemas.openxmlformats.org/officeDocument/2006/relationships/image" Target="../imports/9/ppt/media/image49.png" /><Relationship Id="rId4" Type="http://schemas.microsoft.com/office/2007/relationships/hdphoto" Target="../imports/9/ppt/media/hdphoto11.wdp" /></Relationships>
</file>

<file path=ppt/slides/_rels/slide7.xml.rels><?xml version='1.0' encoding='utf-8'?>
<Relationships xmlns="http://schemas.openxmlformats.org/package/2006/relationships"><Relationship Id="rId3" Type="http://schemas.openxmlformats.org/officeDocument/2006/relationships/image" Target="../imports/9/ppt/media/image48.png" /><Relationship Id="rId2" Type="http://schemas.openxmlformats.org/officeDocument/2006/relationships/notesSlide" Target="../imports/9/ppt/notesSlides/notesSlide31.xml" /><Relationship Id="rId1" Type="http://schemas.openxmlformats.org/officeDocument/2006/relationships/slideLayout" Target="../imports/9/ppt/slideLayouts/slideLayout2.xml" /><Relationship Id="rId5" Type="http://schemas.openxmlformats.org/officeDocument/2006/relationships/image" Target="../imports/9/ppt/media/image54.emf" /><Relationship Id="rId4" Type="http://schemas.microsoft.com/office/2007/relationships/hdphoto" Target="../imports/9/ppt/media/hdphoto11.wdp" /></Relationships>
</file>

<file path=ppt/slides/_rels/slide8.xml.rels><?xml version='1.0' encoding='utf-8'?>
<Relationships xmlns="http://schemas.openxmlformats.org/package/2006/relationships"><Relationship Id="rId8" Type="http://schemas.openxmlformats.org/officeDocument/2006/relationships/image" Target="../imports/9/ppt/media/image66.emf" /><Relationship Id="rId3" Type="http://schemas.openxmlformats.org/officeDocument/2006/relationships/image" Target="../imports/9/ppt/media/image48.png" /><Relationship Id="rId7" Type="http://schemas.openxmlformats.org/officeDocument/2006/relationships/image" Target="../imports/9/ppt/media/image65.emf" /><Relationship Id="rId2" Type="http://schemas.openxmlformats.org/officeDocument/2006/relationships/notesSlide" Target="../imports/9/ppt/notesSlides/notesSlide36.xml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64.emf" /><Relationship Id="rId5" Type="http://schemas.openxmlformats.org/officeDocument/2006/relationships/image" Target="../imports/9/ppt/media/image63.emf" /><Relationship Id="rId10" Type="http://schemas.openxmlformats.org/officeDocument/2006/relationships/image" Target="../imports/9/ppt/media/image68.emf" /><Relationship Id="rId4" Type="http://schemas.microsoft.com/office/2007/relationships/hdphoto" Target="../imports/9/ppt/media/hdphoto11.wdp" /><Relationship Id="rId9" Type="http://schemas.openxmlformats.org/officeDocument/2006/relationships/image" Target="../imports/9/ppt/media/image67.emf" /></Relationships>
</file>

<file path=ppt/slides/_rels/slide9.xml.rels><?xml version='1.0' encoding='utf-8'?>
<Relationships xmlns="http://schemas.openxmlformats.org/package/2006/relationships"><Relationship Id="rId3" Type="http://schemas.openxmlformats.org/officeDocument/2006/relationships/image" Target="../imports/9/ppt/media/image69.png" /><Relationship Id="rId2" Type="http://schemas.openxmlformats.org/officeDocument/2006/relationships/notesSlide" Target="../imports/9/ppt/notesSlides/notesSlide39.xml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73.emf" /><Relationship Id="rId5" Type="http://schemas.openxmlformats.org/officeDocument/2006/relationships/image" Target="../imports/9/ppt/media/image72.emf" /><Relationship Id="rId4" Type="http://schemas.microsoft.com/office/2007/relationships/hdphoto" Target="../imports/9/ppt/media/hdphoto14.wdp" 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205b42b7683e41c9" /><Relationship Type="http://schemas.openxmlformats.org/officeDocument/2006/relationships/notesSlide" Target="../imports/new/ppt/notesSlides/notesSlide35.xml" Id="R00581cf90f264e8e" 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2be8948db8e441e4" /><Relationship Type="http://schemas.openxmlformats.org/officeDocument/2006/relationships/notesSlide" Target="../imports/new/ppt/notesSlides/notesSlide36.xml" Id="Rb533f098def344fe" /></Relationships>
</file>

<file path=ppt/slides/_rels/slide12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438cad1dbd744876" /><Relationship Type="http://schemas.openxmlformats.org/officeDocument/2006/relationships/notesSlide" Target="../imports/new/ppt/notesSlides/notesSlide37.xml" Id="R0fd9367b06f7444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E12FBE-66FF-4D46-A599-154FCFB6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Q3  /  Week 10 Thursday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18CEA6-CC41-46B4-978A-8E7B263FF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M₃: Composite quantum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DE5F8C-FA9A-45E4-B7BF-EEC5CA094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Tensor-product review, controlled operations, Bell-state preparation, and entanglement.</a:t>
            </a:r>
          </a:p>
        </p:txBody>
      </p:sp>
    </p:spTree>
    <p:extLst>
      <p:ext uri="{BB962C8B-B14F-4D97-AF65-F5344CB8AC3E}">
        <p14:creationId xmlns:p14="http://schemas.microsoft.com/office/powerpoint/2010/main" val="119072577"/>
      </p:ext>
    </p:extLst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E7635-EDCD-D050-A7F8-6FD97BBD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Tensor product of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833478-2DC7-1C6B-81AE-82C409FCAC95}"/>
                  </a:ext>
                </a:extLst>
              </p:cNvPr>
              <p:cNvSpPr txBox="1"/>
              <p:nvPr/>
            </p:nvSpPr>
            <p:spPr>
              <a:xfrm>
                <a:off x="800101" y="1929686"/>
                <a:ext cx="4114800" cy="1981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dirty="0" err="1"/>
                  <a:t>nd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b</m:t>
                                        </m:r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b</m:t>
                                        </m:r>
                                      </m:e>
                                      <m:sub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then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⊗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b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a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b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a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b</m:t>
                                          </m:r>
                                        </m:e>
                                        <m:sub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a</m:t>
                                          </m:r>
                                        </m:e>
                                        <m:sub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b</m:t>
                                          </m:r>
                                        </m:e>
                                        <m:sub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a</m:t>
                                          </m:r>
                                        </m:e>
                                        <m:sub>
                                          <m:r>
                                            <a:rPr lang="en-US" b="0" i="1" dirty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833478-2DC7-1C6B-81AE-82C409FCA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1" y="1929686"/>
                <a:ext cx="4114800" cy="1981696"/>
              </a:xfrm>
              <a:prstGeom prst="rect">
                <a:avLst/>
              </a:prstGeom>
              <a:blipFill>
                <a:blip r:embed="rId2"/>
                <a:stretch>
                  <a:fillRect l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3324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063BC-0746-FA75-5995-5245DA81D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Basis states and </a:t>
            </a:r>
            <a:r>
              <a:rPr lang="en-US" dirty="0" err="1"/>
              <a:t>dirac</a:t>
            </a:r>
            <a:r>
              <a:rPr lang="en-US" dirty="0"/>
              <a:t>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4D29B8B-6A02-8436-8C3F-4EF5991E908F}"/>
                  </a:ext>
                </a:extLst>
              </p:cNvPr>
              <p:cNvSpPr txBox="1"/>
              <p:nvPr/>
            </p:nvSpPr>
            <p:spPr>
              <a:xfrm>
                <a:off x="1104900" y="1786741"/>
                <a:ext cx="4546600" cy="30472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Basis States of Two Qubits</a:t>
                </a:r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A single qubit lives in the vector space</a:t>
                </a:r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ℂ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with the standard basis vectors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</m:mr>
                          </m:m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  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4D29B8B-6A02-8436-8C3F-4EF5991E90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900" y="1786741"/>
                <a:ext cx="4546600" cy="3047244"/>
              </a:xfrm>
              <a:prstGeom prst="rect">
                <a:avLst/>
              </a:prstGeom>
              <a:blipFill>
                <a:blip r:embed="rId2"/>
                <a:stretch>
                  <a:fillRect l="-836" t="-830" b="-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95674A3-568E-8814-F259-B96E296C8932}"/>
                  </a:ext>
                </a:extLst>
              </p:cNvPr>
              <p:cNvSpPr txBox="1"/>
              <p:nvPr/>
            </p:nvSpPr>
            <p:spPr>
              <a:xfrm>
                <a:off x="5700165" y="1786741"/>
                <a:ext cx="5386935" cy="37271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At this point in the course you are about to start writing objects like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⊗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, 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⊗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, 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⊗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, 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⊗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Very quickly this becomes visually messy.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Dirac notation compresses this into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,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which is </a:t>
                </a:r>
                <a:r>
                  <a:rPr lang="en-US" b="1" dirty="0"/>
                  <a:t>exactly why physicists invented it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95674A3-568E-8814-F259-B96E296C8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165" y="1786741"/>
                <a:ext cx="5386935" cy="3727111"/>
              </a:xfrm>
              <a:prstGeom prst="rect">
                <a:avLst/>
              </a:prstGeom>
              <a:blipFill>
                <a:blip r:embed="rId3"/>
                <a:stretch>
                  <a:fillRect l="-939" t="-678" b="-1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6233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28828-E2AD-70A3-44ED-40950DD0C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735" y="63500"/>
            <a:ext cx="7363865" cy="1612900"/>
          </a:xfrm>
        </p:spPr>
        <p:txBody>
          <a:bodyPr/>
          <a:lstStyle/>
          <a:p>
            <a:r>
              <a:rPr lang="en-US" dirty="0"/>
              <a:t>Basis states and </a:t>
            </a:r>
            <a:r>
              <a:rPr lang="en-US" dirty="0" err="1"/>
              <a:t>dirac</a:t>
            </a:r>
            <a:r>
              <a:rPr lang="en-US" dirty="0"/>
              <a:t>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8951F9C-09D7-3916-A81F-1204917CAD66}"/>
                  </a:ext>
                </a:extLst>
              </p:cNvPr>
              <p:cNvSpPr txBox="1"/>
              <p:nvPr/>
            </p:nvSpPr>
            <p:spPr>
              <a:xfrm>
                <a:off x="700635" y="1831181"/>
                <a:ext cx="3972965" cy="39752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Two-qubit basis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Tensor products become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⊗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⊗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⊗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⊗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These four vectors form a basis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8951F9C-09D7-3916-A81F-1204917CAD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1831181"/>
                <a:ext cx="3972965" cy="3975255"/>
              </a:xfrm>
              <a:prstGeom prst="rect">
                <a:avLst/>
              </a:prstGeom>
              <a:blipFill>
                <a:blip r:embed="rId2"/>
                <a:stretch>
                  <a:fillRect l="-1274" t="-639" b="-1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A6E1032-8F6B-1322-67CE-26D68357485F}"/>
              </a:ext>
            </a:extLst>
          </p:cNvPr>
          <p:cNvSpPr txBox="1"/>
          <p:nvPr/>
        </p:nvSpPr>
        <p:spPr>
          <a:xfrm>
            <a:off x="4267200" y="1831181"/>
            <a:ext cx="3073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A classical computer with two bits can be in </a:t>
            </a:r>
            <a:r>
              <a:rPr lang="en-US" b="1" dirty="0"/>
              <a:t>one of four states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The state of a quantum computer with two qubits is </a:t>
            </a:r>
            <a:r>
              <a:rPr lang="en-US" b="1" dirty="0"/>
              <a:t>any vector in a four dimensional complex space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i.e. an infinite state space.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E613A9-E3F8-9377-5ACF-198117712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40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64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7572C4-F995-F3FD-4041-3A6A58E32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9314C-1A33-11AA-EECF-EB88AF702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616" y="273600"/>
            <a:ext cx="6919304" cy="11448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Quantum Gates: Basic Building Blocks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44A443-6AAF-3A82-F0CD-561727A21885}"/>
              </a:ext>
            </a:extLst>
          </p:cNvPr>
          <p:cNvSpPr txBox="1">
            <a:spLocks/>
          </p:cNvSpPr>
          <p:nvPr/>
        </p:nvSpPr>
        <p:spPr>
          <a:xfrm>
            <a:off x="10025449" y="6584400"/>
            <a:ext cx="2166551" cy="131805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Logic &amp; Circuits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35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4E4392-EDF9-B6FE-7614-00AC293CAF08}"/>
              </a:ext>
            </a:extLst>
          </p:cNvPr>
          <p:cNvSpPr txBox="1"/>
          <p:nvPr/>
        </p:nvSpPr>
        <p:spPr>
          <a:xfrm>
            <a:off x="200723" y="1923907"/>
            <a:ext cx="1175338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 lot of quantum operations (gates) are analogous to classical gates.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But to take advantage of superposition and coherence we have to make reversable versions.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For example, exclusive or (</a:t>
            </a:r>
            <a:r>
              <a:rPr lang="en-US" sz="2800" dirty="0" err="1">
                <a:solidFill>
                  <a:schemeClr val="bg1"/>
                </a:solidFill>
              </a:rPr>
              <a:t>xor</a:t>
            </a:r>
            <a:r>
              <a:rPr lang="en-US" sz="2800" dirty="0">
                <a:solidFill>
                  <a:schemeClr val="bg1"/>
                </a:solidFill>
              </a:rPr>
              <a:t>) is not reversable …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xor</a:t>
            </a:r>
            <a:r>
              <a:rPr lang="en-US" sz="2800" dirty="0">
                <a:solidFill>
                  <a:schemeClr val="bg1"/>
                </a:solidFill>
              </a:rPr>
              <a:t>(0,0) = 0,   </a:t>
            </a:r>
            <a:r>
              <a:rPr lang="en-US" sz="2800" dirty="0" err="1">
                <a:solidFill>
                  <a:schemeClr val="bg1"/>
                </a:solidFill>
              </a:rPr>
              <a:t>xor</a:t>
            </a:r>
            <a:r>
              <a:rPr lang="en-US" sz="2800" dirty="0">
                <a:solidFill>
                  <a:schemeClr val="bg1"/>
                </a:solidFill>
              </a:rPr>
              <a:t>(0,1) = 1</a:t>
            </a:r>
          </a:p>
          <a:p>
            <a:r>
              <a:rPr lang="en-US" sz="2800" dirty="0" err="1">
                <a:solidFill>
                  <a:schemeClr val="bg1"/>
                </a:solidFill>
              </a:rPr>
              <a:t>xor</a:t>
            </a:r>
            <a:r>
              <a:rPr lang="en-US" sz="2800" dirty="0">
                <a:solidFill>
                  <a:schemeClr val="bg1"/>
                </a:solidFill>
              </a:rPr>
              <a:t>(1,0) = 1,   </a:t>
            </a:r>
            <a:r>
              <a:rPr lang="en-US" sz="2800" dirty="0" err="1">
                <a:solidFill>
                  <a:schemeClr val="bg1"/>
                </a:solidFill>
              </a:rPr>
              <a:t>xor</a:t>
            </a:r>
            <a:r>
              <a:rPr lang="en-US" sz="2800" dirty="0">
                <a:solidFill>
                  <a:schemeClr val="bg1"/>
                </a:solidFill>
              </a:rPr>
              <a:t>(1,1) = 0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If you get a 1 you don’t know which of the inputs was 1</a:t>
            </a:r>
          </a:p>
        </p:txBody>
      </p:sp>
    </p:spTree>
    <p:extLst>
      <p:ext uri="{BB962C8B-B14F-4D97-AF65-F5344CB8AC3E}">
        <p14:creationId xmlns:p14="http://schemas.microsoft.com/office/powerpoint/2010/main" val="1542912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5F12D3-05AD-01BA-16E6-1BAC4FDD0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C4504-5EE5-9DFA-954C-71704018E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616" y="273600"/>
            <a:ext cx="6919304" cy="11448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Quantum Gates: Basic Building Blocks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6EC920-B295-2AE2-264A-EE76A1C9BBA7}"/>
              </a:ext>
            </a:extLst>
          </p:cNvPr>
          <p:cNvSpPr txBox="1"/>
          <p:nvPr/>
        </p:nvSpPr>
        <p:spPr>
          <a:xfrm>
            <a:off x="200723" y="1923907"/>
            <a:ext cx="1175338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 lot of quantum operations (gates) are analogous to classical gates.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But to take advantage of superposition and coherence we have to make reversable versions.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For example, exclusive or (</a:t>
            </a:r>
            <a:r>
              <a:rPr lang="en-US" sz="2800" dirty="0" err="1">
                <a:solidFill>
                  <a:schemeClr val="bg1"/>
                </a:solidFill>
              </a:rPr>
              <a:t>xor</a:t>
            </a:r>
            <a:r>
              <a:rPr lang="en-US" sz="2800" dirty="0">
                <a:solidFill>
                  <a:schemeClr val="bg1"/>
                </a:solidFill>
              </a:rPr>
              <a:t>) is not reversable 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DD9F57-5FDE-CB25-AF03-B89896B43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4140" y="298534"/>
            <a:ext cx="7772400" cy="55075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6F7E97-04BB-3C19-44CD-4727F0BC644A}"/>
              </a:ext>
            </a:extLst>
          </p:cNvPr>
          <p:cNvSpPr txBox="1"/>
          <p:nvPr/>
        </p:nvSpPr>
        <p:spPr>
          <a:xfrm>
            <a:off x="0" y="5996103"/>
            <a:ext cx="12191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But control </a:t>
            </a:r>
            <a:r>
              <a:rPr lang="en-US" sz="2400" b="1" dirty="0" err="1">
                <a:solidFill>
                  <a:schemeClr val="bg1"/>
                </a:solidFill>
              </a:rPr>
              <a:t>xor</a:t>
            </a:r>
            <a:r>
              <a:rPr lang="en-US" sz="2400" b="1" dirty="0">
                <a:solidFill>
                  <a:schemeClr val="bg1"/>
                </a:solidFill>
              </a:rPr>
              <a:t> is – we output the value of one of the inputs to make it reversable</a:t>
            </a:r>
          </a:p>
        </p:txBody>
      </p:sp>
    </p:spTree>
    <p:extLst>
      <p:ext uri="{BB962C8B-B14F-4D97-AF65-F5344CB8AC3E}">
        <p14:creationId xmlns:p14="http://schemas.microsoft.com/office/powerpoint/2010/main" val="1141346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11C859-8478-C746-A92C-F5E69C189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1E676-320F-42C2-9456-A327582AC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616" y="273600"/>
            <a:ext cx="6919304" cy="11448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Controlled Gates and Quantum Flow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F6987D3-01C7-241A-1DE1-6E7F87990C0E}"/>
              </a:ext>
            </a:extLst>
          </p:cNvPr>
          <p:cNvSpPr txBox="1">
            <a:spLocks/>
          </p:cNvSpPr>
          <p:nvPr/>
        </p:nvSpPr>
        <p:spPr>
          <a:xfrm>
            <a:off x="10025449" y="6584400"/>
            <a:ext cx="2166551" cy="131805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Logic &amp; Circuits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40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851033-45CE-8A7B-6304-C748484A09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047" y="2247842"/>
            <a:ext cx="11497849" cy="433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23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2000"/>
                    </a14:imgEffect>
                  </a14:imgLayer>
                </a14:imgProps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44BA69-1482-92B1-5581-6044CEFAA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5415E-7B7C-7E5E-C704-CA7D78E99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86" y="84662"/>
            <a:ext cx="10901696" cy="11448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Building a Superposition Circuit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B4DB1E-395E-8EAE-495F-F28958769F16}"/>
              </a:ext>
            </a:extLst>
          </p:cNvPr>
          <p:cNvSpPr txBox="1">
            <a:spLocks/>
          </p:cNvSpPr>
          <p:nvPr/>
        </p:nvSpPr>
        <p:spPr>
          <a:xfrm>
            <a:off x="10025449" y="6584400"/>
            <a:ext cx="2166551" cy="131805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Logic &amp; Circuits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46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5B5F93-95C3-F034-7571-73031EA05064}"/>
              </a:ext>
            </a:extLst>
          </p:cNvPr>
          <p:cNvSpPr txBox="1"/>
          <p:nvPr/>
        </p:nvSpPr>
        <p:spPr>
          <a:xfrm>
            <a:off x="321286" y="1092618"/>
            <a:ext cx="1161957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solidFill>
                  <a:schemeClr val="bg1"/>
                </a:solidFill>
              </a:rPr>
              <a:t>Let’s walk through how we build a quantum state that explores many possibilities in parallel.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chemeClr val="bg1"/>
                </a:solidFill>
              </a:rPr>
              <a:t>We always begin with qubits in the       state. These are like classical bits set to 0. 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chemeClr val="bg1"/>
                </a:solidFill>
              </a:rPr>
              <a:t>By applying a Hadamard gate to each qubit, we turn each       into </a:t>
            </a:r>
          </a:p>
          <a:p>
            <a:pPr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chemeClr val="bg1"/>
                </a:solidFill>
              </a:rPr>
              <a:t>If we do this to </a:t>
            </a:r>
            <a:r>
              <a:rPr lang="en-US" sz="2400" i="1" dirty="0">
                <a:solidFill>
                  <a:schemeClr val="bg1"/>
                </a:solidFill>
              </a:rPr>
              <a:t>n</a:t>
            </a:r>
            <a:r>
              <a:rPr lang="en-US" sz="2400" dirty="0">
                <a:solidFill>
                  <a:schemeClr val="bg1"/>
                </a:solidFill>
              </a:rPr>
              <a:t> qubits, we get a superposition over all       possible combinations. 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  <a:p>
            <a:pPr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chemeClr val="bg1"/>
                </a:solidFill>
              </a:rPr>
              <a:t>Mathematically, this is written as:                                                                 Each          represents a possible bitstring. 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E4C802-8760-263B-55B2-851CEE2F8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210" y="4300112"/>
            <a:ext cx="5168900" cy="1422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B6E6FB-18D2-F253-E885-C770D96358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8724" y="4757312"/>
            <a:ext cx="546100" cy="50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F36EA0-4C15-D865-38CD-49B3E46285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0663" y="2992863"/>
            <a:ext cx="436137" cy="4361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206FCD-2315-F929-E0F8-5D5D2CE790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5448" y="2821293"/>
            <a:ext cx="1776760" cy="7074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37E572-75C4-31E3-BFE6-1A8D07351B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0626" y="2259720"/>
            <a:ext cx="424986" cy="424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5DB37F-E1CF-9504-4954-EF957A07D0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43385" y="3658967"/>
            <a:ext cx="397727" cy="31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96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63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71CA76-B2BE-6958-7E6D-D3BED4E18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CF1267-D525-939D-49AD-E881C910E5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80" y="1261419"/>
            <a:ext cx="8896814" cy="53787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8EC313-1BA5-B986-1BAF-8ECDC2B4D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Meet the Bell States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F61421-8DD7-4B05-0D74-E660D0090AC3}"/>
              </a:ext>
            </a:extLst>
          </p:cNvPr>
          <p:cNvSpPr txBox="1">
            <a:spLocks/>
          </p:cNvSpPr>
          <p:nvPr/>
        </p:nvSpPr>
        <p:spPr>
          <a:xfrm>
            <a:off x="9671223" y="6483178"/>
            <a:ext cx="2520778" cy="233027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Entanglement &amp; Bell Inequality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50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DE6547-7378-99DF-E807-E745E03BE9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5832" y="3867755"/>
            <a:ext cx="736600" cy="50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58B5D5-B9F1-D7CD-6B9B-12C3BFA966B5}"/>
              </a:ext>
            </a:extLst>
          </p:cNvPr>
          <p:cNvSpPr txBox="1"/>
          <p:nvPr/>
        </p:nvSpPr>
        <p:spPr>
          <a:xfrm>
            <a:off x="9015772" y="2888409"/>
            <a:ext cx="2882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Now we are dealing with two qubits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A6E5F3-A882-E41C-4047-E4DE06246000}"/>
              </a:ext>
            </a:extLst>
          </p:cNvPr>
          <p:cNvSpPr txBox="1"/>
          <p:nvPr/>
        </p:nvSpPr>
        <p:spPr>
          <a:xfrm>
            <a:off x="9015772" y="4510369"/>
            <a:ext cx="2882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Means one qubit is in state [0,1] and the other is in state [1,0]</a:t>
            </a:r>
          </a:p>
        </p:txBody>
      </p:sp>
    </p:spTree>
    <p:extLst>
      <p:ext uri="{BB962C8B-B14F-4D97-AF65-F5344CB8AC3E}">
        <p14:creationId xmlns:p14="http://schemas.microsoft.com/office/powerpoint/2010/main" val="1246174498"/>
      </p:ext>
    </p:extLst>
  </p:cSld>
  <p:clrMapOvr>
    <a:masterClrMapping/>
  </p:clrMapOvr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23EF5A-4B10-44F3-9A0D-CADF9365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COURSE CONNECTION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B1F01-A207-479C-B161-9DF02BF97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Bell correlations and communication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52ABE9-8871-4AF3-B5EA-AC91B1BA9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For the Bell state (|00⟩ + |11⟩)/√2, equal-basis outcomes are correlated and each local outcome is random.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Comparing outcomes requires a classical channel. Entanglement alone does not transmit a chosen message.</a:t>
            </a:r>
          </a:p>
        </p:txBody>
      </p:sp>
    </p:spTree>
    <p:extLst>
      <p:ext uri="{BB962C8B-B14F-4D97-AF65-F5344CB8AC3E}">
        <p14:creationId xmlns:p14="http://schemas.microsoft.com/office/powerpoint/2010/main" val="19577231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969BCB-0D18-48E0-B0E8-93DBAFA44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B8FE76-485D-46F0-9506-AD8B8775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CNOT and Bell-state preparation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31676C-5F7E-4FC0-AA04-29D8C28B1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Define the four-by-four CNOT matrix in the declared basis order.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Apply H to one input and then CNOT. Show the joint state after each step and prove that the result does not factor.</a:t>
            </a:r>
          </a:p>
        </p:txBody>
      </p:sp>
    </p:spTree>
    <p:extLst>
      <p:ext uri="{BB962C8B-B14F-4D97-AF65-F5344CB8AC3E}">
        <p14:creationId xmlns:p14="http://schemas.microsoft.com/office/powerpoint/2010/main" val="5742264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DE306E-3001-416C-ADBF-4C462AB89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895080-3BE3-43EE-AECE-0521BDFF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Composite-system checkpoints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7B17E8-D28A-4129-949D-CD1EE9A8B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Compare a product state and an entangled state using amplitudes and joint probabilities.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Add an exercise on operator order and a controlled operation. Reserve software implementation for M_Q.</a:t>
            </a:r>
          </a:p>
        </p:txBody>
      </p:sp>
    </p:spTree>
    <p:extLst>
      <p:ext uri="{BB962C8B-B14F-4D97-AF65-F5344CB8AC3E}">
        <p14:creationId xmlns:p14="http://schemas.microsoft.com/office/powerpoint/2010/main" val="95841702"/>
      </p:ext>
    </p:extLst>
  </p:cSld>
</p:sld>
</file>