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12/ppt/media/image38.jpeg" ContentType="image/jpeg"/>
  <Override PartName="/ppt/imports/12/ppt/media/image39.png" ContentType="image/png"/>
  <Override PartName="/ppt/imports/12/ppt/media/image40.png" ContentType="image/png"/>
  <Override PartName="/ppt/imports/12/ppt/media/image400.png" ContentType="image/png"/>
  <Override PartName="/ppt/imports/12/ppt/media/image41.png" ContentType="image/png"/>
  <Override PartName="/ppt/imports/12/ppt/media/image410.png" ContentType="image/png"/>
  <Override PartName="/ppt/imports/12/ppt/media/image42.png" ContentType="image/png"/>
  <Override PartName="/ppt/imports/12/ppt/media/image43.png" ContentType="image/png"/>
  <Override PartName="/ppt/imports/12/ppt/media/image44.jpeg" ContentType="image/jpeg"/>
  <Override PartName="/ppt/imports/12/ppt/slideLayouts/slideLayout1.xml" ContentType="application/vnd.openxmlformats-officedocument.presentationml.slideLayout+xml"/>
  <Override PartName="/ppt/imports/12/ppt/slideLayouts/slideLayout10.xml" ContentType="application/vnd.openxmlformats-officedocument.presentationml.slideLayout+xml"/>
  <Override PartName="/ppt/imports/12/ppt/slideLayouts/slideLayout11.xml" ContentType="application/vnd.openxmlformats-officedocument.presentationml.slideLayout+xml"/>
  <Override PartName="/ppt/imports/12/ppt/slideLayouts/slideLayout2.xml" ContentType="application/vnd.openxmlformats-officedocument.presentationml.slideLayout+xml"/>
  <Override PartName="/ppt/imports/12/ppt/slideLayouts/slideLayout3.xml" ContentType="application/vnd.openxmlformats-officedocument.presentationml.slideLayout+xml"/>
  <Override PartName="/ppt/imports/12/ppt/slideLayouts/slideLayout4.xml" ContentType="application/vnd.openxmlformats-officedocument.presentationml.slideLayout+xml"/>
  <Override PartName="/ppt/imports/12/ppt/slideLayouts/slideLayout5.xml" ContentType="application/vnd.openxmlformats-officedocument.presentationml.slideLayout+xml"/>
  <Override PartName="/ppt/imports/12/ppt/slideLayouts/slideLayout6.xml" ContentType="application/vnd.openxmlformats-officedocument.presentationml.slideLayout+xml"/>
  <Override PartName="/ppt/imports/12/ppt/slideLayouts/slideLayout7.xml" ContentType="application/vnd.openxmlformats-officedocument.presentationml.slideLayout+xml"/>
  <Override PartName="/ppt/imports/12/ppt/slideLayouts/slideLayout8.xml" ContentType="application/vnd.openxmlformats-officedocument.presentationml.slideLayout+xml"/>
  <Override PartName="/ppt/imports/12/ppt/slideLayouts/slideLayout9.xml" ContentType="application/vnd.openxmlformats-officedocument.presentationml.slideLayout+xml"/>
  <Override PartName="/ppt/imports/12/ppt/slideMasters/slideMaster1.xml" ContentType="application/vnd.openxmlformats-officedocument.presentationml.slideMaster+xml"/>
  <Override PartName="/ppt/imports/12/ppt/theme/theme1.xml" ContentType="application/vnd.openxmlformats-officedocument.theme+xml"/>
  <Override PartName="/ppt/imports/16/ppt/notesMasters/notesMaster1.xml" ContentType="application/vnd.openxmlformats-officedocument.presentationml.notesMaster+xml"/>
  <Override PartName="/ppt/imports/16/ppt/notesMasters/theme/theme3.xml" ContentType="application/vnd.openxmlformats-officedocument.theme+xml"/>
  <Override PartName="/ppt/imports/16/ppt/notesSlides/notesSlide2.xml" ContentType="application/vnd.openxmlformats-officedocument.presentationml.notesSlide+xml"/>
  <Override PartName="/ppt/imports/16/ppt/slideLayouts/slideLayout1.xml" ContentType="application/vnd.openxmlformats-officedocument.presentationml.slideLayout+xml"/>
  <Override PartName="/ppt/imports/16/ppt/slideLayouts/slideLayout10.xml" ContentType="application/vnd.openxmlformats-officedocument.presentationml.slideLayout+xml"/>
  <Override PartName="/ppt/imports/16/ppt/slideLayouts/slideLayout11.xml" ContentType="application/vnd.openxmlformats-officedocument.presentationml.slideLayout+xml"/>
  <Override PartName="/ppt/imports/16/ppt/slideLayouts/slideLayout2.xml" ContentType="application/vnd.openxmlformats-officedocument.presentationml.slideLayout+xml"/>
  <Override PartName="/ppt/imports/16/ppt/slideLayouts/slideLayout3.xml" ContentType="application/vnd.openxmlformats-officedocument.presentationml.slideLayout+xml"/>
  <Override PartName="/ppt/imports/16/ppt/slideLayouts/slideLayout4.xml" ContentType="application/vnd.openxmlformats-officedocument.presentationml.slideLayout+xml"/>
  <Override PartName="/ppt/imports/16/ppt/slideLayouts/slideLayout5.xml" ContentType="application/vnd.openxmlformats-officedocument.presentationml.slideLayout+xml"/>
  <Override PartName="/ppt/imports/16/ppt/slideLayouts/slideLayout6.xml" ContentType="application/vnd.openxmlformats-officedocument.presentationml.slideLayout+xml"/>
  <Override PartName="/ppt/imports/16/ppt/slideLayouts/slideLayout7.xml" ContentType="application/vnd.openxmlformats-officedocument.presentationml.slideLayout+xml"/>
  <Override PartName="/ppt/imports/16/ppt/slideLayouts/slideLayout8.xml" ContentType="application/vnd.openxmlformats-officedocument.presentationml.slideLayout+xml"/>
  <Override PartName="/ppt/imports/16/ppt/slideLayouts/slideLayout9.xml" ContentType="application/vnd.openxmlformats-officedocument.presentationml.slideLayout+xml"/>
  <Override PartName="/ppt/imports/16/ppt/slideMasters/slideMaster1.xml" ContentType="application/vnd.openxmlformats-officedocument.presentationml.slideMaster+xml"/>
  <Override PartName="/ppt/imports/16/ppt/slideMasters/theme/theme2.xml" ContentType="application/vnd.openxmlformats-officedocument.theme+xml"/>
  <Override PartName="/ppt/imports/7/ppt/media/image33.png" ContentType="image/png"/>
  <Override PartName="/ppt/imports/7/ppt/slideLayouts/slideLayout1.xml" ContentType="application/vnd.openxmlformats-officedocument.presentationml.slideLayout+xml"/>
  <Override PartName="/ppt/imports/7/ppt/slideLayouts/slideLayout10.xml" ContentType="application/vnd.openxmlformats-officedocument.presentationml.slideLayout+xml"/>
  <Override PartName="/ppt/imports/7/ppt/slideLayouts/slideLayout11.xml" ContentType="application/vnd.openxmlformats-officedocument.presentationml.slideLayout+xml"/>
  <Override PartName="/ppt/imports/7/ppt/slideLayouts/slideLayout2.xml" ContentType="application/vnd.openxmlformats-officedocument.presentationml.slideLayout+xml"/>
  <Override PartName="/ppt/imports/7/ppt/slideLayouts/slideLayout3.xml" ContentType="application/vnd.openxmlformats-officedocument.presentationml.slideLayout+xml"/>
  <Override PartName="/ppt/imports/7/ppt/slideLayouts/slideLayout4.xml" ContentType="application/vnd.openxmlformats-officedocument.presentationml.slideLayout+xml"/>
  <Override PartName="/ppt/imports/7/ppt/slideLayouts/slideLayout5.xml" ContentType="application/vnd.openxmlformats-officedocument.presentationml.slideLayout+xml"/>
  <Override PartName="/ppt/imports/7/ppt/slideLayouts/slideLayout6.xml" ContentType="application/vnd.openxmlformats-officedocument.presentationml.slideLayout+xml"/>
  <Override PartName="/ppt/imports/7/ppt/slideLayouts/slideLayout7.xml" ContentType="application/vnd.openxmlformats-officedocument.presentationml.slideLayout+xml"/>
  <Override PartName="/ppt/imports/7/ppt/slideLayouts/slideLayout8.xml" ContentType="application/vnd.openxmlformats-officedocument.presentationml.slideLayout+xml"/>
  <Override PartName="/ppt/imports/7/ppt/slideLayouts/slideLayout9.xml" ContentType="application/vnd.openxmlformats-officedocument.presentationml.slideLayout+xml"/>
  <Override PartName="/ppt/imports/7/ppt/slideMasters/slideMaster1.xml" ContentType="application/vnd.openxmlformats-officedocument.presentationml.slideMaster+xml"/>
  <Override PartName="/ppt/imports/7/ppt/theme/theme1.xml" ContentType="application/vnd.openxmlformats-officedocument.theme+xml"/>
  <Override PartName="/ppt/imports/9/ppt/media/image101.emf" ContentType="image/x-emf"/>
  <Override PartName="/ppt/imports/9/ppt/media/image32.png" ContentType="image/png"/>
  <Override PartName="/ppt/imports/9/ppt/media/image33.png" ContentType="image/png"/>
  <Override PartName="/ppt/imports/9/ppt/media/image34.png" ContentType="image/png"/>
  <Override PartName="/ppt/imports/9/ppt/media/image35.png" ContentType="image/png"/>
  <Override PartName="/ppt/imports/9/ppt/media/image36.emf" ContentType="image/x-emf"/>
  <Override PartName="/ppt/imports/9/ppt/media/image37.emf" ContentType="image/x-emf"/>
  <Override PartName="/ppt/imports/9/ppt/media/image38.emf" ContentType="image/x-emf"/>
  <Override PartName="/ppt/imports/9/ppt/media/image39.emf" ContentType="image/x-emf"/>
  <Override PartName="/ppt/imports/9/ppt/media/image99.png" ContentType="image/png"/>
  <Override PartName="/ppt/imports/9/ppt/slideLayouts/slideLayout1.xml" ContentType="application/vnd.openxmlformats-officedocument.presentationml.slideLayout+xml"/>
  <Override PartName="/ppt/imports/9/ppt/slideLayouts/slideLayout10.xml" ContentType="application/vnd.openxmlformats-officedocument.presentationml.slideLayout+xml"/>
  <Override PartName="/ppt/imports/9/ppt/slideLayouts/slideLayout11.xml" ContentType="application/vnd.openxmlformats-officedocument.presentationml.slideLayout+xml"/>
  <Override PartName="/ppt/imports/9/ppt/slideLayouts/slideLayout12.xml" ContentType="application/vnd.openxmlformats-officedocument.presentationml.slideLayout+xml"/>
  <Override PartName="/ppt/imports/9/ppt/slideLayouts/slideLayout13.xml" ContentType="application/vnd.openxmlformats-officedocument.presentationml.slideLayout+xml"/>
  <Override PartName="/ppt/imports/9/ppt/slideLayouts/slideLayout2.xml" ContentType="application/vnd.openxmlformats-officedocument.presentationml.slideLayout+xml"/>
  <Override PartName="/ppt/imports/9/ppt/slideLayouts/slideLayout3.xml" ContentType="application/vnd.openxmlformats-officedocument.presentationml.slideLayout+xml"/>
  <Override PartName="/ppt/imports/9/ppt/slideLayouts/slideLayout4.xml" ContentType="application/vnd.openxmlformats-officedocument.presentationml.slideLayout+xml"/>
  <Override PartName="/ppt/imports/9/ppt/slideLayouts/slideLayout5.xml" ContentType="application/vnd.openxmlformats-officedocument.presentationml.slideLayout+xml"/>
  <Override PartName="/ppt/imports/9/ppt/slideLayouts/slideLayout6.xml" ContentType="application/vnd.openxmlformats-officedocument.presentationml.slideLayout+xml"/>
  <Override PartName="/ppt/imports/9/ppt/slideLayouts/slideLayout7.xml" ContentType="application/vnd.openxmlformats-officedocument.presentationml.slideLayout+xml"/>
  <Override PartName="/ppt/imports/9/ppt/slideLayouts/slideLayout8.xml" ContentType="application/vnd.openxmlformats-officedocument.presentationml.slideLayout+xml"/>
  <Override PartName="/ppt/imports/9/ppt/slideLayouts/slideLayout9.xml" ContentType="application/vnd.openxmlformats-officedocument.presentationml.slideLayout+xml"/>
  <Override PartName="/ppt/imports/9/ppt/slideMasters/slideMaster1.xml" ContentType="application/vnd.openxmlformats-officedocument.presentationml.slideMaster+xml"/>
  <Override PartName="/ppt/imports/9/ppt/theme/theme1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31.xml" ContentType="application/vnd.openxmlformats-officedocument.presentationml.notesSlide+xml"/>
  <Override PartName="/ppt/imports/new/ppt/notesSlides/notesSlide32.xml" ContentType="application/vnd.openxmlformats-officedocument.presentationml.notesSlide+xml"/>
  <Override PartName="/ppt/imports/new/ppt/notesSlides/notesSlide33.xml" ContentType="application/vnd.openxmlformats-officedocument.presentationml.notesSlide+xml"/>
  <Override PartName="/ppt/imports/new/ppt/notesSlides/notesSlide34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  <p:sldMasterId id="2147483650" r:id="rId3"/>
    <p:sldMasterId id="2147483651" r:id="rId4"/>
    <p:sldMasterId id="214748365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12/ppt/slideMasters/slideMaster1.xml" /><Relationship Id="rId3" Type="http://schemas.openxmlformats.org/officeDocument/2006/relationships/slideMaster" Target="imports/7/ppt/slideMasters/slideMaster1.xml" /><Relationship Id="rId4" Type="http://schemas.openxmlformats.org/officeDocument/2006/relationships/slideMaster" Target="imports/9/ppt/slideMasters/slideMaster1.xml" /><Relationship Id="rId5" Type="http://schemas.openxmlformats.org/officeDocument/2006/relationships/slideMaster" Target="imports/16/ppt/slideMasters/slideMaster1.xml" /><Relationship Id="rId6" Type="http://schemas.openxmlformats.org/officeDocument/2006/relationships/notesMaster" Target="imports/new/ppt/notesMasters/notesMaster1.xml" /><Relationship Id="rId7" Type="http://schemas.openxmlformats.org/officeDocument/2006/relationships/slide" Target="slides/slide1.xml" /><Relationship Id="rId8" Type="http://schemas.openxmlformats.org/officeDocument/2006/relationships/slide" Target="slides/slide2.xml" /><Relationship Id="rId9" Type="http://schemas.openxmlformats.org/officeDocument/2006/relationships/slide" Target="slides/slide3.xml" /><Relationship Id="rId10" Type="http://schemas.openxmlformats.org/officeDocument/2006/relationships/slide" Target="slides/slide4.xml" /><Relationship Id="rId11" Type="http://schemas.openxmlformats.org/officeDocument/2006/relationships/slide" Target="slides/slide5.xml" /><Relationship Id="rId12" Type="http://schemas.openxmlformats.org/officeDocument/2006/relationships/slide" Target="slides/slide6.xml" /><Relationship Id="rId13" Type="http://schemas.openxmlformats.org/officeDocument/2006/relationships/slide" Target="slides/slide7.xml" /><Relationship Id="rId14" Type="http://schemas.openxmlformats.org/officeDocument/2006/relationships/slide" Target="slides/slide8.xml" /><Relationship Id="rId15" Type="http://schemas.openxmlformats.org/officeDocument/2006/relationships/slide" Target="slides/slide9.xml" /><Relationship Id="rId16" Type="http://schemas.openxmlformats.org/officeDocument/2006/relationships/slide" Target="slides/slide10.xml" /><Relationship Id="rId17" Type="http://schemas.openxmlformats.org/officeDocument/2006/relationships/slide" Target="slides/slide11.xml" /><Relationship Id="rId18" Type="http://schemas.openxmlformats.org/officeDocument/2006/relationships/slide" Target="slides/slide12.xml" /><Relationship Id="rId19" Type="http://schemas.openxmlformats.org/officeDocument/2006/relationships/slide" Target="slides/slide13.xml" /><Relationship Id="rId20" Type="http://schemas.openxmlformats.org/officeDocument/2006/relationships/slide" Target="slides/slide14.xml" /><Relationship Id="rId21" Type="http://schemas.openxmlformats.org/officeDocument/2006/relationships/slide" Target="slides/slide15.xml" /><Relationship Id="rId22" Type="http://schemas.openxmlformats.org/officeDocument/2006/relationships/slide" Target="slides/slide16.xml" /></Relationships>
</file>

<file path=ppt/imports/7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7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7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7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7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7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7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7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7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7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7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7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7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7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7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9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imports/9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01943"/>
      </p:ext>
    </p:extLst>
  </p:cSld>
  <p:clrMapOvr>
    <a:masterClrMapping/>
  </p:clrMapOvr>
</p:sldLayout>
</file>

<file path=ppt/imports/9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imports/9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9/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12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12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12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12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12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12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8/12/26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12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8/12/26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12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8/12/26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12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12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8/12/26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12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12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12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12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8/12/26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12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16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06c69bbb21bc4e2e" /></Relationships>
</file>

<file path=ppt/imports/16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16/ppt/notesMasters/theme/theme3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16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14.xml" Id="Rf5b4774423494cb8" /><Relationship Type="http://schemas.openxmlformats.org/officeDocument/2006/relationships/notesMaster" Target="../notesMasters/notesMaster1.xml" Id="Rd0582fc4b60d4580" /></Relationships>
</file>

<file path=ppt/imports/16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 16 stub — central question.</a:t>
            </a:r>
          </a:p>
          <a:p xmlns:a="http://schemas.openxmlformats.org/drawingml/2006/main">
            <a:r>
              <a:t>Expand this scaffold with a hand-worked example before delivery.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https://doi.org/10.1098/rspa.1985.0070</a:t>
            </a:r>
          </a:p>
          <a:p xmlns:a="http://schemas.openxmlformats.org/drawingml/2006/main">
            <a:r>
              <a:t>- /Users/matthew/Documents/Teaching/CS591 - Quantum Computing/syllabus/topic_inventory_source.tex</a:t>
            </a:r>
          </a:p>
          <a:p xmlns:a="http://schemas.openxmlformats.org/drawingml/2006/main">
            <a:r>
              <a:t>- /Users/matthew/Documents/Teaching/CS591 - Quantum Computing/Programming/COURSE_VOICE_GUIDE.md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16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5cd0425470df4c2f" /></Relationships>
</file>

<file path=ppt/imports/16/ppt/slideLayouts/_rels/slideLayout2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48da058f12bc4919" /></Relationships>
</file>

<file path=ppt/imports/16/ppt/slideLayouts/_rels/slideLayout3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fad3e0c3810349c9" /></Relationships>
</file>

<file path=ppt/imports/16/ppt/slideLayouts/_rels/slideLayout4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b0eaabe0d8d648ff" /></Relationships>
</file>

<file path=ppt/imports/16/ppt/slideLayouts/_rels/slideLayout5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e2872386ef9e4c9c" /></Relationships>
</file>

<file path=ppt/imports/16/ppt/slideLayouts/_rels/slideLayout6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3fbab85b8f0427c" /></Relationships>
</file>

<file path=ppt/imports/16/ppt/slideLayouts/_rels/slideLayout7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a171be35cf7a49c4" /></Relationships>
</file>

<file path=ppt/imports/16/ppt/slideLayouts/_rels/slideLayout8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f6f548c78c1740c9" /></Relationships>
</file>

<file path=ppt/imports/16/ppt/slideLayouts/_rels/slideLayout9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19abec782a5e46ae" /></Relationships>
</file>

<file path=ppt/imports/16/ppt/slideLayouts/_rels/slideLayout10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c3ab03f23b5e4f55" /></Relationships>
</file>

<file path=ppt/imports/16/ppt/slideLayouts/_rels/slideLayout1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385097f08bf54d81" /></Relationships>
</file>

<file path=ppt/imports/16/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04088" y="889820"/>
            <a:ext cx="9989574" cy="3598606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algn="l">
              <a:buNone/>
              <a:defRPr sz="54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04088" y="4488426"/>
            <a:ext cx="6991776" cy="130277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1D1EADE-8E88-4C7C-8AC5-FB148DE4940E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6/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57B6794-849E-4626-908B-D15793550EFB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6/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15383" y="1709738"/>
            <a:ext cx="10632067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15383" y="4589463"/>
            <a:ext cx="10632067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3DB64E7-5594-42A3-ADBF-E95A7ACEAD6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6/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088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81344" y="2221992"/>
            <a:ext cx="5212080" cy="37398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8462B0B-D248-4FFB-8695-AD7FA4B1284A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6/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7" y="929147"/>
            <a:ext cx="10689336" cy="79845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4088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704088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81344" y="1756538"/>
            <a:ext cx="5212080" cy="657225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1600" b="1">
                <a:latin typeface="+mj-lt"/>
                <a:ea typeface="+mj-lt"/>
                <a:cs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81344" y="2442702"/>
            <a:ext cx="5212080" cy="351918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D0378EFB-9159-4510-B73F-4F0409ADE937}" type="datetime1">
              <a:t>4/23/26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6/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9BC9412-2452-4BED-A324-9D8C115361AD}" type="datetime1">
              <a:t>4/23/26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6/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5318F62-D251-40E8-A23C-F4CFE9FEAB41}" type="datetime1">
              <a:t>4/23/26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6/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9848"/>
            <a:ext cx="4093599" cy="1316736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1069848"/>
            <a:ext cx="6172200" cy="479120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1176"/>
            <a:ext cx="4093599" cy="331927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4F76144-149E-4874-93A5-554A0357CF82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6/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088" y="1066800"/>
            <a:ext cx="4103431" cy="1317523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1066800"/>
            <a:ext cx="6172200" cy="479425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04088" y="2552700"/>
            <a:ext cx="4103431" cy="33162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0BA65D8-0540-4835-AE5C-25D29DBA01BE}" type="datetime1">
              <a:t>4/23/26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6/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C3C8B9C-477D-492A-96AD-1FC2CC997A73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6/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242322" y="997974"/>
            <a:ext cx="2349043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8927" y="997973"/>
            <a:ext cx="8473395" cy="498495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42D3AED5-E26D-4E29-B1B3-7847B6779594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</p:spTree>
  </p:cSld>
</p:sldLayout>
</file>

<file path=ppt/imports/16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26217eacf874764" /><Relationship Type="http://schemas.openxmlformats.org/officeDocument/2006/relationships/slideLayout" Target="../slideLayouts/slideLayout1.xml" Id="R00c377b8441446f0" /><Relationship Type="http://schemas.openxmlformats.org/officeDocument/2006/relationships/slideLayout" Target="../slideLayouts/slideLayout2.xml" Id="R4f48a67b687c4544" /><Relationship Type="http://schemas.openxmlformats.org/officeDocument/2006/relationships/slideLayout" Target="../slideLayouts/slideLayout3.xml" Id="R9fbcedcb04af49e5" /><Relationship Type="http://schemas.openxmlformats.org/officeDocument/2006/relationships/slideLayout" Target="../slideLayouts/slideLayout4.xml" Id="R7df5eec5c3fa4961" /><Relationship Type="http://schemas.openxmlformats.org/officeDocument/2006/relationships/slideLayout" Target="../slideLayouts/slideLayout5.xml" Id="R14893ca7b6f44bba" /><Relationship Type="http://schemas.openxmlformats.org/officeDocument/2006/relationships/slideLayout" Target="../slideLayouts/slideLayout6.xml" Id="R231286529e9c4707" /><Relationship Type="http://schemas.openxmlformats.org/officeDocument/2006/relationships/slideLayout" Target="../slideLayouts/slideLayout7.xml" Id="R836c942723fd489e" /><Relationship Type="http://schemas.openxmlformats.org/officeDocument/2006/relationships/slideLayout" Target="../slideLayouts/slideLayout8.xml" Id="Rd9ccf438edd8448c" /><Relationship Type="http://schemas.openxmlformats.org/officeDocument/2006/relationships/slideLayout" Target="../slideLayouts/slideLayout9.xml" Id="R4f66260045d14cb6" /><Relationship Type="http://schemas.openxmlformats.org/officeDocument/2006/relationships/slideLayout" Target="../slideLayouts/slideLayout10.xml" Id="Ra30cf8dbe700465b" /><Relationship Type="http://schemas.openxmlformats.org/officeDocument/2006/relationships/slideLayout" Target="../slideLayouts/slideLayout11.xml" Id="Ref88a00c736c4c73" /></Relationships>
</file>

<file path=ppt/imports/16/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0635" y="914400"/>
            <a:ext cx="10691265" cy="13075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00635" y="2221992"/>
            <a:ext cx="10691265" cy="37398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69448" y="6356350"/>
            <a:ext cx="254956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fld id="{E31BA835-12AC-4E8F-955A-EA3F4DE2791F}" type="datetime1">
              <a:t>4/23/26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704088" y="6356350"/>
            <a:ext cx="453972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05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19012" y="6356350"/>
            <a:ext cx="67235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8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87E7843D-FF13-4365-9478-9625B70A2705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D843F084-9396-4187-880C-05945E7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23900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4445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296331C3-184D-4B28-B324-BF568796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42781"/>
            <a:ext cx="10591800" cy="0"/>
          </a:xfrm>
          <a:prstGeom xmlns:a="http://schemas.openxmlformats.org/drawingml/2006/main" prst="line">
            <a:avLst/>
          </a:prstGeom>
          <a:ln xmlns:a="http://schemas.openxmlformats.org/drawingml/2006/main" w="12700">
            <a:solidFill>
              <a:schemeClr val="tx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c377b8441446f0"/>
    <p:sldLayoutId xmlns:r="http://schemas.openxmlformats.org/officeDocument/2006/relationships" id="2147483650" r:id="R4f48a67b687c4544"/>
    <p:sldLayoutId xmlns:r="http://schemas.openxmlformats.org/officeDocument/2006/relationships" id="2147483651" r:id="R9fbcedcb04af49e5"/>
    <p:sldLayoutId xmlns:r="http://schemas.openxmlformats.org/officeDocument/2006/relationships" id="2147483652" r:id="R7df5eec5c3fa4961"/>
    <p:sldLayoutId xmlns:r="http://schemas.openxmlformats.org/officeDocument/2006/relationships" id="2147483653" r:id="R14893ca7b6f44bba"/>
    <p:sldLayoutId xmlns:r="http://schemas.openxmlformats.org/officeDocument/2006/relationships" id="2147483654" r:id="R231286529e9c4707"/>
    <p:sldLayoutId xmlns:r="http://schemas.openxmlformats.org/officeDocument/2006/relationships" id="2147483655" r:id="R836c942723fd489e"/>
    <p:sldLayoutId xmlns:r="http://schemas.openxmlformats.org/officeDocument/2006/relationships" id="2147483656" r:id="Rd9ccf438edd8448c"/>
    <p:sldLayoutId xmlns:r="http://schemas.openxmlformats.org/officeDocument/2006/relationships" id="2147483657" r:id="R4f66260045d14cb6"/>
    <p:sldLayoutId xmlns:r="http://schemas.openxmlformats.org/officeDocument/2006/relationships" id="2147483658" r:id="Ra30cf8dbe700465b"/>
    <p:sldLayoutId xmlns:r="http://schemas.openxmlformats.org/officeDocument/2006/relationships" id="2147483659" r:id="Ref88a00c736c4c73"/>
  </p:sldLayoutIdLst>
  <p:hf sldNum="0" hdr="0" ftr="0" dt="0"/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16/ppt/slideMasters/theme/theme2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Chronicl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31.xml.rels><?xml version='1.0' encoding='utf-8'?>
<Relationships xmlns="http://schemas.openxmlformats.org/package/2006/relationships"><Relationship Type="http://schemas.openxmlformats.org/officeDocument/2006/relationships/slide" Target="../../../../slides/slide2.xml" Id="Rb74b2463461f48fd" /><Relationship Type="http://schemas.openxmlformats.org/officeDocument/2006/relationships/notesMaster" Target="../notesMasters/notesMaster1.xml" Id="Rb00a119afd49431b" /></Relationships>
</file>

<file path=ppt/imports/new/ppt/notesSlides/_rels/notesSlide32.xml.rels><?xml version='1.0' encoding='utf-8'?>
<Relationships xmlns="http://schemas.openxmlformats.org/package/2006/relationships"><Relationship Type="http://schemas.openxmlformats.org/officeDocument/2006/relationships/slide" Target="../../../../slides/slide15.xml" Id="R005b0341a7c84a32" /><Relationship Type="http://schemas.openxmlformats.org/officeDocument/2006/relationships/notesMaster" Target="../notesMasters/notesMaster1.xml" Id="R97c0402662464b43" /></Relationships>
</file>

<file path=ppt/imports/new/ppt/notesSlides/_rels/notesSlide33.xml.rels><?xml version='1.0' encoding='utf-8'?>
<Relationships xmlns="http://schemas.openxmlformats.org/package/2006/relationships"><Relationship Type="http://schemas.openxmlformats.org/officeDocument/2006/relationships/slide" Target="../../../../slides/slide16.xml" Id="Ra46f4c25bd4a44d3" /><Relationship Type="http://schemas.openxmlformats.org/officeDocument/2006/relationships/notesMaster" Target="../notesMasters/notesMaster1.xml" Id="R8140884f99bd4fe4" /></Relationships>
</file>

<file path=ppt/imports/new/ppt/notesSlides/_rels/notesSlide34.xml.rels><?xml version='1.0' encoding='utf-8'?>
<Relationships xmlns="http://schemas.openxmlformats.org/package/2006/relationships"><Relationship Type="http://schemas.openxmlformats.org/officeDocument/2006/relationships/slide" Target="../../../../slides/slide1.xml" Id="R41f247d9ff864278" /><Relationship Type="http://schemas.openxmlformats.org/officeDocument/2006/relationships/notesMaster" Target="../notesMasters/notesMaster1.xml" Id="R38c1888552014010" /></Relationships>
</file>

<file path=ppt/imports/new/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fd082df03a25444b" /><Relationship Type="http://schemas.openxmlformats.org/officeDocument/2006/relationships/notesSlide" Target="../imports/new/ppt/notesSlides/notesSlide34.xml" Id="R8d75f7492d234860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cfd9b41cb4614e78" /><Relationship Type="http://schemas.openxmlformats.org/officeDocument/2006/relationships/notesSlide" Target="../imports/new/ppt/notesSlides/notesSlide31.xml" Id="R15d25e44d3b747b2" /></Relationships>
</file>

<file path=ppt/slides/_rels/slide3.xml.rels><?xml version='1.0' encoding='utf-8'?>
<Relationships xmlns="http://schemas.openxmlformats.org/package/2006/relationships"><Relationship Id="rId2" Type="http://schemas.openxmlformats.org/officeDocument/2006/relationships/image" Target="../imports/12/ppt/media/image39.png" /><Relationship Id="rId1" Type="http://schemas.openxmlformats.org/officeDocument/2006/relationships/slideLayout" Target="../imports/12/ppt/slideLayouts/slideLayout2.xml" /></Relationships>
</file>

<file path=ppt/slides/_rels/slide4.xml.rels><?xml version='1.0' encoding='utf-8'?>
<Relationships xmlns="http://schemas.openxmlformats.org/package/2006/relationships"><Relationship Id="rId1" Type="http://schemas.openxmlformats.org/officeDocument/2006/relationships/slideLayout" Target="../imports/12/ppt/slideLayouts/slideLayout2.xml" /></Relationships>
</file>

<file path=ppt/slides/_rels/slide5.xml.rels><?xml version='1.0' encoding='utf-8'?>
<Relationships xmlns="http://schemas.openxmlformats.org/package/2006/relationships"><Relationship Id="rId1" Type="http://schemas.openxmlformats.org/officeDocument/2006/relationships/slideLayout" Target="../imports/12/ppt/slideLayouts/slideLayout2.xml" /></Relationships>
</file>

<file path=ppt/slides/_rels/slide6.xml.rels><?xml version='1.0' encoding='utf-8'?>
<Relationships xmlns="http://schemas.openxmlformats.org/package/2006/relationships"><Relationship Id="rId3" Type="http://schemas.openxmlformats.org/officeDocument/2006/relationships/image" Target="../imports/12/ppt/media/image38.jpeg" /><Relationship Id="rId2" Type="http://schemas.openxmlformats.org/officeDocument/2006/relationships/image" Target="../imports/12/ppt/media/image40.png" /><Relationship Id="rId1" Type="http://schemas.openxmlformats.org/officeDocument/2006/relationships/slideLayout" Target="../imports/12/ppt/slideLayouts/slideLayout2.xml" /></Relationships>
</file>

<file path=ppt/slides/_rels/slide7.xml.rels><?xml version='1.0' encoding='utf-8'?>
<Relationships xmlns="http://schemas.openxmlformats.org/package/2006/relationships"><Relationship Id="rId3" Type="http://schemas.openxmlformats.org/officeDocument/2006/relationships/image" Target="../imports/12/ppt/media/image38.jpeg" /><Relationship Id="rId2" Type="http://schemas.openxmlformats.org/officeDocument/2006/relationships/image" Target="../imports/12/ppt/media/image41.png" /><Relationship Id="rId1" Type="http://schemas.openxmlformats.org/officeDocument/2006/relationships/slideLayout" Target="../imports/12/ppt/slideLayouts/slideLayout2.xml" /></Relationships>
</file>

<file path=ppt/slides/_rels/slide8.xml.rels><?xml version='1.0' encoding='utf-8'?>
<Relationships xmlns="http://schemas.openxmlformats.org/package/2006/relationships"><Relationship Id="rId3" Type="http://schemas.openxmlformats.org/officeDocument/2006/relationships/image" Target="../imports/12/ppt/media/image43.png" /><Relationship Id="rId2" Type="http://schemas.openxmlformats.org/officeDocument/2006/relationships/image" Target="../imports/12/ppt/media/image42.png" /><Relationship Id="rId1" Type="http://schemas.openxmlformats.org/officeDocument/2006/relationships/slideLayout" Target="../imports/12/ppt/slideLayouts/slideLayout2.xml" /></Relationships>
</file>

<file path=ppt/slides/_rels/slide9.xml.rels><?xml version='1.0' encoding='utf-8'?>
<Relationships xmlns="http://schemas.openxmlformats.org/package/2006/relationships"><Relationship Id="rId3" Type="http://schemas.openxmlformats.org/officeDocument/2006/relationships/image" Target="../imports/12/ppt/media/image44.jpeg" /><Relationship Id="rId2" Type="http://schemas.openxmlformats.org/officeDocument/2006/relationships/image" Target="../imports/12/ppt/media/image42.png" /><Relationship Id="rId1" Type="http://schemas.openxmlformats.org/officeDocument/2006/relationships/slideLayout" Target="../imports/12/ppt/slideLayouts/slideLayout2.xml" /></Relationships>
</file>

<file path=ppt/slides/_rels/slide10.xml.rels><?xml version='1.0' encoding='utf-8'?>
<Relationships xmlns="http://schemas.openxmlformats.org/package/2006/relationships"><Relationship Id="rId3" Type="http://schemas.openxmlformats.org/officeDocument/2006/relationships/image" Target="../imports/12/ppt/media/image410.png" /><Relationship Id="rId2" Type="http://schemas.openxmlformats.org/officeDocument/2006/relationships/image" Target="../imports/12/ppt/media/image400.png" /><Relationship Id="rId1" Type="http://schemas.openxmlformats.org/officeDocument/2006/relationships/slideLayout" Target="../imports/12/ppt/slideLayouts/slideLayout2.xml" /></Relationships>
</file>

<file path=ppt/slides/_rels/slide11.xml.rels><?xml version='1.0' encoding='utf-8'?>
<Relationships xmlns="http://schemas.openxmlformats.org/package/2006/relationships"><Relationship Id="rId2" Type="http://schemas.openxmlformats.org/officeDocument/2006/relationships/image" Target="../imports/7/ppt/media/image33.png" /><Relationship Id="rId1" Type="http://schemas.openxmlformats.org/officeDocument/2006/relationships/slideLayout" Target="../imports/7/ppt/slideLayouts/slideLayout2.xml" /></Relationships>
</file>

<file path=ppt/slides/_rels/slide12.xml.rels><?xml version='1.0' encoding='utf-8'?>
<Relationships xmlns="http://schemas.openxmlformats.org/package/2006/relationships"><Relationship Id="rId8" Type="http://schemas.openxmlformats.org/officeDocument/2006/relationships/image" Target="../imports/9/ppt/media/image38.emf" /><Relationship Id="rId3" Type="http://schemas.openxmlformats.org/officeDocument/2006/relationships/image" Target="../imports/9/ppt/media/image33.png" /><Relationship Id="rId7" Type="http://schemas.openxmlformats.org/officeDocument/2006/relationships/image" Target="../imports/9/ppt/media/image37.emf" /><Relationship Id="rId2" Type="http://schemas.openxmlformats.org/officeDocument/2006/relationships/image" Target="../imports/9/ppt/media/image32.png" /><Relationship Id="rId1" Type="http://schemas.openxmlformats.org/officeDocument/2006/relationships/slideLayout" Target="../imports/9/ppt/slideLayouts/slideLayout2.xml" /><Relationship Id="rId6" Type="http://schemas.openxmlformats.org/officeDocument/2006/relationships/image" Target="../imports/9/ppt/media/image36.emf" /><Relationship Id="rId5" Type="http://schemas.openxmlformats.org/officeDocument/2006/relationships/image" Target="../imports/9/ppt/media/image35.png" /><Relationship Id="rId4" Type="http://schemas.openxmlformats.org/officeDocument/2006/relationships/image" Target="../imports/9/ppt/media/image34.png" /><Relationship Id="rId9" Type="http://schemas.openxmlformats.org/officeDocument/2006/relationships/image" Target="../imports/9/ppt/media/image39.emf" /></Relationships>
</file>

<file path=ppt/slides/_rels/slide13.xml.rels><?xml version='1.0' encoding='utf-8'?>
<Relationships xmlns="http://schemas.openxmlformats.org/package/2006/relationships"><Relationship Id="rId3" Type="http://schemas.openxmlformats.org/officeDocument/2006/relationships/image" Target="../imports/9/ppt/media/image101.emf" /><Relationship Id="rId2" Type="http://schemas.openxmlformats.org/officeDocument/2006/relationships/image" Target="../imports/9/ppt/media/image99.png" /><Relationship Id="rId1" Type="http://schemas.openxmlformats.org/officeDocument/2006/relationships/slideLayout" Target="../imports/9/ppt/slideLayouts/slideLayout2.xml" /></Relationships>
</file>

<file path=ppt/slides/_rels/slide14.xml.rels><?xml version='1.0' encoding='utf-8'?>
<Relationships xmlns="http://schemas.openxmlformats.org/package/2006/relationships"><Relationship Type="http://schemas.openxmlformats.org/officeDocument/2006/relationships/slideLayout" Target="../imports/16/ppt/slideLayouts/slideLayout2.xml" Id="R3a7d0bf394134bcf" /><Relationship Type="http://schemas.openxmlformats.org/officeDocument/2006/relationships/notesSlide" Target="../imports/16/ppt/notesSlides/notesSlide2.xml" Id="Rf07d5ee35e0845ea" /></Relationships>
</file>

<file path=ppt/slides/_rels/slide15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7d421a79204d4eb2" /><Relationship Type="http://schemas.openxmlformats.org/officeDocument/2006/relationships/notesSlide" Target="../imports/new/ppt/notesSlides/notesSlide32.xml" Id="R1c575d65cb8f4296" /></Relationships>
</file>

<file path=ppt/slides/_rels/slide16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8442e19af2f848d1" /><Relationship Type="http://schemas.openxmlformats.org/officeDocument/2006/relationships/notesSlide" Target="../imports/new/ppt/notesSlides/notesSlide33.xml" Id="R37c3c5a4cd9c4f5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B407C3-7E8D-4F9B-93D8-9A9452C0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Q3  /  Week 10 Tuesday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14E38D-09ED-494F-8C74-9BD39725E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M₂: Amplitudes and interference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44C1B9-229C-449B-A444-089DFD5B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Real amplitudes, H and Z, and Deutsch’s algorithm. No Qiskit in this meeting.</a:t>
            </a:r>
          </a:p>
        </p:txBody>
      </p:sp>
    </p:spTree>
    <p:extLst>
      <p:ext uri="{BB962C8B-B14F-4D97-AF65-F5344CB8AC3E}">
        <p14:creationId xmlns:p14="http://schemas.microsoft.com/office/powerpoint/2010/main" val="15163871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211798-67C2-4C9C-A530-EE479E6EF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COURSE CONNECTION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3700E5-684D-48C8-9AD1-673F6AA7C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real-amplitude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0FFF56-A7E7-4E47-BE01-3465B20A9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Represent a state by real amplitudes whose squares sum to one. Allowed transformations preserve this norm.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Opposite signs can cancel when alternatives recombine. Measurement probabilities come from squared amplitudes.</a:t>
            </a:r>
          </a:p>
        </p:txBody>
      </p:sp>
    </p:spTree>
    <p:extLst>
      <p:ext uri="{BB962C8B-B14F-4D97-AF65-F5344CB8AC3E}">
        <p14:creationId xmlns:p14="http://schemas.microsoft.com/office/powerpoint/2010/main" val="640316629"/>
      </p:ext>
    </p:extLst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73CFD-B998-B537-C74D-0467CBF91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From Waves to Quantum Circuits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B8D14-490D-1B86-9F74-08EFF79CF8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1728216"/>
                <a:ext cx="5718453" cy="33558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200" dirty="0"/>
                  <a:t>Everything we saw:</a:t>
                </a:r>
              </a:p>
              <a:p>
                <a:r>
                  <a:rPr lang="en-US" sz="3200" dirty="0"/>
                  <a:t>amplitudes</a:t>
                </a:r>
              </a:p>
              <a:p>
                <a:r>
                  <a:rPr lang="en-US" sz="3200" dirty="0"/>
                  <a:t>phase</a:t>
                </a:r>
              </a:p>
              <a:p>
                <a:r>
                  <a:rPr lang="en-US" sz="3200" dirty="0"/>
                  <a:t>interference</a:t>
                </a:r>
              </a:p>
              <a:p>
                <a:pPr marL="0" indent="0">
                  <a:buNone/>
                </a:pPr>
                <a:r>
                  <a:rPr lang="en-US" sz="3200" dirty="0"/>
                  <a:t>is implemented as: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sz="3200" i="1" dirty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begChr m:val="|"/>
                        <m:endChr m:val="⟩"/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0B8D14-490D-1B86-9F74-08EFF79CF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1728216"/>
                <a:ext cx="5718453" cy="3355848"/>
              </a:xfrm>
              <a:blipFill>
                <a:blip r:embed="rId2"/>
                <a:stretch>
                  <a:fillRect l="-2661" t="-1887" b="-30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9627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BECFE-742E-D5C1-2C92-B87E5BAAA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6" y="2221992"/>
            <a:ext cx="8391850" cy="373989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We are going to define a fundamental quantum gate.</a:t>
            </a:r>
            <a:r>
              <a:rPr lang="en-US" dirty="0"/>
              <a:t> </a:t>
            </a:r>
            <a:r>
              <a:rPr lang="en-US" b="1" dirty="0"/>
              <a:t>Our goal is for it to:</a:t>
            </a:r>
            <a:endParaRPr lang="en-US" dirty="0"/>
          </a:p>
          <a:p>
            <a:r>
              <a:rPr lang="en-US" b="1" dirty="0"/>
              <a:t>spread amplitude evenly across basis states as much as possible</a:t>
            </a:r>
            <a:endParaRPr lang="en-US" dirty="0"/>
          </a:p>
          <a:p>
            <a:r>
              <a:rPr lang="en-US" b="1" dirty="0"/>
              <a:t>make those amplitudes distinguishable through phase</a:t>
            </a:r>
            <a:endParaRPr lang="en-US" dirty="0"/>
          </a:p>
          <a:p>
            <a:r>
              <a:rPr lang="en-US" b="1" dirty="0"/>
              <a:t>use interference between amplitudes to select desired outcomes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9EF0FD-AFA2-C5D3-CD07-DB5FAE26F1ED}"/>
              </a:ext>
            </a:extLst>
          </p:cNvPr>
          <p:cNvSpPr txBox="1">
            <a:spLocks/>
          </p:cNvSpPr>
          <p:nvPr/>
        </p:nvSpPr>
        <p:spPr>
          <a:xfrm>
            <a:off x="853035" y="10668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The Hadamard Gate (H)</a:t>
            </a:r>
            <a:br>
              <a:rPr lang="en-US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024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24AA-2D3C-6EC0-18BE-D0333742B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1C236-8D4A-F487-3D4C-CA76EFB03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6" y="2221992"/>
            <a:ext cx="8391850" cy="373989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We are going to define a fundamental quantum gate.</a:t>
            </a:r>
            <a:r>
              <a:rPr lang="en-US" dirty="0"/>
              <a:t> </a:t>
            </a:r>
            <a:r>
              <a:rPr lang="en-US" b="1" dirty="0"/>
              <a:t>Our goal is for it to:</a:t>
            </a:r>
            <a:endParaRPr lang="en-US" dirty="0"/>
          </a:p>
          <a:p>
            <a:r>
              <a:rPr lang="en-US" b="1" dirty="0"/>
              <a:t>spread amplitude evenly across basis states as much as possible</a:t>
            </a:r>
            <a:endParaRPr lang="en-US" dirty="0"/>
          </a:p>
          <a:p>
            <a:r>
              <a:rPr lang="en-US" b="1" dirty="0"/>
              <a:t>make those amplitudes distinguishable through phase</a:t>
            </a:r>
            <a:endParaRPr lang="en-US" dirty="0"/>
          </a:p>
          <a:p>
            <a:r>
              <a:rPr lang="en-US" b="1" dirty="0"/>
              <a:t>use interference between amplitudes to select desired outcomes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E5235C4-CF2B-C88B-1D49-1EC0CA046331}"/>
              </a:ext>
            </a:extLst>
          </p:cNvPr>
          <p:cNvSpPr txBox="1">
            <a:spLocks/>
          </p:cNvSpPr>
          <p:nvPr/>
        </p:nvSpPr>
        <p:spPr>
          <a:xfrm>
            <a:off x="853035" y="10668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The Hadamard Gate (H)</a:t>
            </a:r>
            <a:br>
              <a:rPr lang="en-US" dirty="0"/>
            </a:b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8CBF63-FCF9-4864-B60F-AD43434DE9DE}"/>
              </a:ext>
            </a:extLst>
          </p:cNvPr>
          <p:cNvSpPr txBox="1"/>
          <p:nvPr/>
        </p:nvSpPr>
        <p:spPr>
          <a:xfrm>
            <a:off x="721218" y="5173622"/>
            <a:ext cx="110887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These properties allow us to exploit quantum parallelism and interference to solve some problems faster than a classical computer can.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8BE25A-8FCD-9A5A-442B-62D7DC41BA8F}"/>
              </a:ext>
            </a:extLst>
          </p:cNvPr>
          <p:cNvSpPr/>
          <p:nvPr/>
        </p:nvSpPr>
        <p:spPr>
          <a:xfrm>
            <a:off x="446102" y="4198756"/>
            <a:ext cx="19221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Why?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591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D3A27-6162-57B9-929E-FD5A658E8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FEFFF-A78C-0E98-3B5A-552D37FD1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74218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Hadamard Gate (H)</a:t>
            </a: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973BAB-5ADF-3774-432E-E3C872736007}"/>
                  </a:ext>
                </a:extLst>
              </p:cNvPr>
              <p:cNvSpPr txBox="1"/>
              <p:nvPr/>
            </p:nvSpPr>
            <p:spPr>
              <a:xfrm>
                <a:off x="750367" y="836983"/>
                <a:ext cx="7738593" cy="56886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Spread amplitude evenly across basis states as much as possible:</a:t>
                </a:r>
                <a:endParaRPr lang="en-US" sz="2000" dirty="0"/>
              </a:p>
              <a:p>
                <a:endParaRPr lang="en-US" sz="2000" b="1" dirty="0"/>
              </a:p>
              <a:p>
                <a:r>
                  <a:rPr lang="en-US" sz="2000" b="1" dirty="0"/>
                  <a:t>Recall from Lecture 6:</a:t>
                </a:r>
                <a:endParaRPr lang="en-US" sz="2000" dirty="0"/>
              </a:p>
              <a:p>
                <a:r>
                  <a:rPr lang="en-US" sz="2000" dirty="0"/>
                  <a:t>The determinant measures how a transformation scales area</a:t>
                </a:r>
              </a:p>
              <a:p>
                <a:r>
                  <a:rPr lang="en-US" sz="2000" dirty="0"/>
                  <a:t>(</a:t>
                </a:r>
                <a:r>
                  <a:rPr lang="en-US" sz="2000" dirty="0" err="1"/>
                  <a:t>generalises</a:t>
                </a:r>
                <a:r>
                  <a:rPr lang="en-US" sz="2000" dirty="0"/>
                  <a:t> to volume in higher dimensions).</a:t>
                </a:r>
              </a:p>
              <a:p>
                <a:endParaRPr lang="en-US" sz="2000" dirty="0"/>
              </a:p>
              <a:p>
                <a:r>
                  <a:rPr lang="en-US" sz="2000" b="1" dirty="0"/>
                  <a:t>Hadamard asked:</a:t>
                </a:r>
                <a:endParaRPr lang="en-US" sz="2000" dirty="0"/>
              </a:p>
              <a:p>
                <a:r>
                  <a:rPr lang="en-US" sz="2000" dirty="0"/>
                  <a:t>What matrix with constrained entries </a:t>
                </a:r>
                <a:r>
                  <a:rPr lang="en-US" sz="2000" dirty="0" err="1"/>
                  <a:t>maximises</a:t>
                </a:r>
                <a:r>
                  <a:rPr lang="en-US" sz="2000" dirty="0"/>
                  <a:t> this scaling? (Pure math question, this is long before quantum physics was discovered)</a:t>
                </a:r>
              </a:p>
              <a:p>
                <a:endParaRPr lang="en-US" sz="2000" dirty="0"/>
              </a:p>
              <a:p>
                <a:r>
                  <a:rPr lang="en-US" sz="2000" b="1" dirty="0"/>
                  <a:t>To avoid bias, we choose symmetric constraints:</a:t>
                </a:r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±1 </m:t>
                      </m:r>
                      <m:r>
                        <m:rPr>
                          <m:nor/>
                        </m:rPr>
                        <a:rPr lang="en-US" sz="2000" i="0" dirty="0" smtClean="0">
                          <a:latin typeface="Cambria Math" panose="02040503050406030204" pitchFamily="18" charset="0"/>
                        </a:rPr>
                        <m:t>(any other constant just rescales the matrix)</m:t>
                      </m:r>
                    </m:oMath>
                  </m:oMathPara>
                </a14:m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Some matrices that </a:t>
                </a:r>
                <a:r>
                  <a:rPr lang="en-US" sz="2000" dirty="0" err="1"/>
                  <a:t>maximise</a:t>
                </a:r>
                <a:r>
                  <a:rPr lang="en-US" sz="2000" dirty="0"/>
                  <a:t> area are:</a:t>
                </a:r>
              </a:p>
              <a:p>
                <a:endParaRPr lang="en-US" sz="2000" dirty="0"/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1" dirty="0" smtClean="0">
                        <a:latin typeface="Cambria Math" panose="02040503050406030204" pitchFamily="18" charset="0"/>
                      </a:rPr>
                      <m:t>det</m:t>
                    </m:r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 dirty="0">
                        <a:latin typeface="Cambria Math" panose="02040503050406030204" pitchFamily="18" charset="0"/>
                      </a:rPr>
                      <m:t>det</m:t>
                    </m:r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0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973BAB-5ADF-3774-432E-E3C872736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67" y="836983"/>
                <a:ext cx="7738593" cy="5688609"/>
              </a:xfrm>
              <a:prstGeom prst="rect">
                <a:avLst/>
              </a:prstGeom>
              <a:blipFill>
                <a:blip r:embed="rId2"/>
                <a:stretch>
                  <a:fillRect l="-820" t="-4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Picture of Jacques Hadamard&#10;  ">
            <a:extLst>
              <a:ext uri="{FF2B5EF4-FFF2-40B4-BE49-F238E27FC236}">
                <a16:creationId xmlns:a16="http://schemas.microsoft.com/office/drawing/2014/main" id="{F977D609-0959-F975-8710-211495037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103" y="821207"/>
            <a:ext cx="2095834" cy="260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CD48B9-A096-1A21-EB75-53E4D1C808C6}"/>
              </a:ext>
            </a:extLst>
          </p:cNvPr>
          <p:cNvSpPr txBox="1"/>
          <p:nvPr/>
        </p:nvSpPr>
        <p:spPr>
          <a:xfrm>
            <a:off x="8445321" y="3522193"/>
            <a:ext cx="360930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Jacques Hadamard</a:t>
            </a:r>
          </a:p>
          <a:p>
            <a:r>
              <a:rPr lang="en-US" dirty="0"/>
              <a:t>École Normale Supérieure (Paris)</a:t>
            </a:r>
          </a:p>
          <a:p>
            <a:r>
              <a:rPr lang="en-US" i="1" dirty="0" err="1"/>
              <a:t>Résolution</a:t>
            </a:r>
            <a:r>
              <a:rPr lang="en-US" i="1" dirty="0"/>
              <a:t> </a:t>
            </a:r>
            <a:r>
              <a:rPr lang="en-US" i="1" dirty="0" err="1"/>
              <a:t>d’une</a:t>
            </a:r>
            <a:r>
              <a:rPr lang="en-US" i="1" dirty="0"/>
              <a:t> question relative aux determinants </a:t>
            </a:r>
            <a:r>
              <a:rPr lang="en-US" b="1" dirty="0"/>
              <a:t>(Solution to a problem concerning determinants)</a:t>
            </a:r>
            <a:r>
              <a:rPr lang="en-US" i="1" dirty="0"/>
              <a:t>, 1893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9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B3C23-51F3-576D-B0DF-B5321B8FC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23C35-2933-AF6D-36A8-9E8646CE4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74218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Hadamard Gate (H)</a:t>
            </a: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A8A90A-58ED-A37B-B750-95B9798719C8}"/>
                  </a:ext>
                </a:extLst>
              </p:cNvPr>
              <p:cNvSpPr txBox="1"/>
              <p:nvPr/>
            </p:nvSpPr>
            <p:spPr>
              <a:xfrm>
                <a:off x="750367" y="836983"/>
                <a:ext cx="7738593" cy="65556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We want a gate that: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spreads amplitude evenly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introduces relative phase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preserves length (unitary)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800" dirty="0"/>
              </a:p>
              <a:p>
                <a:r>
                  <a:rPr lang="en-US" sz="2800" dirty="0"/>
                  <a:t>We want a gate that creates an even superposition:</a:t>
                </a:r>
              </a:p>
              <a:p>
                <a:endParaRPr lang="en-US" sz="2800" dirty="0"/>
              </a:p>
              <a:p>
                <a:r>
                  <a:rPr lang="en-US" sz="2800" dirty="0"/>
                  <a:t> G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|0⟩=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(|0⟩+ |1⟩)</m:t>
                    </m:r>
                  </m:oMath>
                </a14:m>
                <a:endParaRPr lang="en-US" sz="2800" i="1" dirty="0">
                  <a:latin typeface="Cambria Math" panose="02040503050406030204" pitchFamily="18" charset="0"/>
                </a:endParaRPr>
              </a:p>
              <a:p>
                <a:endParaRPr lang="en-US" sz="2800" dirty="0">
                  <a:latin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</a:rPr>
                  <a:t>And a phase difference</a:t>
                </a:r>
              </a:p>
              <a:p>
                <a:r>
                  <a:rPr lang="en-US" sz="2800" dirty="0"/>
                  <a:t>G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|1⟩= (|0⟩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|1⟩)</m:t>
                    </m:r>
                  </m:oMath>
                </a14:m>
                <a:endParaRPr lang="en-US" sz="2800" i="1" dirty="0">
                  <a:latin typeface="Cambria Math" panose="02040503050406030204" pitchFamily="18" charset="0"/>
                </a:endParaRPr>
              </a:p>
              <a:p>
                <a:endParaRPr lang="en-US" sz="2800" i="1" dirty="0">
                  <a:latin typeface="Cambria Math" panose="02040503050406030204" pitchFamily="18" charset="0"/>
                </a:endParaRP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A8A90A-58ED-A37B-B750-95B979871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67" y="836983"/>
                <a:ext cx="7738593" cy="6555641"/>
              </a:xfrm>
              <a:prstGeom prst="rect">
                <a:avLst/>
              </a:prstGeom>
              <a:blipFill>
                <a:blip r:embed="rId2"/>
                <a:stretch>
                  <a:fillRect l="-1803" t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Picture of Jacques Hadamard&#10;  ">
            <a:extLst>
              <a:ext uri="{FF2B5EF4-FFF2-40B4-BE49-F238E27FC236}">
                <a16:creationId xmlns:a16="http://schemas.microsoft.com/office/drawing/2014/main" id="{5E7840D5-E1B1-74C7-E4CB-F04C84CD2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103" y="821207"/>
            <a:ext cx="2095834" cy="260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D0016D-09EB-AB04-F463-DB6287F7BB52}"/>
              </a:ext>
            </a:extLst>
          </p:cNvPr>
          <p:cNvSpPr txBox="1"/>
          <p:nvPr/>
        </p:nvSpPr>
        <p:spPr>
          <a:xfrm>
            <a:off x="8445321" y="3522193"/>
            <a:ext cx="360930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Jacques Hadamard</a:t>
            </a:r>
          </a:p>
          <a:p>
            <a:r>
              <a:rPr lang="en-US" dirty="0"/>
              <a:t>École Normale Supérieure (Paris)</a:t>
            </a:r>
          </a:p>
          <a:p>
            <a:r>
              <a:rPr lang="en-US" i="1" dirty="0" err="1"/>
              <a:t>Résolution</a:t>
            </a:r>
            <a:r>
              <a:rPr lang="en-US" i="1" dirty="0"/>
              <a:t> </a:t>
            </a:r>
            <a:r>
              <a:rPr lang="en-US" i="1" dirty="0" err="1"/>
              <a:t>d’une</a:t>
            </a:r>
            <a:r>
              <a:rPr lang="en-US" i="1" dirty="0"/>
              <a:t> question relative aux determinants </a:t>
            </a:r>
            <a:r>
              <a:rPr lang="en-US" b="1" dirty="0"/>
              <a:t>(Solution to a problem concerning determinants)</a:t>
            </a:r>
            <a:r>
              <a:rPr lang="en-US" i="1" dirty="0"/>
              <a:t>, 1893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92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FE894-14AE-0141-F3C7-0194A99B3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AF5FD-E4DA-A3D3-6546-E67F3FB8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74218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Hadamard Gate (H)</a:t>
            </a: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C847673-B2A5-E461-5A5C-42EF6B5227F0}"/>
                  </a:ext>
                </a:extLst>
              </p:cNvPr>
              <p:cNvSpPr txBox="1"/>
              <p:nvPr/>
            </p:nvSpPr>
            <p:spPr>
              <a:xfrm>
                <a:off x="750367" y="836983"/>
                <a:ext cx="7738593" cy="5443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We want a gate that: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spreads amplitude evenly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introduces relative phase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preserves length (unitary)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800" dirty="0"/>
              </a:p>
              <a:p>
                <a:r>
                  <a:rPr lang="en-US" sz="2800" dirty="0"/>
                  <a:t>And to preserve the unit requirement: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𝑤𝑒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𝑗𝑢𝑠𝑡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𝑑𝑖𝑣𝑖𝑑𝑒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𝑙𝑒𝑛𝑔𝑡ℎ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𝑡ℎ𝑎𝑡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𝑟𝑒𝑡𝑢𝑟𝑛𝑠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1:</m:t>
                    </m:r>
                  </m:oMath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lit/>
                        </m:rPr>
                        <a:rPr lang="en-US" sz="200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𝜓</m:t>
                      </m:r>
                      <m:sSup>
                        <m:sSupPr>
                          <m:ctrlPr>
                            <a:rPr lang="en-US" sz="20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lit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endParaRPr lang="en-US" sz="20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sz="2000" i="0" dirty="0" smtClean="0">
                          <a:latin typeface="Cambria Math" panose="02040503050406030204" pitchFamily="18" charset="0"/>
                        </a:rPr>
                        <m:t>U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|0⟩=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(|0⟩+ |1⟩)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m:rPr>
                          <m:nor/>
                        </m:rPr>
                        <a:rPr lang="en-US" sz="2000" i="0" dirty="0">
                          <a:latin typeface="Cambria Math" panose="02040503050406030204" pitchFamily="18" charset="0"/>
                        </a:rPr>
                        <m:t>U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|1⟩=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(|0⟩ − |1⟩)</m:t>
                      </m:r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C847673-B2A5-E461-5A5C-42EF6B522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67" y="836983"/>
                <a:ext cx="7738593" cy="5443606"/>
              </a:xfrm>
              <a:prstGeom prst="rect">
                <a:avLst/>
              </a:prstGeom>
              <a:blipFill>
                <a:blip r:embed="rId2"/>
                <a:stretch>
                  <a:fillRect l="-1803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79969FA-D712-7E4B-1E5A-AE97A6330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2954" y="836982"/>
            <a:ext cx="5013596" cy="508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850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99B20-3C6C-C207-CFB9-1F2750137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7751A-6D03-FCC4-58E1-F621AD923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74218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Hadamard Gate (H)</a:t>
            </a: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7A5C23-3621-8064-870F-251B7BBAA38C}"/>
                  </a:ext>
                </a:extLst>
              </p:cNvPr>
              <p:cNvSpPr txBox="1"/>
              <p:nvPr/>
            </p:nvSpPr>
            <p:spPr>
              <a:xfrm>
                <a:off x="750367" y="836983"/>
                <a:ext cx="7738593" cy="54436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We want a gate that: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spreads amplitude evenly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introduces relative phase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preserves length (unitary)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800" dirty="0"/>
              </a:p>
              <a:p>
                <a:r>
                  <a:rPr lang="en-US" sz="2800" dirty="0"/>
                  <a:t>And to preserve the unit requirement: 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𝑤𝑒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𝑗𝑢𝑠𝑡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𝑑𝑖𝑣𝑖𝑑𝑒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𝑙𝑒𝑛𝑔𝑡ℎ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𝑡ℎ𝑎𝑡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𝑟𝑒𝑡𝑢𝑟𝑛𝑠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1:</m:t>
                    </m:r>
                  </m:oMath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lit/>
                        </m:rPr>
                        <a:rPr lang="en-US" sz="200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𝜓</m:t>
                      </m:r>
                      <m:sSup>
                        <m:sSupPr>
                          <m:ctrlPr>
                            <a:rPr lang="en-US" sz="200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lit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endParaRPr lang="en-US" sz="20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sz="2000" i="0" dirty="0" smtClean="0">
                          <a:latin typeface="Cambria Math" panose="02040503050406030204" pitchFamily="18" charset="0"/>
                        </a:rPr>
                        <m:t>U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|0⟩=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(|0⟩+ |1⟩)</m:t>
                      </m:r>
                      <m:r>
                        <m:rPr>
                          <m:nor/>
                        </m:rPr>
                        <a:rPr lang="en-US" sz="2000" b="0" i="0" dirty="0" smtClean="0"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m:rPr>
                          <m:nor/>
                        </m:rPr>
                        <a:rPr lang="en-US" sz="2000" i="0" dirty="0">
                          <a:latin typeface="Cambria Math" panose="02040503050406030204" pitchFamily="18" charset="0"/>
                        </a:rPr>
                        <m:t>U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|1⟩=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(|0⟩ − |1⟩)</m:t>
                      </m:r>
                    </m:oMath>
                  </m:oMathPara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7A5C23-3621-8064-870F-251B7BBAA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67" y="836983"/>
                <a:ext cx="7738593" cy="5443606"/>
              </a:xfrm>
              <a:prstGeom prst="rect">
                <a:avLst/>
              </a:prstGeom>
              <a:blipFill>
                <a:blip r:embed="rId2"/>
                <a:stretch>
                  <a:fillRect l="-1803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CFE6982-C13A-02A4-ED2F-499686130C72}"/>
              </a:ext>
            </a:extLst>
          </p:cNvPr>
          <p:cNvSpPr txBox="1"/>
          <p:nvPr/>
        </p:nvSpPr>
        <p:spPr>
          <a:xfrm>
            <a:off x="8445321" y="3522193"/>
            <a:ext cx="360930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David Deutsch</a:t>
            </a:r>
          </a:p>
          <a:p>
            <a:r>
              <a:rPr lang="en-US" dirty="0"/>
              <a:t>Oxford University</a:t>
            </a:r>
          </a:p>
          <a:p>
            <a:r>
              <a:rPr lang="en-US" b="1" dirty="0"/>
              <a:t>Quantum theory, the Church–Turing principle and the universal quantum computer (</a:t>
            </a:r>
            <a:r>
              <a:rPr lang="en-US" i="1" dirty="0"/>
              <a:t>1985)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3E62DD-C128-3CFA-5D49-8D10678B8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786" y="881444"/>
            <a:ext cx="2934310" cy="230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7400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57F3C-D5AF-08F6-FCBC-331FCC321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The Hadamard Gate (H)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B8BB74-0A4E-3B9A-5212-E47C18B1CAED}"/>
                  </a:ext>
                </a:extLst>
              </p:cNvPr>
              <p:cNvSpPr txBox="1"/>
              <p:nvPr/>
            </p:nvSpPr>
            <p:spPr>
              <a:xfrm>
                <a:off x="800100" y="1951672"/>
                <a:ext cx="4375404" cy="22749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dirty="0"/>
                  <a:t>A simple unitary transformation:</a:t>
                </a:r>
              </a:p>
              <a:p>
                <a:pPr>
                  <a:buNone/>
                </a:pPr>
                <a:endParaRPr lang="en-US" sz="28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80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B8BB74-0A4E-3B9A-5212-E47C18B1CA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951672"/>
                <a:ext cx="4375404" cy="2274982"/>
              </a:xfrm>
              <a:prstGeom prst="rect">
                <a:avLst/>
              </a:prstGeom>
              <a:blipFill>
                <a:blip r:embed="rId2"/>
                <a:stretch>
                  <a:fillRect l="-2890" t="-2778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EEE902-ADCF-79A2-E975-F5338CFBF312}"/>
                  </a:ext>
                </a:extLst>
              </p:cNvPr>
              <p:cNvSpPr txBox="1"/>
              <p:nvPr/>
            </p:nvSpPr>
            <p:spPr>
              <a:xfrm>
                <a:off x="5351526" y="1951672"/>
                <a:ext cx="6099048" cy="3164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800" dirty="0"/>
                  <a:t>Acts on basis states:</a:t>
                </a:r>
                <a:br>
                  <a:rPr lang="en-US" sz="2800" dirty="0"/>
                </a:br>
                <a14:m>
                  <m:oMathPara xmlns:m="http://schemas.openxmlformats.org/officeDocument/2006/math">
                    <m:oMath>
                      <m:r>
                        <a:rPr lang="en-US" sz="280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800">
                          <a:latin typeface="Cambria Math" panose="02040503050406030204" pitchFamily="18" charset="0"/>
                        </a:rPr>
                        <m:t>|0⟩= </m:t>
                      </m:r>
                      <m:f>
                        <m:fPr>
                          <m:ctrlPr>
                            <a:rPr lang="en-US" sz="28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2800">
                          <a:latin typeface="Cambria Math" panose="02040503050406030204" pitchFamily="18" charset="0"/>
                        </a:rPr>
                        <m:t>(|0⟩+ |1⟩)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800">
                          <a:latin typeface="Cambria Math" panose="02040503050406030204" pitchFamily="18" charset="0"/>
                        </a:rPr>
                        <m:t>|1⟩= </m:t>
                      </m:r>
                      <m:f>
                        <m:fPr>
                          <m:ctrlPr>
                            <a:rPr lang="en-US" sz="28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2800">
                          <a:latin typeface="Cambria Math" panose="02040503050406030204" pitchFamily="18" charset="0"/>
                        </a:rPr>
                        <m:t>(|0⟩ − |1⟩)</m:t>
                      </m:r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  <a:p>
                <a:pPr>
                  <a:buNone/>
                </a:pPr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EEE902-ADCF-79A2-E975-F5338CFBF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526" y="1951672"/>
                <a:ext cx="6099048" cy="3164969"/>
              </a:xfrm>
              <a:prstGeom prst="rect">
                <a:avLst/>
              </a:prstGeom>
              <a:blipFill>
                <a:blip r:embed="rId3"/>
                <a:stretch>
                  <a:fillRect l="-2079" t="-2000" b="-4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394D0C0-0CD5-2D8F-E9E9-0D3932B04CAA}"/>
              </a:ext>
            </a:extLst>
          </p:cNvPr>
          <p:cNvSpPr txBox="1"/>
          <p:nvPr/>
        </p:nvSpPr>
        <p:spPr>
          <a:xfrm>
            <a:off x="741426" y="4466272"/>
            <a:ext cx="932459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Superposition comes from distributing amplitude across basis states.</a:t>
            </a:r>
          </a:p>
          <a:p>
            <a:r>
              <a:rPr lang="en-US" dirty="0"/>
              <a:t>Interference arises from the relative phase between those amplitudes.</a:t>
            </a:r>
          </a:p>
          <a:p>
            <a:endParaRPr lang="en-US" dirty="0"/>
          </a:p>
          <a:p>
            <a:r>
              <a:rPr lang="en-US" dirty="0"/>
              <a:t>The Hadamard gate exposes two of the three essential aspects of a quantum computation. Superposition and Interference. .</a:t>
            </a:r>
          </a:p>
        </p:txBody>
      </p:sp>
    </p:spTree>
    <p:extLst>
      <p:ext uri="{BB962C8B-B14F-4D97-AF65-F5344CB8AC3E}">
        <p14:creationId xmlns:p14="http://schemas.microsoft.com/office/powerpoint/2010/main" val="3646139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11794-BBE7-5271-F8B8-145773952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83B7E-2C5B-235E-8C43-B7513BAE1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Quantum NOT/Flip/Pauli Gate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2B806BA-6434-0353-3BD1-39B845EAD0AA}"/>
                  </a:ext>
                </a:extLst>
              </p:cNvPr>
              <p:cNvSpPr txBox="1"/>
              <p:nvPr/>
            </p:nvSpPr>
            <p:spPr>
              <a:xfrm>
                <a:off x="800100" y="1761183"/>
                <a:ext cx="6834077" cy="36833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/>
                  <a:t>Example: A Single Qubit Gate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Show a simple matrix acting on</a:t>
                </a:r>
              </a:p>
              <a:p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𝛼𝛽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Example gate: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  <a:p>
                <a:r>
                  <a:rPr lang="en-US" sz="2000" dirty="0"/>
                  <a:t>Result: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𝛼𝛽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𝛽𝛼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2B806BA-6434-0353-3BD1-39B845EAD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761183"/>
                <a:ext cx="6834077" cy="3683316"/>
              </a:xfrm>
              <a:prstGeom prst="rect">
                <a:avLst/>
              </a:prstGeom>
              <a:blipFill>
                <a:blip r:embed="rId2"/>
                <a:stretch>
                  <a:fillRect l="-742" t="-1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1070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07A52-3923-1D6F-95A9-AA25BE78E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9FE8C3-D98E-3347-A175-90AF2E4DD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61" y="16649"/>
            <a:ext cx="3033132" cy="31613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3114E8-5292-DDBB-848E-4BDEE16EA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961" y="170583"/>
            <a:ext cx="2960153" cy="31613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819164-C489-6A0E-5AF5-D116E97D3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276" y="234095"/>
            <a:ext cx="2960153" cy="3034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517DC7-8CFC-D685-49AF-995204930F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2340" y="193463"/>
            <a:ext cx="2926699" cy="30737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A36ED3-9B95-7378-3DBC-2788947131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996" y="3602127"/>
            <a:ext cx="1689100" cy="1104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B96E46-6558-7654-BB41-1127B84EE6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9918" y="3613421"/>
            <a:ext cx="1689100" cy="1104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3DE514-7760-23EC-3AA1-A2D3E1C2CC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9039" y="3537403"/>
            <a:ext cx="2616200" cy="1104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99FFD5-8D2D-BC4B-43F5-C5B3E6CB4E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54382" y="3569783"/>
            <a:ext cx="2959100" cy="11049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B71202-6B87-3EC8-CE35-5B1B186821B3}"/>
              </a:ext>
            </a:extLst>
          </p:cNvPr>
          <p:cNvSpPr/>
          <p:nvPr/>
        </p:nvSpPr>
        <p:spPr>
          <a:xfrm>
            <a:off x="6026737" y="332418"/>
            <a:ext cx="6050034" cy="6516834"/>
          </a:xfrm>
          <a:prstGeom prst="rect">
            <a:avLst/>
          </a:prstGeom>
          <a:solidFill>
            <a:schemeClr val="accent1">
              <a:alpha val="18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3FE418-09DE-F4C6-CD02-8103AB8F9A42}"/>
              </a:ext>
            </a:extLst>
          </p:cNvPr>
          <p:cNvSpPr txBox="1"/>
          <p:nvPr/>
        </p:nvSpPr>
        <p:spPr>
          <a:xfrm>
            <a:off x="1120740" y="5252224"/>
            <a:ext cx="3313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Standard Basis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B4CDA5-11A8-4506-EF6C-CFF2B110071F}"/>
              </a:ext>
            </a:extLst>
          </p:cNvPr>
          <p:cNvSpPr txBox="1"/>
          <p:nvPr/>
        </p:nvSpPr>
        <p:spPr>
          <a:xfrm>
            <a:off x="6049040" y="5252223"/>
            <a:ext cx="596444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Hadamard Basis</a:t>
            </a:r>
          </a:p>
          <a:p>
            <a:pPr algn="ctr"/>
            <a:r>
              <a:rPr lang="en-US" sz="2800" dirty="0"/>
              <a:t>This is how we put the qubits into superposition </a:t>
            </a:r>
          </a:p>
        </p:txBody>
      </p:sp>
    </p:spTree>
    <p:extLst>
      <p:ext uri="{BB962C8B-B14F-4D97-AF65-F5344CB8AC3E}">
        <p14:creationId xmlns:p14="http://schemas.microsoft.com/office/powerpoint/2010/main" val="3492809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523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AF2344-F9CA-8281-7E4C-D29FCABC0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57E788A-3BE2-4F3D-C2ED-64A629DC04F0}"/>
              </a:ext>
            </a:extLst>
          </p:cNvPr>
          <p:cNvSpPr txBox="1">
            <a:spLocks/>
          </p:cNvSpPr>
          <p:nvPr/>
        </p:nvSpPr>
        <p:spPr>
          <a:xfrm>
            <a:off x="10322011" y="6483178"/>
            <a:ext cx="1869989" cy="233027"/>
          </a:xfrm>
          <a:prstGeom prst="rect">
            <a:avLst/>
          </a:prstGeom>
          <a:solidFill>
            <a:srgbClr val="011322">
              <a:alpha val="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Quantum Algorithms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80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17232E-F355-A8EC-047C-7CA86050A80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144800"/>
          </a:xfrm>
          <a:prstGeom prst="rect">
            <a:avLst/>
          </a:prstGeom>
          <a:solidFill>
            <a:srgbClr val="011322">
              <a:alpha val="86000"/>
            </a:srgbClr>
          </a:solidFill>
          <a:ln>
            <a:solidFill>
              <a:schemeClr val="bg1"/>
            </a:solidFill>
          </a:ln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</a:rPr>
              <a:t> Deutsch’s Algorithm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0C6E1E-6B41-2B06-4DE4-BF185AEF2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1244111"/>
            <a:ext cx="9359790" cy="5277167"/>
          </a:xfrm>
          <a:prstGeom prst="rect">
            <a:avLst/>
          </a:prstGeom>
          <a:solidFill>
            <a:srgbClr val="011322">
              <a:alpha val="73000"/>
            </a:srgbClr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122731709"/>
      </p:ext>
    </p:extLst>
  </p:cSld>
  <p:clrMapOvr>
    <a:masterClrMapping/>
  </p:clrMapOvr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0C73C4B-D3C7-48DA-010D-8BE51F74E5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b="1"/>
              <a:t>THE CENTRAL QUESTION</a:t>
            </a:r>
            <a:endParaRPr/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E8BCF1-111D-073F-B080-778EA8CA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0720"/>
            <a:ext cx="4048347" cy="20313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5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Can one quantum query distinguish a constant function from a balanced one?
Phase kickback places a global property of the oracle into an interference pattern.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90AA5D3-FCEC-B752-6B5E-733B668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069" y="2055782"/>
            <a:ext cx="4930184" cy="2537554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EAF7FF"/>
                </a:solidFill>
                <a:latin typeface="Menlo"/>
                <a:ea typeface="Menlo"/>
                <a:cs typeface="Menlo"/>
              </a:rPr>
              <a:t>KEY TERMS
oracle
phase kickback
constant/balanced promise
query
MODEL
Uf|x,y&gt; = |x, y xor f(x)&gt;; one measured input qubit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C8FE6BB-9B88-576C-F7EC-5174E40E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953000"/>
            <a:ext cx="4191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275">
                <a:solidFill>
                  <a:srgbClr val="000000"/>
                </a:solidFill>
                <a:latin typeface="Calisto MT"/>
                <a:ea typeface="Calisto MT"/>
                <a:cs typeface="Calisto MT"/>
              </a:rPr>
              <a:t>Prediction: state what should change in the
first experiment and what must remain
invariant.</a:t>
            </a:r>
          </a:p>
        </p:txBody>
      </p:sp>
    </p:spTree>
    <p:extLst>
      <p:ext uri="{BB962C8B-B14F-4D97-AF65-F5344CB8AC3E}">
        <p14:creationId xmlns:p14="http://schemas.microsoft.com/office/powerpoint/2010/main" val="608335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BCFB2C-0FE8-482C-9562-2B1A2C37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E81408-3C4D-4792-B675-118CB511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 sign-interference puzzle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1317EB-4761-4751-8277-9A50873D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Develop Z as a sign flip and compare H followed by H with H, Z, 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Trace amplitudes by hand and derive the final measurement probabilities.</a:t>
            </a:r>
          </a:p>
        </p:txBody>
      </p:sp>
    </p:spTree>
    <p:extLst>
      <p:ext uri="{BB962C8B-B14F-4D97-AF65-F5344CB8AC3E}">
        <p14:creationId xmlns:p14="http://schemas.microsoft.com/office/powerpoint/2010/main" val="186922846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8AFFD3-5641-4707-AD3F-C0C4D671D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MATTHEW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0C4032-D1D7-4B29-A04C-F0D0B7E27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Deutsch with an explicit oracle register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2D8869-84F0-4A32-AFA9-25F51D06E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Work through all four one-bit Boolean functions using the reversible oracle from M₀.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Display the four-component state and phase kickback. Introduce the two-register bookkeeping here, then formalize tensor composition in M₃.</a:t>
            </a:r>
          </a:p>
        </p:txBody>
      </p:sp>
    </p:spTree>
    <p:extLst>
      <p:ext uri="{BB962C8B-B14F-4D97-AF65-F5344CB8AC3E}">
        <p14:creationId xmlns:p14="http://schemas.microsoft.com/office/powerpoint/2010/main" val="589619924"/>
      </p:ext>
    </p:extLst>
  </p:cSld>
</p:sld>
</file>