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8/ppt/media/image17.png" ContentType="image/png"/>
  <Override PartName="/ppt/imports/8/ppt/media/image18.png" ContentType="image/png"/>
  <Override PartName="/ppt/imports/8/ppt/media/image19.png" ContentType="image/png"/>
  <Override PartName="/ppt/imports/8/ppt/media/image20.png" ContentType="image/png"/>
  <Override PartName="/ppt/imports/8/ppt/media/image21.png" ContentType="image/png"/>
  <Override PartName="/ppt/imports/8/ppt/media/image22.png" ContentType="image/png"/>
  <Override PartName="/ppt/imports/8/ppt/media/image23.png" ContentType="image/png"/>
  <Override PartName="/ppt/imports/8/ppt/media/image24.png" ContentType="image/png"/>
  <Override PartName="/ppt/imports/8/ppt/media/image25.png" ContentType="image/png"/>
  <Override PartName="/ppt/imports/8/ppt/media/image26.png" ContentType="image/png"/>
  <Override PartName="/ppt/imports/8/ppt/media/image27.png" ContentType="image/png"/>
  <Override PartName="/ppt/imports/8/ppt/media/image270.png" ContentType="image/png"/>
  <Override PartName="/ppt/imports/8/ppt/media/image28.png" ContentType="image/png"/>
  <Override PartName="/ppt/imports/8/ppt/media/image29.png" ContentType="image/png"/>
  <Override PartName="/ppt/imports/8/ppt/media/image30.png" ContentType="image/png"/>
  <Override PartName="/ppt/imports/8/ppt/media/image31.png" ContentType="image/png"/>
  <Override PartName="/ppt/imports/8/ppt/media/image32.png" ContentType="image/png"/>
  <Override PartName="/ppt/imports/8/ppt/media/image33.png" ContentType="image/png"/>
  <Override PartName="/ppt/imports/8/ppt/media/image34.png" ContentType="image/png"/>
  <Override PartName="/ppt/imports/8/ppt/media/image35.png" ContentType="image/png"/>
  <Override PartName="/ppt/imports/8/ppt/media/image36.png" ContentType="image/png"/>
  <Override PartName="/ppt/imports/8/ppt/media/image37.png" ContentType="image/png"/>
  <Override PartName="/ppt/imports/8/ppt/media/image38.png" ContentType="image/png"/>
  <Override PartName="/ppt/imports/8/ppt/media/image39.png" ContentType="image/png"/>
  <Override PartName="/ppt/imports/8/ppt/notesMasters/notesMaster1.xml" ContentType="application/vnd.openxmlformats-officedocument.presentationml.notesMaster+xml"/>
  <Override PartName="/ppt/imports/8/ppt/notesSlides/notesSlide1.xml" ContentType="application/vnd.openxmlformats-officedocument.presentationml.notesSlide+xml"/>
  <Override PartName="/ppt/imports/8/ppt/slideLayouts/slideLayout1.xml" ContentType="application/vnd.openxmlformats-officedocument.presentationml.slideLayout+xml"/>
  <Override PartName="/ppt/imports/8/ppt/slideLayouts/slideLayout10.xml" ContentType="application/vnd.openxmlformats-officedocument.presentationml.slideLayout+xml"/>
  <Override PartName="/ppt/imports/8/ppt/slideLayouts/slideLayout11.xml" ContentType="application/vnd.openxmlformats-officedocument.presentationml.slideLayout+xml"/>
  <Override PartName="/ppt/imports/8/ppt/slideLayouts/slideLayout2.xml" ContentType="application/vnd.openxmlformats-officedocument.presentationml.slideLayout+xml"/>
  <Override PartName="/ppt/imports/8/ppt/slideLayouts/slideLayout3.xml" ContentType="application/vnd.openxmlformats-officedocument.presentationml.slideLayout+xml"/>
  <Override PartName="/ppt/imports/8/ppt/slideLayouts/slideLayout4.xml" ContentType="application/vnd.openxmlformats-officedocument.presentationml.slideLayout+xml"/>
  <Override PartName="/ppt/imports/8/ppt/slideLayouts/slideLayout5.xml" ContentType="application/vnd.openxmlformats-officedocument.presentationml.slideLayout+xml"/>
  <Override PartName="/ppt/imports/8/ppt/slideLayouts/slideLayout6.xml" ContentType="application/vnd.openxmlformats-officedocument.presentationml.slideLayout+xml"/>
  <Override PartName="/ppt/imports/8/ppt/slideLayouts/slideLayout7.xml" ContentType="application/vnd.openxmlformats-officedocument.presentationml.slideLayout+xml"/>
  <Override PartName="/ppt/imports/8/ppt/slideLayouts/slideLayout8.xml" ContentType="application/vnd.openxmlformats-officedocument.presentationml.slideLayout+xml"/>
  <Override PartName="/ppt/imports/8/ppt/slideLayouts/slideLayout9.xml" ContentType="application/vnd.openxmlformats-officedocument.presentationml.slideLayout+xml"/>
  <Override PartName="/ppt/imports/8/ppt/slideMasters/slideMaster1.xml" ContentType="application/vnd.openxmlformats-officedocument.presentationml.slideMaster+xml"/>
  <Override PartName="/ppt/imports/8/ppt/theme/theme1.xml" ContentType="application/vnd.openxmlformats-officedocument.theme+xml"/>
  <Override PartName="/ppt/imports/8/ppt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28.xml" ContentType="application/vnd.openxmlformats-officedocument.presentationml.notesSlide+xml"/>
  <Override PartName="/ppt/imports/new/ppt/notesSlides/notesSlide29.xml" ContentType="application/vnd.openxmlformats-officedocument.presentationml.notesSlide+xml"/>
  <Override PartName="/ppt/imports/new/ppt/notesSlides/notesSlide30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8/ppt/slideMasters/slideMaster1.xml" /><Relationship Id="rId3" Type="http://schemas.openxmlformats.org/officeDocument/2006/relationships/notesMaster" Target="imports/new/ppt/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/Relationships>
</file>

<file path=ppt/imports/8/ppt/notesMasters/_rels/notesMaster1.xml.rels><?xml version='1.0' encoding='utf-8'?>
<Relationships xmlns="http://schemas.openxmlformats.org/package/2006/relationships"><Relationship Id="rId1" Type="http://schemas.openxmlformats.org/officeDocument/2006/relationships/theme" Target="../theme/theme2.xml" /></Relationships>
</file>

<file path=ppt/imports/8/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C4AE3-9B1C-9C40-9B0D-0CC78677F9BC}" type="datetimeFigureOut">
              <a:rPr lang="en-US" smtClean="0"/>
              <a:t>4/6/26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F3F4D-2204-324B-A2CD-3EE8FEAA0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12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imports/8/ppt/notesSlides/_rels/notesSlide1.xml.rels><?xml version='1.0' encoding='utf-8'?>
<Relationships xmlns="http://schemas.openxmlformats.org/package/2006/relationships"><Relationship Id="rId2" Type="http://schemas.openxmlformats.org/officeDocument/2006/relationships/slide" Target="../../../../slides/slide4.xml" /><Relationship Id="rId1" Type="http://schemas.openxmlformats.org/officeDocument/2006/relationships/notesMaster" Target="../notesMasters/notesMaster1.xml" /></Relationships>
</file>

<file path=ppt/imports/8/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1F3F4D-2204-324B-A2CD-3EE8FEAA08F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19235"/>
      </p:ext>
    </p:extLst>
  </p:cSld>
  <p:clrMapOvr>
    <a:masterClrMapping/>
  </p:clrMapOvr>
</p:notes>
</file>

<file path=ppt/imports/8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8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8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8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8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8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8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8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8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8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8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8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8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8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8/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28.xml.rels><?xml version='1.0' encoding='utf-8'?>
<Relationships xmlns="http://schemas.openxmlformats.org/package/2006/relationships"><Relationship Type="http://schemas.openxmlformats.org/officeDocument/2006/relationships/slide" Target="../../../../slides/slide19.xml" Id="R5c8e353f65ef490a" /><Relationship Type="http://schemas.openxmlformats.org/officeDocument/2006/relationships/notesMaster" Target="../notesMasters/notesMaster1.xml" Id="Rc64f4baf3e5a44bb" /></Relationships>
</file>

<file path=ppt/imports/new/ppt/notesSlides/_rels/notesSlide29.xml.rels><?xml version='1.0' encoding='utf-8'?>
<Relationships xmlns="http://schemas.openxmlformats.org/package/2006/relationships"><Relationship Type="http://schemas.openxmlformats.org/officeDocument/2006/relationships/slide" Target="../../../../slides/slide20.xml" Id="R13097ff58f7542ab" /><Relationship Type="http://schemas.openxmlformats.org/officeDocument/2006/relationships/notesMaster" Target="../notesMasters/notesMaster1.xml" Id="R1c368de348e74f26" /></Relationships>
</file>

<file path=ppt/imports/new/ppt/notesSlides/_rels/notesSlide30.xml.rels><?xml version='1.0' encoding='utf-8'?>
<Relationships xmlns="http://schemas.openxmlformats.org/package/2006/relationships"><Relationship Type="http://schemas.openxmlformats.org/officeDocument/2006/relationships/slide" Target="../../../../slides/slide1.xml" Id="R1bd8b32f3d0444e2" /><Relationship Type="http://schemas.openxmlformats.org/officeDocument/2006/relationships/notesMaster" Target="../notesMasters/notesMaster1.xml" Id="R7656144598104e4e" /></Relationships>
</file>

<file path=ppt/imports/new/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63dbd1fc71f14cb5" /><Relationship Type="http://schemas.openxmlformats.org/officeDocument/2006/relationships/notesSlide" Target="../imports/new/ppt/notesSlides/notesSlide30.xml" Id="R2ae66b4ac61b4120" /></Relationships>
</file>

<file path=ppt/slides/_rels/slide2.xml.rels><?xml version='1.0' encoding='utf-8'?>
<Relationships xmlns="http://schemas.openxmlformats.org/package/2006/relationships"><Relationship Id="rId1" Type="http://schemas.openxmlformats.org/officeDocument/2006/relationships/slideLayout" Target="../imports/8/ppt/slideLayouts/slideLayout2.xml" /></Relationships>
</file>

<file path=ppt/slides/_rels/slide3.xml.rels><?xml version='1.0' encoding='utf-8'?>
<Relationships xmlns="http://schemas.openxmlformats.org/package/2006/relationships"><Relationship Id="rId3" Type="http://schemas.openxmlformats.org/officeDocument/2006/relationships/image" Target="../imports/8/ppt/media/image18.png" /><Relationship Id="rId2" Type="http://schemas.openxmlformats.org/officeDocument/2006/relationships/image" Target="../imports/8/ppt/media/image17.png" /><Relationship Id="rId1" Type="http://schemas.openxmlformats.org/officeDocument/2006/relationships/slideLayout" Target="../imports/8/ppt/slideLayouts/slideLayout2.xml" /></Relationships>
</file>

<file path=ppt/slides/_rels/slide4.xml.rels><?xml version='1.0' encoding='utf-8'?>
<Relationships xmlns="http://schemas.openxmlformats.org/package/2006/relationships"><Relationship Id="rId3" Type="http://schemas.openxmlformats.org/officeDocument/2006/relationships/image" Target="../imports/8/ppt/media/image19.png" /><Relationship Id="rId2" Type="http://schemas.openxmlformats.org/officeDocument/2006/relationships/notesSlide" Target="../imports/8/ppt/notesSlides/notesSlide1.xml" /><Relationship Id="rId1" Type="http://schemas.openxmlformats.org/officeDocument/2006/relationships/slideLayout" Target="../imports/8/ppt/slideLayouts/slideLayout2.xml" /><Relationship Id="rId4" Type="http://schemas.openxmlformats.org/officeDocument/2006/relationships/image" Target="../imports/8/ppt/media/image20.png" /></Relationships>
</file>

<file path=ppt/slides/_rels/slide5.xml.rels><?xml version='1.0' encoding='utf-8'?>
<Relationships xmlns="http://schemas.openxmlformats.org/package/2006/relationships"><Relationship Id="rId2" Type="http://schemas.openxmlformats.org/officeDocument/2006/relationships/image" Target="../imports/8/ppt/media/image21.png" /><Relationship Id="rId1" Type="http://schemas.openxmlformats.org/officeDocument/2006/relationships/slideLayout" Target="../imports/8/ppt/slideLayouts/slideLayout2.xml" /></Relationships>
</file>

<file path=ppt/slides/_rels/slide6.xml.rels><?xml version='1.0' encoding='utf-8'?>
<Relationships xmlns="http://schemas.openxmlformats.org/package/2006/relationships"><Relationship Id="rId2" Type="http://schemas.openxmlformats.org/officeDocument/2006/relationships/image" Target="../imports/8/ppt/media/image22.png" /><Relationship Id="rId1" Type="http://schemas.openxmlformats.org/officeDocument/2006/relationships/slideLayout" Target="../imports/8/ppt/slideLayouts/slideLayout2.xml" /></Relationships>
</file>

<file path=ppt/slides/_rels/slide7.xml.rels><?xml version='1.0' encoding='utf-8'?>
<Relationships xmlns="http://schemas.openxmlformats.org/package/2006/relationships"><Relationship Id="rId2" Type="http://schemas.openxmlformats.org/officeDocument/2006/relationships/image" Target="../imports/8/ppt/media/image23.png" /><Relationship Id="rId1" Type="http://schemas.openxmlformats.org/officeDocument/2006/relationships/slideLayout" Target="../imports/8/ppt/slideLayouts/slideLayout2.xml" /></Relationships>
</file>

<file path=ppt/slides/_rels/slide8.xml.rels><?xml version='1.0' encoding='utf-8'?>
<Relationships xmlns="http://schemas.openxmlformats.org/package/2006/relationships"><Relationship Id="rId3" Type="http://schemas.openxmlformats.org/officeDocument/2006/relationships/image" Target="../imports/8/ppt/media/image25.png" /><Relationship Id="rId2" Type="http://schemas.openxmlformats.org/officeDocument/2006/relationships/image" Target="../imports/8/ppt/media/image24.png" /><Relationship Id="rId1" Type="http://schemas.openxmlformats.org/officeDocument/2006/relationships/slideLayout" Target="../imports/8/ppt/slideLayouts/slideLayout2.xml" /></Relationships>
</file>

<file path=ppt/slides/_rels/slide9.xml.rels><?xml version='1.0' encoding='utf-8'?>
<Relationships xmlns="http://schemas.openxmlformats.org/package/2006/relationships"><Relationship Id="rId2" Type="http://schemas.openxmlformats.org/officeDocument/2006/relationships/image" Target="../imports/8/ppt/media/image26.png" /><Relationship Id="rId1" Type="http://schemas.openxmlformats.org/officeDocument/2006/relationships/slideLayout" Target="../imports/8/ppt/slideLayouts/slideLayout2.xml" /></Relationships>
</file>

<file path=ppt/slides/_rels/slide10.xml.rels><?xml version='1.0' encoding='utf-8'?>
<Relationships xmlns="http://schemas.openxmlformats.org/package/2006/relationships"><Relationship Id="rId2" Type="http://schemas.openxmlformats.org/officeDocument/2006/relationships/image" Target="../imports/8/ppt/media/image27.png" /><Relationship Id="rId1" Type="http://schemas.openxmlformats.org/officeDocument/2006/relationships/slideLayout" Target="../imports/8/ppt/slideLayouts/slideLayout2.xml" /></Relationships>
</file>

<file path=ppt/slides/_rels/slide11.xml.rels><?xml version='1.0' encoding='utf-8'?>
<Relationships xmlns="http://schemas.openxmlformats.org/package/2006/relationships"><Relationship Id="rId3" Type="http://schemas.openxmlformats.org/officeDocument/2006/relationships/image" Target="../imports/8/ppt/media/image28.png" /><Relationship Id="rId2" Type="http://schemas.openxmlformats.org/officeDocument/2006/relationships/image" Target="../imports/8/ppt/media/image270.png" /><Relationship Id="rId1" Type="http://schemas.openxmlformats.org/officeDocument/2006/relationships/slideLayout" Target="../imports/8/ppt/slideLayouts/slideLayout2.xml" /></Relationships>
</file>

<file path=ppt/slides/_rels/slide12.xml.rels><?xml version='1.0' encoding='utf-8'?>
<Relationships xmlns="http://schemas.openxmlformats.org/package/2006/relationships"><Relationship Id="rId3" Type="http://schemas.openxmlformats.org/officeDocument/2006/relationships/image" Target="../imports/8/ppt/media/image28.png" /><Relationship Id="rId2" Type="http://schemas.openxmlformats.org/officeDocument/2006/relationships/image" Target="../imports/8/ppt/media/image270.png" /><Relationship Id="rId1" Type="http://schemas.openxmlformats.org/officeDocument/2006/relationships/slideLayout" Target="../imports/8/ppt/slideLayouts/slideLayout2.xml" /><Relationship Id="rId5" Type="http://schemas.openxmlformats.org/officeDocument/2006/relationships/image" Target="../imports/8/ppt/media/image30.png" /><Relationship Id="rId4" Type="http://schemas.openxmlformats.org/officeDocument/2006/relationships/image" Target="../imports/8/ppt/media/image29.png" /></Relationships>
</file>

<file path=ppt/slides/_rels/slide13.xml.rels><?xml version='1.0' encoding='utf-8'?>
<Relationships xmlns="http://schemas.openxmlformats.org/package/2006/relationships"><Relationship Id="rId3" Type="http://schemas.openxmlformats.org/officeDocument/2006/relationships/image" Target="../imports/8/ppt/media/image31.png" /><Relationship Id="rId2" Type="http://schemas.openxmlformats.org/officeDocument/2006/relationships/image" Target="../imports/8/ppt/media/image270.png" /><Relationship Id="rId1" Type="http://schemas.openxmlformats.org/officeDocument/2006/relationships/slideLayout" Target="../imports/8/ppt/slideLayouts/slideLayout2.xml" /><Relationship Id="rId6" Type="http://schemas.openxmlformats.org/officeDocument/2006/relationships/image" Target="../imports/8/ppt/media/image33.png" /><Relationship Id="rId5" Type="http://schemas.openxmlformats.org/officeDocument/2006/relationships/image" Target="../imports/8/ppt/media/image32.png" /><Relationship Id="rId4" Type="http://schemas.openxmlformats.org/officeDocument/2006/relationships/image" Target="../imports/8/ppt/media/image29.png" /></Relationships>
</file>

<file path=ppt/slides/_rels/slide14.xml.rels><?xml version='1.0' encoding='utf-8'?>
<Relationships xmlns="http://schemas.openxmlformats.org/package/2006/relationships"><Relationship Id="rId3" Type="http://schemas.openxmlformats.org/officeDocument/2006/relationships/image" Target="../imports/8/ppt/media/image31.png" /><Relationship Id="rId2" Type="http://schemas.openxmlformats.org/officeDocument/2006/relationships/image" Target="../imports/8/ppt/media/image270.png" /><Relationship Id="rId1" Type="http://schemas.openxmlformats.org/officeDocument/2006/relationships/slideLayout" Target="../imports/8/ppt/slideLayouts/slideLayout2.xml" /><Relationship Id="rId6" Type="http://schemas.openxmlformats.org/officeDocument/2006/relationships/image" Target="../imports/8/ppt/media/image35.png" /><Relationship Id="rId5" Type="http://schemas.openxmlformats.org/officeDocument/2006/relationships/image" Target="../imports/8/ppt/media/image34.png" /><Relationship Id="rId4" Type="http://schemas.openxmlformats.org/officeDocument/2006/relationships/image" Target="../imports/8/ppt/media/image29.png" /></Relationships>
</file>

<file path=ppt/slides/_rels/slide15.xml.rels><?xml version='1.0' encoding='utf-8'?>
<Relationships xmlns="http://schemas.openxmlformats.org/package/2006/relationships"><Relationship Id="rId3" Type="http://schemas.openxmlformats.org/officeDocument/2006/relationships/image" Target="../imports/8/ppt/media/image31.png" /><Relationship Id="rId7" Type="http://schemas.openxmlformats.org/officeDocument/2006/relationships/image" Target="../imports/8/ppt/media/image36.png" /><Relationship Id="rId2" Type="http://schemas.openxmlformats.org/officeDocument/2006/relationships/image" Target="../imports/8/ppt/media/image270.png" /><Relationship Id="rId1" Type="http://schemas.openxmlformats.org/officeDocument/2006/relationships/slideLayout" Target="../imports/8/ppt/slideLayouts/slideLayout2.xml" /><Relationship Id="rId6" Type="http://schemas.openxmlformats.org/officeDocument/2006/relationships/image" Target="../imports/8/ppt/media/image35.png" /><Relationship Id="rId5" Type="http://schemas.openxmlformats.org/officeDocument/2006/relationships/image" Target="../imports/8/ppt/media/image34.png" /><Relationship Id="rId4" Type="http://schemas.openxmlformats.org/officeDocument/2006/relationships/image" Target="../imports/8/ppt/media/image29.png" /></Relationships>
</file>

<file path=ppt/slides/_rels/slide16.xml.rels><?xml version='1.0' encoding='utf-8'?>
<Relationships xmlns="http://schemas.openxmlformats.org/package/2006/relationships"><Relationship Id="rId8" Type="http://schemas.openxmlformats.org/officeDocument/2006/relationships/image" Target="../imports/8/ppt/media/image37.png" /><Relationship Id="rId3" Type="http://schemas.openxmlformats.org/officeDocument/2006/relationships/image" Target="../imports/8/ppt/media/image31.png" /><Relationship Id="rId7" Type="http://schemas.openxmlformats.org/officeDocument/2006/relationships/image" Target="../imports/8/ppt/media/image36.png" /><Relationship Id="rId2" Type="http://schemas.openxmlformats.org/officeDocument/2006/relationships/image" Target="../imports/8/ppt/media/image270.png" /><Relationship Id="rId1" Type="http://schemas.openxmlformats.org/officeDocument/2006/relationships/slideLayout" Target="../imports/8/ppt/slideLayouts/slideLayout2.xml" /><Relationship Id="rId6" Type="http://schemas.openxmlformats.org/officeDocument/2006/relationships/image" Target="../imports/8/ppt/media/image35.png" /><Relationship Id="rId5" Type="http://schemas.openxmlformats.org/officeDocument/2006/relationships/image" Target="../imports/8/ppt/media/image34.png" /><Relationship Id="rId4" Type="http://schemas.openxmlformats.org/officeDocument/2006/relationships/image" Target="../imports/8/ppt/media/image29.png" /></Relationships>
</file>

<file path=ppt/slides/_rels/slide17.xml.rels><?xml version='1.0' encoding='utf-8'?>
<Relationships xmlns="http://schemas.openxmlformats.org/package/2006/relationships"><Relationship Id="rId8" Type="http://schemas.openxmlformats.org/officeDocument/2006/relationships/image" Target="../imports/8/ppt/media/image38.png" /><Relationship Id="rId3" Type="http://schemas.openxmlformats.org/officeDocument/2006/relationships/image" Target="../imports/8/ppt/media/image31.png" /><Relationship Id="rId7" Type="http://schemas.openxmlformats.org/officeDocument/2006/relationships/image" Target="../imports/8/ppt/media/image36.png" /><Relationship Id="rId2" Type="http://schemas.openxmlformats.org/officeDocument/2006/relationships/image" Target="../imports/8/ppt/media/image270.png" /><Relationship Id="rId1" Type="http://schemas.openxmlformats.org/officeDocument/2006/relationships/slideLayout" Target="../imports/8/ppt/slideLayouts/slideLayout2.xml" /><Relationship Id="rId6" Type="http://schemas.openxmlformats.org/officeDocument/2006/relationships/image" Target="../imports/8/ppt/media/image35.png" /><Relationship Id="rId5" Type="http://schemas.openxmlformats.org/officeDocument/2006/relationships/image" Target="../imports/8/ppt/media/image34.png" /><Relationship Id="rId4" Type="http://schemas.openxmlformats.org/officeDocument/2006/relationships/image" Target="../imports/8/ppt/media/image29.png" /><Relationship Id="rId9" Type="http://schemas.openxmlformats.org/officeDocument/2006/relationships/image" Target="../imports/8/ppt/media/image39.png" /></Relationships>
</file>

<file path=ppt/slides/_rels/slide18.xml.rels><?xml version='1.0' encoding='utf-8'?>
<Relationships xmlns="http://schemas.openxmlformats.org/package/2006/relationships"><Relationship Id="rId2" Type="http://schemas.openxmlformats.org/officeDocument/2006/relationships/hyperlink" Target="chatgpt://generic-entity/?number=0" TargetMode="External" /><Relationship Id="rId1" Type="http://schemas.openxmlformats.org/officeDocument/2006/relationships/slideLayout" Target="../imports/8/ppt/slideLayouts/slideLayout2.xml" /></Relationships>
</file>

<file path=ppt/slides/_rels/slide19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c5ebf5a0e633432a" /><Relationship Type="http://schemas.openxmlformats.org/officeDocument/2006/relationships/notesSlide" Target="../imports/new/ppt/notesSlides/notesSlide28.xml" Id="Raa10733dbfd14481" /></Relationships>
</file>

<file path=ppt/slides/_rels/slide20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596443b83664802" /><Relationship Type="http://schemas.openxmlformats.org/officeDocument/2006/relationships/notesSlide" Target="../imports/new/ppt/notesSlides/notesSlide29.xml" Id="R09085850332f4c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81C1F7-2047-4045-98A5-610868B3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Q3  /  Week 9 Thursday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37A899-BFF8-4BB2-91A2-C11709717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M₁: Probabilistic computation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940B7D-A10D-45F0-B065-DBD9205C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Probability vectors, stochastic transformations, and classical sampling baselines.</a:t>
            </a:r>
          </a:p>
        </p:txBody>
      </p:sp>
    </p:spTree>
    <p:extLst>
      <p:ext uri="{BB962C8B-B14F-4D97-AF65-F5344CB8AC3E}">
        <p14:creationId xmlns:p14="http://schemas.microsoft.com/office/powerpoint/2010/main" val="319210806"/>
      </p:ext>
    </p:extLst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0E42-7A6B-D99B-0A54-A56261B94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Limitation of deterministic systems</a:t>
            </a:r>
            <a:br>
              <a:rPr lang="en-US" b="1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773523-54C6-4EE5-8DEA-C7289B6F914F}"/>
              </a:ext>
            </a:extLst>
          </p:cNvPr>
          <p:cNvSpPr txBox="1"/>
          <p:nvPr/>
        </p:nvSpPr>
        <p:spPr>
          <a:xfrm>
            <a:off x="961052" y="1568196"/>
            <a:ext cx="848152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200" dirty="0"/>
              <a:t>Deterministic systems cannot represent: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randomness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uncertainty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incomplete knowledge</a:t>
            </a:r>
          </a:p>
          <a:p>
            <a:pPr>
              <a:buNone/>
            </a:pPr>
            <a:endParaRPr lang="en-US" sz="3200" dirty="0"/>
          </a:p>
          <a:p>
            <a:pPr>
              <a:buNone/>
            </a:pPr>
            <a:r>
              <a:rPr lang="en-US" sz="3200" dirty="0"/>
              <a:t>But real systems often have: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noise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randomness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probabilistic outcomes</a:t>
            </a:r>
          </a:p>
        </p:txBody>
      </p:sp>
    </p:spTree>
    <p:extLst>
      <p:ext uri="{BB962C8B-B14F-4D97-AF65-F5344CB8AC3E}">
        <p14:creationId xmlns:p14="http://schemas.microsoft.com/office/powerpoint/2010/main" val="1155463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039D1-A195-FC56-103C-B8E9DD256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 probabilistic systems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B69678-1C7E-53B7-F005-96B31766D850}"/>
                  </a:ext>
                </a:extLst>
              </p:cNvPr>
              <p:cNvSpPr txBox="1"/>
              <p:nvPr/>
            </p:nvSpPr>
            <p:spPr>
              <a:xfrm>
                <a:off x="1017036" y="1773619"/>
                <a:ext cx="5327780" cy="4361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3200" dirty="0"/>
                  <a:t>Now the state is:</a:t>
                </a:r>
              </a:p>
              <a:p>
                <a:pPr>
                  <a:buNone/>
                </a:pPr>
                <a:endParaRPr lang="en-US" sz="3200" dirty="0"/>
              </a:p>
              <a:p>
                <a:pPr>
                  <a:buNone/>
                </a:pPr>
                <a:r>
                  <a:rPr lang="en-US" sz="3200" dirty="0">
                    <a:solidFill>
                      <a:srgbClr val="0E0E0E"/>
                    </a:solidFill>
                    <a:effectLst/>
                    <a:latin typeface=".AppleSystemUIFont"/>
                  </a:rPr>
                  <a:t>a probability distribution over states</a:t>
                </a:r>
              </a:p>
              <a:p>
                <a:pPr>
                  <a:buNone/>
                </a:pPr>
                <a:endParaRPr lang="en-US" sz="3200" dirty="0"/>
              </a:p>
              <a:p>
                <a:pPr>
                  <a:buNone/>
                </a:pPr>
                <a:r>
                  <a:rPr lang="en-US" sz="3200" dirty="0"/>
                  <a:t>For a bit:</a:t>
                </a:r>
              </a:p>
              <a:p>
                <a:pPr>
                  <a:buNone/>
                </a:pPr>
                <a:endParaRPr lang="en-US" sz="32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 dirty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i="1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 dirty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200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</m:mr>
                          </m:m>
                        </m:e>
                      </m:d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i="0" dirty="0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 sz="32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i="0" dirty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3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B69678-1C7E-53B7-F005-96B31766D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036" y="1773619"/>
                <a:ext cx="5327780" cy="4361771"/>
              </a:xfrm>
              <a:prstGeom prst="rect">
                <a:avLst/>
              </a:prstGeom>
              <a:blipFill>
                <a:blip r:embed="rId2"/>
                <a:stretch>
                  <a:fillRect l="-2857" t="-1744" r="-476" b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7B3A40-2B90-0743-6B2F-D065A831418F}"/>
                  </a:ext>
                </a:extLst>
              </p:cNvPr>
              <p:cNvSpPr txBox="1"/>
              <p:nvPr/>
            </p:nvSpPr>
            <p:spPr>
              <a:xfrm>
                <a:off x="6344817" y="1587510"/>
                <a:ext cx="5327780" cy="2883290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3200" dirty="0">
                    <a:solidFill>
                      <a:schemeClr val="bg1"/>
                    </a:solidFill>
                  </a:rPr>
                  <a:t>Example probabilistic bit: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2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3200" b="0" i="1" dirty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3200" b="0" i="1" dirty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.7</m:t>
                              </m:r>
                            </m:e>
                          </m:mr>
                          <m:mr>
                            <m:e>
                              <m:r>
                                <a:rPr lang="en-US" sz="3200" b="0" i="1" dirty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</m:m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/>
                          </m:mr>
                        </m:m>
                      </m:e>
                    </m:d>
                  </m:oMath>
                </a14:m>
                <a:endParaRPr lang="en-US" sz="320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:endParaRPr lang="en-US" sz="320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3200" dirty="0">
                    <a:solidFill>
                      <a:schemeClr val="bg1"/>
                    </a:solidFill>
                  </a:rPr>
                  <a:t>70% chance of 0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3200" dirty="0">
                    <a:solidFill>
                      <a:schemeClr val="bg1"/>
                    </a:solidFill>
                  </a:rPr>
                  <a:t>30% chance of 1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7B3A40-2B90-0743-6B2F-D065A8314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817" y="1587510"/>
                <a:ext cx="5327780" cy="2883290"/>
              </a:xfrm>
              <a:prstGeom prst="rect">
                <a:avLst/>
              </a:prstGeom>
              <a:blipFill>
                <a:blip r:embed="rId3"/>
                <a:stretch>
                  <a:fillRect l="-2850" t="-2193" b="-6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932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FACA1-F99D-1182-F104-4DE7B1D27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Geometry of probability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2148691-0ECC-1870-E175-16304DC7FBD8}"/>
                  </a:ext>
                </a:extLst>
              </p:cNvPr>
              <p:cNvSpPr txBox="1"/>
              <p:nvPr/>
            </p:nvSpPr>
            <p:spPr>
              <a:xfrm>
                <a:off x="800099" y="1585986"/>
                <a:ext cx="5731329" cy="35704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Deterministic states = </a:t>
                </a:r>
                <a:r>
                  <a:rPr lang="en-US" sz="2400" b="1" dirty="0"/>
                  <a:t>basis vectors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0→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</m:mr>
                          </m:m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, 1→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Probabilistic bits are vectors in the space defined by the basis.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They must sum to 1. </a:t>
                </a:r>
                <a:endParaRPr lang="en-US" sz="2400" i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2148691-0ECC-1870-E175-16304DC7F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585986"/>
                <a:ext cx="5731329" cy="3570465"/>
              </a:xfrm>
              <a:prstGeom prst="rect">
                <a:avLst/>
              </a:prstGeom>
              <a:blipFill>
                <a:blip r:embed="rId3"/>
                <a:stretch>
                  <a:fillRect l="-1545" t="-1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>
            <a:extLst>
              <a:ext uri="{FF2B5EF4-FFF2-40B4-BE49-F238E27FC236}">
                <a16:creationId xmlns:a16="http://schemas.microsoft.com/office/drawing/2014/main" id="{36EBB413-6FEE-61BD-94E2-A10CE97D3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09" y="920077"/>
            <a:ext cx="5232646" cy="520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416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B024-0C95-A10A-77E0-EC460E2E5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From deterministic to probabilistic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92DD1B-7B7F-5483-DE91-810269FB8499}"/>
                  </a:ext>
                </a:extLst>
              </p:cNvPr>
              <p:cNvSpPr txBox="1"/>
              <p:nvPr/>
            </p:nvSpPr>
            <p:spPr>
              <a:xfrm>
                <a:off x="800100" y="1572980"/>
                <a:ext cx="9359900" cy="48197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3200" dirty="0"/>
                  <a:t>Deterministic systems:</a:t>
                </a:r>
              </a:p>
              <a:p>
                <a:r>
                  <a:rPr lang="en-US" sz="3200" dirty="0"/>
                  <a:t>	one state goes to one state</a:t>
                </a:r>
              </a:p>
              <a:p>
                <a:endParaRPr lang="en-US" sz="32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3200" dirty="0"/>
                  <a:t>Probabilistic systems:</a:t>
                </a:r>
              </a:p>
              <a:p>
                <a:r>
                  <a:rPr lang="en-US" sz="3200" dirty="0"/>
                  <a:t>	one state goes to a </a:t>
                </a:r>
                <a:r>
                  <a:rPr lang="en-US" sz="3200" b="1" dirty="0"/>
                  <a:t>distribution over states</a:t>
                </a:r>
              </a:p>
              <a:p>
                <a:pPr algn="ctr">
                  <a:buFont typeface="Arial" panose="020B0604020202020204" pitchFamily="34" charset="0"/>
                  <a:buChar char="•"/>
                </a:pPr>
                <a:endParaRPr lang="en-US" sz="3200" b="1" dirty="0"/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́"/>
                                      <m:ctrlPr>
                                        <a:rPr lang="en-US" sz="3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3200" i="1" dirty="0">
                                          <a:latin typeface="Cambria Math" panose="02040503050406030204" pitchFamily="18" charset="0"/>
                                        </a:rPr>
                                        <m:t>p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́"/>
                                      <m:ctrlPr>
                                        <a:rPr lang="en-US" sz="3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3200" i="1" dirty="0">
                                          <a:latin typeface="Cambria Math" panose="02040503050406030204" pitchFamily="18" charset="0"/>
                                        </a:rPr>
                                        <m:t>p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/>
                          </m:mr>
                        </m:m>
                      </m:e>
                    </m:d>
                    <m:r>
                      <a:rPr lang="en-US" sz="3200" i="1" dirty="0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3200" b="0" i="1" dirty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32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/>
                          </m:mr>
                        </m:m>
                      </m:e>
                    </m:d>
                  </m:oMath>
                </a14:m>
                <a:endParaRPr lang="en-US" sz="320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  <a:p>
                <a:r>
                  <a:rPr lang="en-US" dirty="0"/>
                  <a:t>Again the operator is a matrix.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92DD1B-7B7F-5483-DE91-810269FB8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572980"/>
                <a:ext cx="9359900" cy="4819781"/>
              </a:xfrm>
              <a:prstGeom prst="rect">
                <a:avLst/>
              </a:prstGeom>
              <a:blipFill>
                <a:blip r:embed="rId2"/>
                <a:stretch>
                  <a:fillRect l="-1488" t="-1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047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CF2DD-BE25-5750-C88D-B53E5A4D5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0"/>
            <a:ext cx="11006204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Constraints on Probabilistic Transformations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47F6F2-95D7-F7B1-88BD-CBA297E7D3C3}"/>
                  </a:ext>
                </a:extLst>
              </p:cNvPr>
              <p:cNvSpPr txBox="1"/>
              <p:nvPr/>
            </p:nvSpPr>
            <p:spPr>
              <a:xfrm>
                <a:off x="750366" y="994542"/>
                <a:ext cx="11006204" cy="48691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We want: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𝑀𝑝</m:t>
                    </m:r>
                  </m:oMath>
                </a14:m>
                <a:r>
                  <a:rPr lang="en-US" sz="2400" dirty="0"/>
                  <a:t> to always produce a </a:t>
                </a:r>
                <a:r>
                  <a:rPr lang="en-US" sz="2400" b="1" dirty="0"/>
                  <a:t>valid probability distribution</a:t>
                </a:r>
                <a:endParaRPr lang="en-US" sz="2400" dirty="0"/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b="1" dirty="0"/>
                  <a:t>Requirements</a:t>
                </a: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	For all states p: </a:t>
                </a:r>
                <a:r>
                  <a:rPr lang="en-US" sz="2400" b="1" dirty="0"/>
                  <a:t>Non-negativity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1" dirty="0"/>
              </a:p>
              <a:p>
                <a:endParaRPr lang="en-US" sz="2400" dirty="0"/>
              </a:p>
              <a:p>
                <a:r>
                  <a:rPr lang="en-US" sz="2400" b="1" dirty="0"/>
                  <a:t>Probability is conserved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b="1" dirty="0"/>
              </a:p>
              <a:p>
                <a:pPr>
                  <a:buNone/>
                </a:pPr>
                <a:r>
                  <a:rPr lang="en-US" sz="2400" b="1" dirty="0"/>
                  <a:t>Implies: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=1 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each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column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sz="2400" b="1" dirty="0"/>
              </a:p>
              <a:p>
                <a:pPr>
                  <a:buNone/>
                </a:pPr>
                <a:r>
                  <a:rPr lang="en-US" sz="2400" dirty="0"/>
                  <a:t>Each column is a </a:t>
                </a:r>
                <a:r>
                  <a:rPr lang="en-US" sz="2400" b="1" dirty="0"/>
                  <a:t>probability distribution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47F6F2-95D7-F7B1-88BD-CBA297E7D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66" y="994542"/>
                <a:ext cx="11006204" cy="4869153"/>
              </a:xfrm>
              <a:prstGeom prst="rect">
                <a:avLst/>
              </a:prstGeom>
              <a:blipFill>
                <a:blip r:embed="rId2"/>
                <a:stretch>
                  <a:fillRect l="-923" t="-1042" b="-28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1D09B2A-F58B-1A2D-4455-912E95D556F0}"/>
              </a:ext>
            </a:extLst>
          </p:cNvPr>
          <p:cNvSpPr txBox="1"/>
          <p:nvPr/>
        </p:nvSpPr>
        <p:spPr>
          <a:xfrm>
            <a:off x="7632441" y="2302134"/>
            <a:ext cx="4124129" cy="1815882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>
                <a:solidFill>
                  <a:schemeClr val="bg1"/>
                </a:solidFill>
                <a:effectLst/>
                <a:latin typeface=".AppleSystemUIFont"/>
              </a:rPr>
              <a:t>A matrix with non-negative entries and columns summing to 1 is called a</a:t>
            </a:r>
          </a:p>
          <a:p>
            <a:pPr>
              <a:buNone/>
            </a:pPr>
            <a:r>
              <a:rPr lang="en-US" sz="2800" b="1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stochastic matrix</a:t>
            </a:r>
            <a:endParaRPr lang="en-US" sz="2800" dirty="0">
              <a:solidFill>
                <a:schemeClr val="bg1"/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441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8EA17-902A-FDB4-1321-9FE15E15D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4" y="0"/>
            <a:ext cx="10691265" cy="1307592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94BF17-A512-4263-915B-43D2CF67E6AD}"/>
                  </a:ext>
                </a:extLst>
              </p:cNvPr>
              <p:cNvSpPr txBox="1"/>
              <p:nvPr/>
            </p:nvSpPr>
            <p:spPr>
              <a:xfrm>
                <a:off x="1260411" y="971690"/>
                <a:ext cx="5681565" cy="48944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and suppose the current state is: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b="1" dirty="0"/>
                  <a:t>Apply the transformation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 err="1" smtClean="0">
                          <a:latin typeface="Cambria Math" panose="02040503050406030204" pitchFamily="18" charset="0"/>
                        </a:rPr>
                        <m:t>𝑀𝑝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94BF17-A512-4263-915B-43D2CF67E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411" y="971690"/>
                <a:ext cx="5681565" cy="4894417"/>
              </a:xfrm>
              <a:prstGeom prst="rect">
                <a:avLst/>
              </a:prstGeom>
              <a:blipFill>
                <a:blip r:embed="rId2"/>
                <a:stretch>
                  <a:fillRect l="-1786" t="-1036" b="-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10F729A-1AFC-49C0-DEB0-8DB16F51C000}"/>
              </a:ext>
            </a:extLst>
          </p:cNvPr>
          <p:cNvSpPr txBox="1"/>
          <p:nvPr/>
        </p:nvSpPr>
        <p:spPr>
          <a:xfrm>
            <a:off x="6096000" y="1765169"/>
            <a:ext cx="533708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Start in state 0 with certainty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After one step: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80% chance of state 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20% chance of state 1</a:t>
            </a:r>
          </a:p>
        </p:txBody>
      </p:sp>
    </p:spTree>
    <p:extLst>
      <p:ext uri="{BB962C8B-B14F-4D97-AF65-F5344CB8AC3E}">
        <p14:creationId xmlns:p14="http://schemas.microsoft.com/office/powerpoint/2010/main" val="1308335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9D039-60ED-3D36-27EB-3C3B56AC5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state transitions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B79F6F-7545-D885-EC05-08B54F10A947}"/>
                  </a:ext>
                </a:extLst>
              </p:cNvPr>
              <p:cNvSpPr txBox="1"/>
              <p:nvPr/>
            </p:nvSpPr>
            <p:spPr>
              <a:xfrm>
                <a:off x="800099" y="1773687"/>
                <a:ext cx="5295901" cy="43503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b="1" dirty="0"/>
                  <a:t>Two steps</a:t>
                </a:r>
              </a:p>
              <a:p>
                <a:pPr>
                  <a:buNone/>
                </a:pPr>
                <a:endParaRPr lang="en-US" sz="2800" dirty="0"/>
              </a:p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d>
                          <m:dPr>
                            <m:ctrlPr>
                              <a:rPr lang="en-US" sz="28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𝑀</m:t>
                    </m:r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𝑀</m:t>
                    </m:r>
                    <m:d>
                      <m:d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𝑀𝑝</m:t>
                        </m:r>
                      </m:e>
                    </m:d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ou</m:t>
                    </m:r>
                    <m:r>
                      <m:rPr>
                        <m:sty m:val="p"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1" smtClean="0">
                        <a:latin typeface="Cambria Math" panose="02040503050406030204" pitchFamily="18" charset="0"/>
                      </a:rPr>
                      <m:t>example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.7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0.3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800" dirty="0"/>
              </a:p>
              <a:p>
                <a:pPr>
                  <a:buNone/>
                </a:pPr>
                <a:br>
                  <a:rPr lang="en-US" sz="2800" dirty="0"/>
                </a:br>
                <a:endParaRPr lang="en-US" sz="2800" dirty="0"/>
              </a:p>
              <a:p>
                <a:pPr>
                  <a:buNone/>
                </a:pPr>
                <a:r>
                  <a:rPr lang="en-US" sz="2800" b="1" dirty="0"/>
                  <a:t>After n steps</a:t>
                </a:r>
              </a:p>
              <a:p>
                <a:pPr>
                  <a:buNone/>
                </a:pPr>
                <a:endParaRPr lang="en-US" sz="28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sz="28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B79F6F-7545-D885-EC05-08B54F10A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773687"/>
                <a:ext cx="5295901" cy="4350358"/>
              </a:xfrm>
              <a:prstGeom prst="rect">
                <a:avLst/>
              </a:prstGeom>
              <a:blipFill>
                <a:blip r:embed="rId2"/>
                <a:stretch>
                  <a:fillRect l="-2387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4B87368-87BB-5B3E-AE83-55168E731C6A}"/>
                  </a:ext>
                </a:extLst>
              </p:cNvPr>
              <p:cNvSpPr txBox="1"/>
              <p:nvPr/>
            </p:nvSpPr>
            <p:spPr>
              <a:xfrm>
                <a:off x="6308353" y="1881755"/>
                <a:ext cx="5619362" cy="3568477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dirty="0">
                    <a:solidFill>
                      <a:schemeClr val="bg1"/>
                    </a:solidFill>
                    <a:effectLst/>
                    <a:latin typeface=".AppleSystemUIFont"/>
                  </a:rPr>
                  <a:t>Definition: </a:t>
                </a:r>
              </a:p>
              <a:p>
                <a:pPr>
                  <a:buNone/>
                </a:pPr>
                <a:endParaRPr lang="en-US" sz="2800" dirty="0">
                  <a:solidFill>
                    <a:schemeClr val="bg1"/>
                  </a:solidFill>
                  <a:effectLst/>
                  <a:latin typeface=".AppleSystemUIFont"/>
                </a:endParaRPr>
              </a:p>
              <a:p>
                <a:pPr>
                  <a:buNone/>
                </a:pPr>
                <a:r>
                  <a:rPr lang="en-US" sz="2800" dirty="0">
                    <a:solidFill>
                      <a:schemeClr val="bg1"/>
                    </a:solidFill>
                    <a:effectLst/>
                    <a:latin typeface=".AppleSystemUIFont"/>
                  </a:rPr>
                  <a:t>A </a:t>
                </a:r>
                <a:r>
                  <a:rPr lang="en-US" sz="2800" b="1" dirty="0">
                    <a:solidFill>
                      <a:schemeClr val="bg1"/>
                    </a:solidFill>
                    <a:effectLst/>
                    <a:latin typeface=".AppleSystemUIFont"/>
                  </a:rPr>
                  <a:t>Markov chain</a:t>
                </a:r>
                <a:r>
                  <a:rPr lang="en-US" sz="2800" dirty="0">
                    <a:solidFill>
                      <a:schemeClr val="bg1"/>
                    </a:solidFill>
                    <a:effectLst/>
                    <a:latin typeface=".AppleSystemUIFont"/>
                  </a:rPr>
                  <a:t> is a system where: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bg1"/>
                    </a:solidFill>
                    <a:effectLst/>
                    <a:latin typeface=".AppleSystemUIFont"/>
                  </a:rPr>
                  <a:t>the state is a probability distribution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800" dirty="0">
                  <a:solidFill>
                    <a:schemeClr val="bg1"/>
                  </a:solidFill>
                  <a:effectLst/>
                  <a:latin typeface=".AppleSystemUIFont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bg1"/>
                    </a:solidFill>
                    <a:effectLst/>
                    <a:latin typeface=".AppleSystemUIFont"/>
                  </a:rPr>
                  <a:t>evolution is given by a stochastic matrix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dirty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smtClean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sz="2800" i="1" dirty="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 dirty="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sz="2800" i="1" dirty="0" smtClean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 err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err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sz="2800" i="1" dirty="0" err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US" sz="2800" i="1" dirty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sz="2800" i="1" dirty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 dirty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  <a:effectLst/>
                  <a:latin typeface=".AppleSystemUIFon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4B87368-87BB-5B3E-AE83-55168E731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353" y="1881755"/>
                <a:ext cx="5619362" cy="3568477"/>
              </a:xfrm>
              <a:prstGeom prst="rect">
                <a:avLst/>
              </a:prstGeom>
              <a:blipFill>
                <a:blip r:embed="rId3"/>
                <a:stretch>
                  <a:fillRect l="-2252" t="-1773" r="-676" b="-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9830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8A81F-9978-513F-7DCB-13AEAC0CA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734C2-B769-AAD1-E7DA-0C7C0226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state transitions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DB321AC-E6C9-0C61-4ACB-D75FD7A8DF78}"/>
                  </a:ext>
                </a:extLst>
              </p:cNvPr>
              <p:cNvSpPr txBox="1"/>
              <p:nvPr/>
            </p:nvSpPr>
            <p:spPr>
              <a:xfrm>
                <a:off x="935566" y="2067198"/>
                <a:ext cx="5295901" cy="45602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b="1" dirty="0"/>
                  <a:t>After n steps</a:t>
                </a:r>
              </a:p>
              <a:p>
                <a:pPr>
                  <a:buNone/>
                </a:pPr>
                <a:endParaRPr lang="en-US" sz="28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sz="28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800" dirty="0"/>
              </a:p>
              <a:p>
                <a:pPr>
                  <a:buNone/>
                </a:pPr>
                <a:endParaRPr lang="en-US" sz="2800" dirty="0"/>
              </a:p>
              <a:p>
                <a:pPr>
                  <a:buNone/>
                </a:pPr>
                <a:r>
                  <a:rPr lang="en-US" sz="2800" b="1" dirty="0"/>
                  <a:t>In the limit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800" b="1" dirty="0"/>
                  <a:t> steps</a:t>
                </a:r>
              </a:p>
              <a:p>
                <a:pPr>
                  <a:buNone/>
                </a:pPr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/>
                        <m:t>where</m:t>
                      </m:r>
                      <m:r>
                        <m:rPr>
                          <m:nor/>
                        </m:rPr>
                        <a:rPr lang="en-US" sz="2800"/>
                        <m:t>:</m:t>
                      </m:r>
                      <m:func>
                        <m:func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en-US" sz="28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  <a:p>
                <a:br>
                  <a:rPr lang="en-US" sz="2800" dirty="0"/>
                </a:br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8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  <a:p>
                <a:pPr>
                  <a:buNone/>
                </a:pPr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DB321AC-E6C9-0C61-4ACB-D75FD7A8D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66" y="2067198"/>
                <a:ext cx="5295901" cy="4560287"/>
              </a:xfrm>
              <a:prstGeom prst="rect">
                <a:avLst/>
              </a:prstGeom>
              <a:blipFill>
                <a:blip r:embed="rId2"/>
                <a:stretch>
                  <a:fillRect l="-2392" t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A9C7AFB-B78F-F08C-D428-4ADFC786E283}"/>
              </a:ext>
            </a:extLst>
          </p:cNvPr>
          <p:cNvSpPr txBox="1"/>
          <p:nvPr/>
        </p:nvSpPr>
        <p:spPr>
          <a:xfrm>
            <a:off x="7035800" y="1802733"/>
            <a:ext cx="4356100" cy="1815882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>
                <a:solidFill>
                  <a:schemeClr val="bg1"/>
                </a:solidFill>
                <a:effectLst/>
                <a:latin typeface=".AppleSystemUIFont"/>
              </a:rPr>
              <a:t>The </a:t>
            </a:r>
            <a:r>
              <a:rPr lang="en-US" sz="2800" dirty="0" err="1">
                <a:solidFill>
                  <a:schemeClr val="bg1"/>
                </a:solidFill>
                <a:effectLst/>
                <a:latin typeface=".AppleSystemUIFont"/>
              </a:rPr>
              <a:t>pagerank</a:t>
            </a:r>
            <a:r>
              <a:rPr lang="en-US" sz="2800" dirty="0">
                <a:solidFill>
                  <a:schemeClr val="bg1"/>
                </a:solidFill>
                <a:effectLst/>
                <a:latin typeface=".AppleSystemUIFont"/>
              </a:rPr>
              <a:t> algorithm that made Google the lead search engine was a Markov chain.</a:t>
            </a:r>
          </a:p>
        </p:txBody>
      </p:sp>
    </p:spTree>
    <p:extLst>
      <p:ext uri="{BB962C8B-B14F-4D97-AF65-F5344CB8AC3E}">
        <p14:creationId xmlns:p14="http://schemas.microsoft.com/office/powerpoint/2010/main" val="1100357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EBF82-E626-31A5-2DB7-FB6C50E55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distribution in the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D290FB-4952-14FA-2ED9-533A6094644A}"/>
                  </a:ext>
                </a:extLst>
              </p:cNvPr>
              <p:cNvSpPr txBox="1"/>
              <p:nvPr/>
            </p:nvSpPr>
            <p:spPr>
              <a:xfrm>
                <a:off x="800100" y="1824487"/>
                <a:ext cx="6096000" cy="35995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3200" dirty="0"/>
                  <a:t>Proof </a:t>
                </a:r>
                <a:br>
                  <a:rPr lang="en-US" sz="3200" dirty="0"/>
                </a:br>
                <a:br>
                  <a:rPr lang="en-US" sz="3200" dirty="0"/>
                </a:br>
                <a:r>
                  <a:rPr lang="en-US" sz="3200" dirty="0"/>
                  <a:t>We’re looking for the </a:t>
                </a:r>
                <a:r>
                  <a:rPr lang="en-US" sz="3200" b="1" dirty="0"/>
                  <a:t>steady state</a:t>
                </a:r>
                <a:r>
                  <a:rPr lang="en-US" sz="3200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sz="32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3200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nor/>
                        </m:rPr>
                        <a:rPr lang="en-US" sz="3200" i="0" dirty="0" smtClean="0"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US" sz="320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sz="3200" dirty="0"/>
              </a:p>
              <a:p>
                <a:pPr>
                  <a:buNone/>
                </a:pPr>
                <a:endParaRPr lang="en-US" sz="3200" dirty="0"/>
              </a:p>
              <a:p>
                <a:pPr>
                  <a:buNone/>
                </a:pPr>
                <a:r>
                  <a:rPr lang="en-US" sz="3200" dirty="0"/>
                  <a:t>which satisfies: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3200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3200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32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D290FB-4952-14FA-2ED9-533A60946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24487"/>
                <a:ext cx="6096000" cy="3599575"/>
              </a:xfrm>
              <a:prstGeom prst="rect">
                <a:avLst/>
              </a:prstGeom>
              <a:blipFill>
                <a:blip r:embed="rId2"/>
                <a:stretch>
                  <a:fillRect l="-2495" t="-2105" r="-2495" b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818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3DC58-C1F7-566A-78AD-B0BF73E90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F40FB-AFF5-AB89-923A-07BF1465D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distribution in the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7C0F68-68AE-6ECA-7EBE-00E297B8AD3D}"/>
                  </a:ext>
                </a:extLst>
              </p:cNvPr>
              <p:cNvSpPr txBox="1"/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We’re looking for the </a:t>
                </a:r>
                <a:r>
                  <a:rPr lang="en-US" b="1" dirty="0"/>
                  <a:t>steady state</a:t>
                </a:r>
                <a:r>
                  <a:rPr lang="en-US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which satisfies: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7C0F68-68AE-6ECA-7EBE-00E297B8A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blipFill>
                <a:blip r:embed="rId2"/>
                <a:stretch>
                  <a:fillRect l="-624" t="-1667" b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9EE7CD-C232-F0C8-C479-01BA52676A60}"/>
                  </a:ext>
                </a:extLst>
              </p:cNvPr>
              <p:cNvSpPr txBox="1"/>
              <p:nvPr/>
            </p:nvSpPr>
            <p:spPr>
              <a:xfrm>
                <a:off x="6442364" y="2039791"/>
                <a:ext cx="4184073" cy="1869230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Step 1: Solve the fixed-point equation</a:t>
                </a:r>
                <a:endParaRPr lang="en-US" dirty="0"/>
              </a:p>
              <a:p>
                <a:pPr>
                  <a:buNone/>
                </a:pPr>
                <a:r>
                  <a:rPr lang="en-US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, 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and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9EE7CD-C232-F0C8-C479-01BA52676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64" y="2039791"/>
                <a:ext cx="4184073" cy="1869230"/>
              </a:xfrm>
              <a:prstGeom prst="rect">
                <a:avLst/>
              </a:prstGeom>
              <a:blipFill>
                <a:blip r:embed="rId3"/>
                <a:stretch>
                  <a:fillRect l="-904" t="-667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9665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EF605-D572-6707-B20F-3E06D0531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FE92B-AC11-473F-EF17-6F1A0047B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distribution in the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D324D2-C00E-64B5-BC4C-0B8684A07965}"/>
                  </a:ext>
                </a:extLst>
              </p:cNvPr>
              <p:cNvSpPr txBox="1"/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We’re looking for the </a:t>
                </a:r>
                <a:r>
                  <a:rPr lang="en-US" b="1" dirty="0"/>
                  <a:t>steady state</a:t>
                </a:r>
                <a:r>
                  <a:rPr lang="en-US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which satisfies: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D324D2-C00E-64B5-BC4C-0B8684A07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blipFill>
                <a:blip r:embed="rId2"/>
                <a:stretch>
                  <a:fillRect l="-624" t="-1667" b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2EDCE68-DC2D-B035-3311-28FD8C6D3CF5}"/>
                  </a:ext>
                </a:extLst>
              </p:cNvPr>
              <p:cNvSpPr txBox="1"/>
              <p:nvPr/>
            </p:nvSpPr>
            <p:spPr>
              <a:xfrm>
                <a:off x="6442364" y="2039791"/>
                <a:ext cx="4184073" cy="1869230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Step 1: Solve the fixed-point equation</a:t>
                </a:r>
                <a:endParaRPr lang="en-US" dirty="0"/>
              </a:p>
              <a:p>
                <a:pPr>
                  <a:buNone/>
                </a:pPr>
                <a:r>
                  <a:rPr lang="en-US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, 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and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2EDCE68-DC2D-B035-3311-28FD8C6D3C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64" y="2039791"/>
                <a:ext cx="4184073" cy="1869230"/>
              </a:xfrm>
              <a:prstGeom prst="rect">
                <a:avLst/>
              </a:prstGeom>
              <a:blipFill>
                <a:blip r:embed="rId3"/>
                <a:stretch>
                  <a:fillRect l="-904" t="-667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FA0F56-F4C2-6454-2464-4C8457F752B6}"/>
                  </a:ext>
                </a:extLst>
              </p:cNvPr>
              <p:cNvSpPr txBox="1"/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2: Apply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𝑴</m:t>
                    </m:r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b="1" dirty="0"/>
              </a:p>
              <a:p>
                <a:br>
                  <a:rPr lang="en-US" dirty="0"/>
                </a:b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+0.3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+0.7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FA0F56-F4C2-6454-2464-4C8457F75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blipFill>
                <a:blip r:embed="rId4"/>
                <a:stretch>
                  <a:fillRect l="-601" t="-855" b="-170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6D27C0-6FFD-AFE0-AA04-2935DDC43E09}"/>
                  </a:ext>
                </a:extLst>
              </p:cNvPr>
              <p:cNvSpPr txBox="1"/>
              <p:nvPr/>
            </p:nvSpPr>
            <p:spPr>
              <a:xfrm>
                <a:off x="5115792" y="4018653"/>
                <a:ext cx="3293917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3: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top equation</a:t>
                </a:r>
              </a:p>
              <a:p>
                <a:r>
                  <a:rPr lang="en-US" dirty="0"/>
                  <a:t>0.8x + 0.3y = x</a:t>
                </a:r>
              </a:p>
              <a:p>
                <a:r>
                  <a:rPr lang="en-US" dirty="0"/>
                  <a:t>0.8x + 0.3y –x = 0</a:t>
                </a:r>
              </a:p>
              <a:p>
                <a:r>
                  <a:rPr lang="en-US" dirty="0"/>
                  <a:t>(0.8 - 1)x + 0.3y = 0</a:t>
                </a:r>
              </a:p>
              <a:p>
                <a:r>
                  <a:rPr lang="en-US" dirty="0"/>
                  <a:t>-0.2x + 0.3y = x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6D27C0-6FFD-AFE0-AA04-2935DDC43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792" y="4018653"/>
                <a:ext cx="3293917" cy="1511119"/>
              </a:xfrm>
              <a:prstGeom prst="rect">
                <a:avLst/>
              </a:prstGeom>
              <a:blipFill>
                <a:blip r:embed="rId5"/>
                <a:stretch>
                  <a:fillRect l="-1141" b="-4098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0309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02DAC-985F-768F-F546-676CBAD6B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185E5-1F96-570F-9EAF-89AEBC2AA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distribution in the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951980A-9B52-10C3-DE94-8CC7C8951AEB}"/>
                  </a:ext>
                </a:extLst>
              </p:cNvPr>
              <p:cNvSpPr txBox="1"/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We’re looking for the </a:t>
                </a:r>
                <a:r>
                  <a:rPr lang="en-US" b="1" dirty="0"/>
                  <a:t>steady state</a:t>
                </a:r>
                <a:r>
                  <a:rPr lang="en-US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which satisfies: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951980A-9B52-10C3-DE94-8CC7C8951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blipFill>
                <a:blip r:embed="rId2"/>
                <a:stretch>
                  <a:fillRect l="-624" t="-1667" b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819FBA-6E05-58FB-04D5-E842471FA8EF}"/>
                  </a:ext>
                </a:extLst>
              </p:cNvPr>
              <p:cNvSpPr txBox="1"/>
              <p:nvPr/>
            </p:nvSpPr>
            <p:spPr>
              <a:xfrm>
                <a:off x="6331525" y="2067501"/>
                <a:ext cx="4184073" cy="1869230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Step 1: Solve the fixed-point equation</a:t>
                </a:r>
                <a:endParaRPr lang="en-US" dirty="0"/>
              </a:p>
              <a:p>
                <a:pPr>
                  <a:buNone/>
                </a:pPr>
                <a:r>
                  <a:rPr lang="en-US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, 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and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819FBA-6E05-58FB-04D5-E842471FA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525" y="2067501"/>
                <a:ext cx="4184073" cy="1869230"/>
              </a:xfrm>
              <a:prstGeom prst="rect">
                <a:avLst/>
              </a:prstGeom>
              <a:blipFill>
                <a:blip r:embed="rId3"/>
                <a:stretch>
                  <a:fillRect l="-904" t="-662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7623FB2-F370-1DF6-CFD0-A9B88975AC98}"/>
                  </a:ext>
                </a:extLst>
              </p:cNvPr>
              <p:cNvSpPr txBox="1"/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2: Apply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𝑴</m:t>
                    </m:r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b="1" dirty="0"/>
              </a:p>
              <a:p>
                <a:br>
                  <a:rPr lang="en-US" dirty="0"/>
                </a:b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+0.3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+0.7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7623FB2-F370-1DF6-CFD0-A9B88975A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blipFill>
                <a:blip r:embed="rId4"/>
                <a:stretch>
                  <a:fillRect l="-601" t="-855" b="-170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A513342-C289-671D-6B4E-CF8272E08F85}"/>
                  </a:ext>
                </a:extLst>
              </p:cNvPr>
              <p:cNvSpPr txBox="1"/>
              <p:nvPr/>
            </p:nvSpPr>
            <p:spPr>
              <a:xfrm>
                <a:off x="5074227" y="4018653"/>
                <a:ext cx="3293917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3: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top equation</a:t>
                </a:r>
              </a:p>
              <a:p>
                <a:r>
                  <a:rPr lang="en-US" dirty="0"/>
                  <a:t>0.8x + 0.3y = x</a:t>
                </a:r>
              </a:p>
              <a:p>
                <a:r>
                  <a:rPr lang="en-US" dirty="0"/>
                  <a:t>0.8x + 0.3y –x = 0</a:t>
                </a:r>
              </a:p>
              <a:p>
                <a:r>
                  <a:rPr lang="en-US" dirty="0"/>
                  <a:t>(0.8 - 1)x + 0.3y = 0</a:t>
                </a:r>
              </a:p>
              <a:p>
                <a:r>
                  <a:rPr lang="en-US" dirty="0"/>
                  <a:t>-0.2x + 0.3y = x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A513342-C289-671D-6B4E-CF8272E08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227" y="4018653"/>
                <a:ext cx="3293917" cy="1511119"/>
              </a:xfrm>
              <a:prstGeom prst="rect">
                <a:avLst/>
              </a:prstGeom>
              <a:blipFill>
                <a:blip r:embed="rId5"/>
                <a:stretch>
                  <a:fillRect l="-1145" t="-820" b="-245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D4AE80-01FD-7F12-1850-FB77FFD3424E}"/>
                  </a:ext>
                </a:extLst>
              </p:cNvPr>
              <p:cNvSpPr txBox="1"/>
              <p:nvPr/>
            </p:nvSpPr>
            <p:spPr>
              <a:xfrm>
                <a:off x="8458198" y="4018653"/>
                <a:ext cx="3650672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4: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bottom equation</a:t>
                </a:r>
              </a:p>
              <a:p>
                <a:r>
                  <a:rPr lang="en-US" dirty="0"/>
                  <a:t>0.2x + 0.7y = y</a:t>
                </a:r>
              </a:p>
              <a:p>
                <a:r>
                  <a:rPr lang="en-US" dirty="0"/>
                  <a:t>0.2x + 0.7y - y = 0</a:t>
                </a:r>
              </a:p>
              <a:p>
                <a:r>
                  <a:rPr lang="en-US" dirty="0"/>
                  <a:t>0.2x + (0.7 - 1)y = 0</a:t>
                </a:r>
              </a:p>
              <a:p>
                <a:r>
                  <a:rPr lang="en-US" dirty="0"/>
                  <a:t>0.2x - 0.3y = 0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D4AE80-01FD-7F12-1850-FB77FFD34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198" y="4018653"/>
                <a:ext cx="3650672" cy="1511119"/>
              </a:xfrm>
              <a:prstGeom prst="rect">
                <a:avLst/>
              </a:prstGeom>
              <a:blipFill>
                <a:blip r:embed="rId6"/>
                <a:stretch>
                  <a:fillRect l="-1031" r="-344" b="-4098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6520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C96BB-DD81-354B-1868-F0DCA9F4E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FB941-9274-4A32-0FD4-8F1B66620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distribution in the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5FE929-9C49-8657-171D-277C7A0C09B0}"/>
                  </a:ext>
                </a:extLst>
              </p:cNvPr>
              <p:cNvSpPr txBox="1"/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We’re looking for the </a:t>
                </a:r>
                <a:r>
                  <a:rPr lang="en-US" b="1" dirty="0"/>
                  <a:t>steady state</a:t>
                </a:r>
                <a:r>
                  <a:rPr lang="en-US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which satisfies: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5FE929-9C49-8657-171D-277C7A0C0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blipFill>
                <a:blip r:embed="rId2"/>
                <a:stretch>
                  <a:fillRect l="-624" t="-1667" b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3AD9BDF-E5AB-362D-B04F-54D06EDD8E4A}"/>
                  </a:ext>
                </a:extLst>
              </p:cNvPr>
              <p:cNvSpPr txBox="1"/>
              <p:nvPr/>
            </p:nvSpPr>
            <p:spPr>
              <a:xfrm>
                <a:off x="6331525" y="2067501"/>
                <a:ext cx="4184073" cy="1869230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Step 1: Solve the fixed-point equation</a:t>
                </a:r>
                <a:endParaRPr lang="en-US" dirty="0"/>
              </a:p>
              <a:p>
                <a:pPr>
                  <a:buNone/>
                </a:pPr>
                <a:r>
                  <a:rPr lang="en-US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, 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and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3AD9BDF-E5AB-362D-B04F-54D06EDD8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525" y="2067501"/>
                <a:ext cx="4184073" cy="1869230"/>
              </a:xfrm>
              <a:prstGeom prst="rect">
                <a:avLst/>
              </a:prstGeom>
              <a:blipFill>
                <a:blip r:embed="rId3"/>
                <a:stretch>
                  <a:fillRect l="-904" t="-662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10F4F5-6A2C-675F-1D1E-F26FA88199DA}"/>
                  </a:ext>
                </a:extLst>
              </p:cNvPr>
              <p:cNvSpPr txBox="1"/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2: Apply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𝑴</m:t>
                    </m:r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b="1" dirty="0"/>
              </a:p>
              <a:p>
                <a:br>
                  <a:rPr lang="en-US" dirty="0"/>
                </a:b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+0.3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+0.7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10F4F5-6A2C-675F-1D1E-F26FA88199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blipFill>
                <a:blip r:embed="rId4"/>
                <a:stretch>
                  <a:fillRect l="-601" t="-855" b="-170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12DD105-AC9F-C34A-B99C-0BCECE2F2F4A}"/>
                  </a:ext>
                </a:extLst>
              </p:cNvPr>
              <p:cNvSpPr txBox="1"/>
              <p:nvPr/>
            </p:nvSpPr>
            <p:spPr>
              <a:xfrm>
                <a:off x="5074227" y="4018653"/>
                <a:ext cx="3293917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3: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top equation</a:t>
                </a:r>
              </a:p>
              <a:p>
                <a:r>
                  <a:rPr lang="en-US" dirty="0"/>
                  <a:t>0.8x + 0.3y = x</a:t>
                </a:r>
              </a:p>
              <a:p>
                <a:r>
                  <a:rPr lang="en-US" dirty="0"/>
                  <a:t>0.8x + 0.3y –x = 0</a:t>
                </a:r>
              </a:p>
              <a:p>
                <a:r>
                  <a:rPr lang="en-US" dirty="0"/>
                  <a:t>(0.8 - 1)x + 0.3y = 0</a:t>
                </a:r>
              </a:p>
              <a:p>
                <a:r>
                  <a:rPr lang="en-US" b="1" dirty="0"/>
                  <a:t>-0.2x + 0.3y = x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12DD105-AC9F-C34A-B99C-0BCECE2F2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227" y="4018653"/>
                <a:ext cx="3293917" cy="1511119"/>
              </a:xfrm>
              <a:prstGeom prst="rect">
                <a:avLst/>
              </a:prstGeom>
              <a:blipFill>
                <a:blip r:embed="rId5"/>
                <a:stretch>
                  <a:fillRect l="-1145" t="-820" b="-245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E39BF8E-05FD-9072-A371-0078B23A2CEC}"/>
                  </a:ext>
                </a:extLst>
              </p:cNvPr>
              <p:cNvSpPr txBox="1"/>
              <p:nvPr/>
            </p:nvSpPr>
            <p:spPr>
              <a:xfrm>
                <a:off x="8458198" y="4018653"/>
                <a:ext cx="3650672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4: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bottom equation</a:t>
                </a:r>
              </a:p>
              <a:p>
                <a:r>
                  <a:rPr lang="en-US" dirty="0"/>
                  <a:t>0.2x + 0.7y = y</a:t>
                </a:r>
              </a:p>
              <a:p>
                <a:r>
                  <a:rPr lang="en-US" dirty="0"/>
                  <a:t>0.2x + 0.7y - y = 0</a:t>
                </a:r>
              </a:p>
              <a:p>
                <a:r>
                  <a:rPr lang="en-US" dirty="0"/>
                  <a:t>0.2x + (0.7 - 1)y = 0</a:t>
                </a:r>
              </a:p>
              <a:p>
                <a:r>
                  <a:rPr lang="en-US" b="1" dirty="0"/>
                  <a:t>0.2x - 0.3y = 0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E39BF8E-05FD-9072-A371-0078B23A2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198" y="4018653"/>
                <a:ext cx="3650672" cy="1511119"/>
              </a:xfrm>
              <a:prstGeom prst="rect">
                <a:avLst/>
              </a:prstGeom>
              <a:blipFill>
                <a:blip r:embed="rId6"/>
                <a:stretch>
                  <a:fillRect l="-1031" t="-820" r="-344" b="-245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9CD8465-76FE-0AA3-543D-4C1806A2BAA7}"/>
              </a:ext>
            </a:extLst>
          </p:cNvPr>
          <p:cNvSpPr txBox="1"/>
          <p:nvPr/>
        </p:nvSpPr>
        <p:spPr>
          <a:xfrm>
            <a:off x="2712422" y="5623103"/>
            <a:ext cx="7571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Notice that the one equation is the negative of the other. </a:t>
            </a:r>
          </a:p>
        </p:txBody>
      </p:sp>
    </p:spTree>
    <p:extLst>
      <p:ext uri="{BB962C8B-B14F-4D97-AF65-F5344CB8AC3E}">
        <p14:creationId xmlns:p14="http://schemas.microsoft.com/office/powerpoint/2010/main" val="3694650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D70B1-9B44-0AE2-1CFB-5A0EC12CD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4E2D0-708C-C3AC-89C6-8F0FD202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distribution in the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FA0DE7A-4A65-E2F1-0335-8CE6340B6A24}"/>
                  </a:ext>
                </a:extLst>
              </p:cNvPr>
              <p:cNvSpPr txBox="1"/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We’re looking for the </a:t>
                </a:r>
                <a:r>
                  <a:rPr lang="en-US" b="1" dirty="0"/>
                  <a:t>steady state</a:t>
                </a:r>
                <a:r>
                  <a:rPr lang="en-US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which satisfies: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FA0DE7A-4A65-E2F1-0335-8CE6340B6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blipFill>
                <a:blip r:embed="rId2"/>
                <a:stretch>
                  <a:fillRect l="-624" t="-1667" b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BFBCDF-6A7B-67C9-BB88-4100658DAD61}"/>
                  </a:ext>
                </a:extLst>
              </p:cNvPr>
              <p:cNvSpPr txBox="1"/>
              <p:nvPr/>
            </p:nvSpPr>
            <p:spPr>
              <a:xfrm>
                <a:off x="6331525" y="2067501"/>
                <a:ext cx="4184073" cy="1869230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Step 1: Solve the fixed-point equation</a:t>
                </a:r>
                <a:endParaRPr lang="en-US" dirty="0"/>
              </a:p>
              <a:p>
                <a:pPr>
                  <a:buNone/>
                </a:pPr>
                <a:r>
                  <a:rPr lang="en-US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, 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and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ABFBCDF-6A7B-67C9-BB88-4100658DA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525" y="2067501"/>
                <a:ext cx="4184073" cy="1869230"/>
              </a:xfrm>
              <a:prstGeom prst="rect">
                <a:avLst/>
              </a:prstGeom>
              <a:blipFill>
                <a:blip r:embed="rId3"/>
                <a:stretch>
                  <a:fillRect l="-904" t="-662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7B92D7-CE74-E197-EC53-F17BA94B2293}"/>
                  </a:ext>
                </a:extLst>
              </p:cNvPr>
              <p:cNvSpPr txBox="1"/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2: Apply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𝑴</m:t>
                    </m:r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b="1" dirty="0"/>
              </a:p>
              <a:p>
                <a:br>
                  <a:rPr lang="en-US" dirty="0"/>
                </a:b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+0.3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+0.7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7B92D7-CE74-E197-EC53-F17BA94B2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blipFill>
                <a:blip r:embed="rId4"/>
                <a:stretch>
                  <a:fillRect l="-601" t="-855" b="-170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48EC94-A9EE-1BE9-000D-B7970DAECB8A}"/>
                  </a:ext>
                </a:extLst>
              </p:cNvPr>
              <p:cNvSpPr txBox="1"/>
              <p:nvPr/>
            </p:nvSpPr>
            <p:spPr>
              <a:xfrm>
                <a:off x="5074227" y="4018653"/>
                <a:ext cx="3293917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3: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top equation</a:t>
                </a:r>
              </a:p>
              <a:p>
                <a:r>
                  <a:rPr lang="en-US" dirty="0"/>
                  <a:t>0.8x + 0.3y = x</a:t>
                </a:r>
              </a:p>
              <a:p>
                <a:r>
                  <a:rPr lang="en-US" dirty="0"/>
                  <a:t>0.8x + 0.3y –x = 0</a:t>
                </a:r>
              </a:p>
              <a:p>
                <a:r>
                  <a:rPr lang="en-US" dirty="0"/>
                  <a:t>(0.8 - 1)x + 0.3y = 0</a:t>
                </a:r>
              </a:p>
              <a:p>
                <a:r>
                  <a:rPr lang="en-US" b="1" dirty="0"/>
                  <a:t>-0.2x + 0.3y = x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48EC94-A9EE-1BE9-000D-B7970DAEC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227" y="4018653"/>
                <a:ext cx="3293917" cy="1511119"/>
              </a:xfrm>
              <a:prstGeom prst="rect">
                <a:avLst/>
              </a:prstGeom>
              <a:blipFill>
                <a:blip r:embed="rId5"/>
                <a:stretch>
                  <a:fillRect l="-1145" t="-820" b="-245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DBFBD7-9766-E525-1BFA-7B58090D3A85}"/>
                  </a:ext>
                </a:extLst>
              </p:cNvPr>
              <p:cNvSpPr txBox="1"/>
              <p:nvPr/>
            </p:nvSpPr>
            <p:spPr>
              <a:xfrm>
                <a:off x="8458198" y="4018653"/>
                <a:ext cx="3650672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4: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bottom equation</a:t>
                </a:r>
              </a:p>
              <a:p>
                <a:r>
                  <a:rPr lang="en-US" dirty="0"/>
                  <a:t>0.2x + 0.7y = y</a:t>
                </a:r>
              </a:p>
              <a:p>
                <a:r>
                  <a:rPr lang="en-US" dirty="0"/>
                  <a:t>0.2x + 0.7y - y = 0</a:t>
                </a:r>
              </a:p>
              <a:p>
                <a:r>
                  <a:rPr lang="en-US" dirty="0"/>
                  <a:t>0.2x + (0.7 - 1)y = 0</a:t>
                </a:r>
              </a:p>
              <a:p>
                <a:r>
                  <a:rPr lang="en-US" b="1" dirty="0"/>
                  <a:t>0.2x - 0.3y = 0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DBFBD7-9766-E525-1BFA-7B58090D3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198" y="4018653"/>
                <a:ext cx="3650672" cy="1511119"/>
              </a:xfrm>
              <a:prstGeom prst="rect">
                <a:avLst/>
              </a:prstGeom>
              <a:blipFill>
                <a:blip r:embed="rId6"/>
                <a:stretch>
                  <a:fillRect l="-1031" t="-820" r="-344" b="-245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966EFB02-954B-0248-221C-CD53E865AC56}"/>
              </a:ext>
            </a:extLst>
          </p:cNvPr>
          <p:cNvSpPr txBox="1"/>
          <p:nvPr/>
        </p:nvSpPr>
        <p:spPr>
          <a:xfrm>
            <a:off x="2712422" y="5623103"/>
            <a:ext cx="7571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Notice that the one equation is the negative of the other.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E388EA-938A-162D-9384-4774B27A43FC}"/>
                  </a:ext>
                </a:extLst>
              </p:cNvPr>
              <p:cNvSpPr txBox="1"/>
              <p:nvPr/>
            </p:nvSpPr>
            <p:spPr>
              <a:xfrm>
                <a:off x="772828" y="1608101"/>
                <a:ext cx="5087648" cy="3748334"/>
              </a:xfrm>
              <a:prstGeom prst="rect">
                <a:avLst/>
              </a:prstGeom>
              <a:solidFill>
                <a:srgbClr val="00B050"/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Step 5: 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-0.2x + 0.3y = 0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Add 0.2x to both sides: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0.3y = 0.2x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Divide both sides by 0.3: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0.2</m:t>
                          </m:r>
                        </m:num>
                        <m:den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0.3</m:t>
                          </m:r>
                        </m:den>
                      </m:f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E388EA-938A-162D-9384-4774B27A4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28" y="1608101"/>
                <a:ext cx="5087648" cy="3748334"/>
              </a:xfrm>
              <a:prstGeom prst="rect">
                <a:avLst/>
              </a:prstGeom>
              <a:blipFill>
                <a:blip r:embed="rId7"/>
                <a:stretch>
                  <a:fillRect l="-1241" t="-671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7441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CFB05-4FDC-2966-ADAB-AB20A180F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9BA2E-99EC-3869-F5FD-4DBFC82AE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distribution in the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4AA2EE6-01FC-9F7B-1197-082D1AF1FB96}"/>
                  </a:ext>
                </a:extLst>
              </p:cNvPr>
              <p:cNvSpPr txBox="1"/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We’re looking for the </a:t>
                </a:r>
                <a:r>
                  <a:rPr lang="en-US" b="1" dirty="0"/>
                  <a:t>steady state</a:t>
                </a:r>
                <a:r>
                  <a:rPr lang="en-US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which satisfies: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4AA2EE6-01FC-9F7B-1197-082D1AF1FB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blipFill>
                <a:blip r:embed="rId2"/>
                <a:stretch>
                  <a:fillRect l="-624" t="-1667" b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D89943-1C71-4469-F26A-6BA2178A5CED}"/>
                  </a:ext>
                </a:extLst>
              </p:cNvPr>
              <p:cNvSpPr txBox="1"/>
              <p:nvPr/>
            </p:nvSpPr>
            <p:spPr>
              <a:xfrm>
                <a:off x="6331525" y="2067501"/>
                <a:ext cx="4184073" cy="1869230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Step 1: Solve the fixed-point equation</a:t>
                </a:r>
                <a:endParaRPr lang="en-US" dirty="0"/>
              </a:p>
              <a:p>
                <a:pPr>
                  <a:buNone/>
                </a:pPr>
                <a:r>
                  <a:rPr lang="en-US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, 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and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D89943-1C71-4469-F26A-6BA2178A5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525" y="2067501"/>
                <a:ext cx="4184073" cy="1869230"/>
              </a:xfrm>
              <a:prstGeom prst="rect">
                <a:avLst/>
              </a:prstGeom>
              <a:blipFill>
                <a:blip r:embed="rId3"/>
                <a:stretch>
                  <a:fillRect l="-904" t="-662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EE97B2E-4FF4-9B66-1C53-6E4D5B01B815}"/>
                  </a:ext>
                </a:extLst>
              </p:cNvPr>
              <p:cNvSpPr txBox="1"/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2: Apply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𝑴</m:t>
                    </m:r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b="1" dirty="0"/>
              </a:p>
              <a:p>
                <a:br>
                  <a:rPr lang="en-US" dirty="0"/>
                </a:b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+0.3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+0.7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EE97B2E-4FF4-9B66-1C53-6E4D5B01B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blipFill>
                <a:blip r:embed="rId4"/>
                <a:stretch>
                  <a:fillRect l="-601" t="-855" b="-170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1132AB-F7D0-B829-80AD-039798D30288}"/>
                  </a:ext>
                </a:extLst>
              </p:cNvPr>
              <p:cNvSpPr txBox="1"/>
              <p:nvPr/>
            </p:nvSpPr>
            <p:spPr>
              <a:xfrm>
                <a:off x="5074227" y="4018653"/>
                <a:ext cx="3293917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3: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top equation</a:t>
                </a:r>
              </a:p>
              <a:p>
                <a:r>
                  <a:rPr lang="en-US" dirty="0"/>
                  <a:t>0.8x + 0.3y = x</a:t>
                </a:r>
              </a:p>
              <a:p>
                <a:r>
                  <a:rPr lang="en-US" dirty="0"/>
                  <a:t>0.8x + 0.3y –x = 0</a:t>
                </a:r>
              </a:p>
              <a:p>
                <a:r>
                  <a:rPr lang="en-US" dirty="0"/>
                  <a:t>(0.8 - 1)x + 0.3y = 0</a:t>
                </a:r>
              </a:p>
              <a:p>
                <a:r>
                  <a:rPr lang="en-US" b="1" dirty="0"/>
                  <a:t>-0.2x + 0.3y = x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1132AB-F7D0-B829-80AD-039798D30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227" y="4018653"/>
                <a:ext cx="3293917" cy="1511119"/>
              </a:xfrm>
              <a:prstGeom prst="rect">
                <a:avLst/>
              </a:prstGeom>
              <a:blipFill>
                <a:blip r:embed="rId5"/>
                <a:stretch>
                  <a:fillRect l="-1145" t="-820" b="-245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6B8347-3791-3AC6-AB3F-57B6CBBEDAA6}"/>
                  </a:ext>
                </a:extLst>
              </p:cNvPr>
              <p:cNvSpPr txBox="1"/>
              <p:nvPr/>
            </p:nvSpPr>
            <p:spPr>
              <a:xfrm>
                <a:off x="8458198" y="4018653"/>
                <a:ext cx="3650672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4: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bottom equation</a:t>
                </a:r>
              </a:p>
              <a:p>
                <a:r>
                  <a:rPr lang="en-US" dirty="0"/>
                  <a:t>0.2x + 0.7y = y</a:t>
                </a:r>
              </a:p>
              <a:p>
                <a:r>
                  <a:rPr lang="en-US" dirty="0"/>
                  <a:t>0.2x + 0.7y - y = 0</a:t>
                </a:r>
              </a:p>
              <a:p>
                <a:r>
                  <a:rPr lang="en-US" dirty="0"/>
                  <a:t>0.2x + (0.7 - 1)y = 0</a:t>
                </a:r>
              </a:p>
              <a:p>
                <a:r>
                  <a:rPr lang="en-US" b="1" dirty="0"/>
                  <a:t>0.2x - 0.3y = 0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6B8347-3791-3AC6-AB3F-57B6CBBED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198" y="4018653"/>
                <a:ext cx="3650672" cy="1511119"/>
              </a:xfrm>
              <a:prstGeom prst="rect">
                <a:avLst/>
              </a:prstGeom>
              <a:blipFill>
                <a:blip r:embed="rId6"/>
                <a:stretch>
                  <a:fillRect l="-1031" t="-820" r="-344" b="-245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BF0AD2B-D7E6-3674-AEDF-6703D66339CC}"/>
              </a:ext>
            </a:extLst>
          </p:cNvPr>
          <p:cNvSpPr txBox="1"/>
          <p:nvPr/>
        </p:nvSpPr>
        <p:spPr>
          <a:xfrm>
            <a:off x="2712422" y="5623103"/>
            <a:ext cx="7571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Notice that the one equation is the negative of the other.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8D8F40-8EC2-3D0A-7DB0-AA0A063B0D14}"/>
                  </a:ext>
                </a:extLst>
              </p:cNvPr>
              <p:cNvSpPr txBox="1"/>
              <p:nvPr/>
            </p:nvSpPr>
            <p:spPr>
              <a:xfrm>
                <a:off x="772828" y="1608101"/>
                <a:ext cx="5087648" cy="3748334"/>
              </a:xfrm>
              <a:prstGeom prst="rect">
                <a:avLst/>
              </a:prstGeom>
              <a:solidFill>
                <a:srgbClr val="00B050"/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Step 5: 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-0.2x + 0.3y = 0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Add 0.2x to both sides: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0.3y = 0.2x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Divide both sides by 0.3: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0.2</m:t>
                          </m:r>
                        </m:num>
                        <m:den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0.3</m:t>
                          </m:r>
                        </m:den>
                      </m:f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8D8F40-8EC2-3D0A-7DB0-AA0A063B0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28" y="1608101"/>
                <a:ext cx="5087648" cy="3748334"/>
              </a:xfrm>
              <a:prstGeom prst="rect">
                <a:avLst/>
              </a:prstGeom>
              <a:blipFill>
                <a:blip r:embed="rId7"/>
                <a:stretch>
                  <a:fillRect l="-1241" t="-671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B473E5-1428-DC47-CA7A-7432D9B3CE23}"/>
                  </a:ext>
                </a:extLst>
              </p:cNvPr>
              <p:cNvSpPr txBox="1"/>
              <p:nvPr/>
            </p:nvSpPr>
            <p:spPr>
              <a:xfrm>
                <a:off x="6304251" y="1608101"/>
                <a:ext cx="5499821" cy="3975447"/>
              </a:xfrm>
              <a:prstGeom prst="rect">
                <a:avLst/>
              </a:prstGeom>
              <a:solidFill>
                <a:srgbClr val="00B050"/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</a:rPr>
                  <a:t>Step 6: Use the fact that probabilities sum to 1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x + y = 1</a:t>
                </a:r>
              </a:p>
              <a:p>
                <a:br>
                  <a:rPr lang="en-US" sz="2000" dirty="0">
                    <a:solidFill>
                      <a:schemeClr val="bg1"/>
                    </a:solidFill>
                  </a:rPr>
                </a:br>
                <a:r>
                  <a:rPr lang="en-US" sz="2000" dirty="0">
                    <a:solidFill>
                      <a:schemeClr val="bg1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br>
                  <a:rPr lang="en-US" sz="2000" dirty="0">
                    <a:solidFill>
                      <a:schemeClr val="bg1"/>
                    </a:solidFill>
                  </a:rPr>
                </a:br>
                <a:r>
                  <a:rPr lang="en-US" sz="2000" dirty="0">
                    <a:solidFill>
                      <a:schemeClr val="bg1"/>
                    </a:solidFill>
                  </a:rPr>
                  <a:t>Write x as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:</a:t>
                </a:r>
              </a:p>
              <a:p>
                <a:pPr/>
                <a:br>
                  <a:rPr lang="en-US" sz="2000" dirty="0">
                    <a:solidFill>
                      <a:schemeClr val="bg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0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B473E5-1428-DC47-CA7A-7432D9B3C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4251" y="1608101"/>
                <a:ext cx="5499821" cy="3975447"/>
              </a:xfrm>
              <a:prstGeom prst="rect">
                <a:avLst/>
              </a:prstGeom>
              <a:blipFill>
                <a:blip r:embed="rId8"/>
                <a:stretch>
                  <a:fillRect l="-917" t="-633" b="-1266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CAF72A-ECA7-42A9-43EF-CEFD117210EA}"/>
                  </a:ext>
                </a:extLst>
              </p:cNvPr>
              <p:cNvSpPr txBox="1"/>
              <p:nvPr/>
            </p:nvSpPr>
            <p:spPr>
              <a:xfrm>
                <a:off x="925228" y="1760501"/>
                <a:ext cx="5087648" cy="3748334"/>
              </a:xfrm>
              <a:prstGeom prst="rect">
                <a:avLst/>
              </a:prstGeom>
              <a:solidFill>
                <a:srgbClr val="00B050"/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Step 5: 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-0.2x + 0.3y = 0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Add 0.2x to both sides: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0.3y = 0.2x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Divide both sides by 0.3: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0.2</m:t>
                          </m:r>
                        </m:num>
                        <m:den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0.3</m:t>
                          </m:r>
                        </m:den>
                      </m:f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CAF72A-ECA7-42A9-43EF-CEFD11721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228" y="1760501"/>
                <a:ext cx="5087648" cy="3748334"/>
              </a:xfrm>
              <a:prstGeom prst="rect">
                <a:avLst/>
              </a:prstGeom>
              <a:blipFill>
                <a:blip r:embed="rId7"/>
                <a:stretch>
                  <a:fillRect l="-1241" t="-671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8243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73587-7AB2-4D17-0668-53FAAA303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76CD1-91C2-E56F-3586-B0EFEE8C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distribution in the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D336ED-624D-F378-478C-1CABB8304EB6}"/>
                  </a:ext>
                </a:extLst>
              </p:cNvPr>
              <p:cNvSpPr txBox="1"/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We’re looking for the </a:t>
                </a:r>
                <a:r>
                  <a:rPr lang="en-US" b="1" dirty="0"/>
                  <a:t>steady state</a:t>
                </a:r>
                <a:r>
                  <a:rPr lang="en-US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which satisfies: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D336ED-624D-F378-478C-1CABB8304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24487"/>
                <a:ext cx="6096000" cy="1511119"/>
              </a:xfrm>
              <a:prstGeom prst="rect">
                <a:avLst/>
              </a:prstGeom>
              <a:blipFill>
                <a:blip r:embed="rId2"/>
                <a:stretch>
                  <a:fillRect l="-624" t="-1667" b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3C3BB0-8AE4-E8FB-F7D4-06D9745DFCC9}"/>
                  </a:ext>
                </a:extLst>
              </p:cNvPr>
              <p:cNvSpPr txBox="1"/>
              <p:nvPr/>
            </p:nvSpPr>
            <p:spPr>
              <a:xfrm>
                <a:off x="6331525" y="2067501"/>
                <a:ext cx="4184073" cy="1869230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Step 1: Solve the fixed-point equation</a:t>
                </a:r>
                <a:endParaRPr lang="en-US" dirty="0"/>
              </a:p>
              <a:p>
                <a:pPr>
                  <a:buNone/>
                </a:pPr>
                <a:r>
                  <a:rPr lang="en-US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, 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and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e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3C3BB0-8AE4-E8FB-F7D4-06D9745DF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525" y="2067501"/>
                <a:ext cx="4184073" cy="1869230"/>
              </a:xfrm>
              <a:prstGeom prst="rect">
                <a:avLst/>
              </a:prstGeom>
              <a:blipFill>
                <a:blip r:embed="rId3"/>
                <a:stretch>
                  <a:fillRect l="-904" t="-662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F91850-2262-6882-E2A2-ECA71A65C3C3}"/>
                  </a:ext>
                </a:extLst>
              </p:cNvPr>
              <p:cNvSpPr txBox="1"/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2: Apply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𝑴</m:t>
                    </m:r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b="1" dirty="0"/>
              </a:p>
              <a:p>
                <a:br>
                  <a:rPr lang="en-US" dirty="0"/>
                </a:b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+0.3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+0.7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y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F91850-2262-6882-E2A2-ECA71A65C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3730045"/>
                <a:ext cx="4184073" cy="1440844"/>
              </a:xfrm>
              <a:prstGeom prst="rect">
                <a:avLst/>
              </a:prstGeom>
              <a:blipFill>
                <a:blip r:embed="rId4"/>
                <a:stretch>
                  <a:fillRect l="-601" t="-855" b="-170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F0E2FB-0B0E-5C85-9863-3794BAD2A105}"/>
                  </a:ext>
                </a:extLst>
              </p:cNvPr>
              <p:cNvSpPr txBox="1"/>
              <p:nvPr/>
            </p:nvSpPr>
            <p:spPr>
              <a:xfrm>
                <a:off x="5074227" y="4018653"/>
                <a:ext cx="3293917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3: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top equation</a:t>
                </a:r>
              </a:p>
              <a:p>
                <a:r>
                  <a:rPr lang="en-US" dirty="0"/>
                  <a:t>0.8x + 0.3y = x</a:t>
                </a:r>
              </a:p>
              <a:p>
                <a:r>
                  <a:rPr lang="en-US" dirty="0"/>
                  <a:t>0.8x + 0.3y –x = 0</a:t>
                </a:r>
              </a:p>
              <a:p>
                <a:r>
                  <a:rPr lang="en-US" dirty="0"/>
                  <a:t>(0.8 - 1)x + 0.3y = 0</a:t>
                </a:r>
              </a:p>
              <a:p>
                <a:r>
                  <a:rPr lang="en-US" b="1" dirty="0"/>
                  <a:t>-0.2x + 0.3y = x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F0E2FB-0B0E-5C85-9863-3794BAD2A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227" y="4018653"/>
                <a:ext cx="3293917" cy="1511119"/>
              </a:xfrm>
              <a:prstGeom prst="rect">
                <a:avLst/>
              </a:prstGeom>
              <a:blipFill>
                <a:blip r:embed="rId5"/>
                <a:stretch>
                  <a:fillRect l="-1145" t="-820" b="-245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26FB267-C032-9441-35C9-5304CD9D3E06}"/>
                  </a:ext>
                </a:extLst>
              </p:cNvPr>
              <p:cNvSpPr txBox="1"/>
              <p:nvPr/>
            </p:nvSpPr>
            <p:spPr>
              <a:xfrm>
                <a:off x="8458198" y="4018653"/>
                <a:ext cx="3650672" cy="1511119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Step 4: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Solve</m:t>
                    </m:r>
                  </m:oMath>
                </a14:m>
                <a:r>
                  <a:rPr lang="en-US" b="1" dirty="0"/>
                  <a:t> the bottom equation</a:t>
                </a:r>
              </a:p>
              <a:p>
                <a:r>
                  <a:rPr lang="en-US" dirty="0"/>
                  <a:t>0.2x + 0.7y = y</a:t>
                </a:r>
              </a:p>
              <a:p>
                <a:r>
                  <a:rPr lang="en-US" dirty="0"/>
                  <a:t>0.2x + 0.7y - y = 0</a:t>
                </a:r>
              </a:p>
              <a:p>
                <a:r>
                  <a:rPr lang="en-US" dirty="0"/>
                  <a:t>0.2x + (0.7 - 1)y = 0</a:t>
                </a:r>
              </a:p>
              <a:p>
                <a:r>
                  <a:rPr lang="en-US" b="1" dirty="0"/>
                  <a:t>0.2x - 0.3y = 0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26FB267-C032-9441-35C9-5304CD9D3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198" y="4018653"/>
                <a:ext cx="3650672" cy="1511119"/>
              </a:xfrm>
              <a:prstGeom prst="rect">
                <a:avLst/>
              </a:prstGeom>
              <a:blipFill>
                <a:blip r:embed="rId6"/>
                <a:stretch>
                  <a:fillRect l="-1031" t="-820" r="-344" b="-2459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DA8C0B5-F104-3C5F-B298-FAEBE2E81F5E}"/>
              </a:ext>
            </a:extLst>
          </p:cNvPr>
          <p:cNvSpPr txBox="1"/>
          <p:nvPr/>
        </p:nvSpPr>
        <p:spPr>
          <a:xfrm>
            <a:off x="2712422" y="5623103"/>
            <a:ext cx="7571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Notice that the one equation is the negative of the other.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2EBED0-20D3-EC6F-40B5-E32B3D1392A8}"/>
                  </a:ext>
                </a:extLst>
              </p:cNvPr>
              <p:cNvSpPr txBox="1"/>
              <p:nvPr/>
            </p:nvSpPr>
            <p:spPr>
              <a:xfrm>
                <a:off x="772828" y="1608101"/>
                <a:ext cx="5087648" cy="3748334"/>
              </a:xfrm>
              <a:prstGeom prst="rect">
                <a:avLst/>
              </a:prstGeom>
              <a:solidFill>
                <a:srgbClr val="00B050"/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Step 5: 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-0.2x + 0.3y = 0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Add 0.2x to both sides: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0.3y = 0.2x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Divide both sides by 0.3: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0.2</m:t>
                          </m:r>
                        </m:num>
                        <m:den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0.3</m:t>
                          </m:r>
                        </m:den>
                      </m:f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2EBED0-20D3-EC6F-40B5-E32B3D139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28" y="1608101"/>
                <a:ext cx="5087648" cy="3748334"/>
              </a:xfrm>
              <a:prstGeom prst="rect">
                <a:avLst/>
              </a:prstGeom>
              <a:blipFill>
                <a:blip r:embed="rId7"/>
                <a:stretch>
                  <a:fillRect l="-1241" t="-671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B7AF0B5-000B-8613-EC67-75697C457FCA}"/>
                  </a:ext>
                </a:extLst>
              </p:cNvPr>
              <p:cNvSpPr txBox="1"/>
              <p:nvPr/>
            </p:nvSpPr>
            <p:spPr>
              <a:xfrm>
                <a:off x="6304251" y="1608101"/>
                <a:ext cx="5499821" cy="3975447"/>
              </a:xfrm>
              <a:prstGeom prst="rect">
                <a:avLst/>
              </a:prstGeom>
              <a:solidFill>
                <a:srgbClr val="00B050"/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</a:rPr>
                  <a:t>Step 6: Use the fact that probabilities sum to 1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x + y = 1</a:t>
                </a:r>
              </a:p>
              <a:p>
                <a:br>
                  <a:rPr lang="en-US" sz="2000" dirty="0">
                    <a:solidFill>
                      <a:schemeClr val="bg1"/>
                    </a:solidFill>
                  </a:rPr>
                </a:br>
                <a:r>
                  <a:rPr lang="en-US" sz="2000" dirty="0">
                    <a:solidFill>
                      <a:schemeClr val="bg1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br>
                  <a:rPr lang="en-US" sz="2000" dirty="0">
                    <a:solidFill>
                      <a:schemeClr val="bg1"/>
                    </a:solidFill>
                  </a:rPr>
                </a:br>
                <a:r>
                  <a:rPr lang="en-US" sz="2000" dirty="0">
                    <a:solidFill>
                      <a:schemeClr val="bg1"/>
                    </a:solidFill>
                  </a:rPr>
                  <a:t>Write x as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:</a:t>
                </a:r>
              </a:p>
              <a:p>
                <a:pPr/>
                <a:br>
                  <a:rPr lang="en-US" sz="2000" dirty="0">
                    <a:solidFill>
                      <a:schemeClr val="bg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0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sz="200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B7AF0B5-000B-8613-EC67-75697C457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4251" y="1608101"/>
                <a:ext cx="5499821" cy="3975447"/>
              </a:xfrm>
              <a:prstGeom prst="rect">
                <a:avLst/>
              </a:prstGeom>
              <a:blipFill>
                <a:blip r:embed="rId8"/>
                <a:stretch>
                  <a:fillRect l="-917" t="-633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433F70-B1D3-5625-2424-3F57812A405E}"/>
                  </a:ext>
                </a:extLst>
              </p:cNvPr>
              <p:cNvSpPr txBox="1"/>
              <p:nvPr/>
            </p:nvSpPr>
            <p:spPr>
              <a:xfrm>
                <a:off x="4056352" y="2204218"/>
                <a:ext cx="5087648" cy="3645998"/>
              </a:xfrm>
              <a:prstGeom prst="rect">
                <a:avLst/>
              </a:prstGeom>
              <a:solidFill>
                <a:srgbClr val="00B050"/>
              </a:solidFill>
              <a:ln w="22225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Step 7: Plug in and solve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= 0.6</m:t>
                      </m:r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Then: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0.6</m:t>
                          </m:r>
                        </m:e>
                      </m:d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=0.4</m:t>
                      </m:r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b="1" dirty="0">
                    <a:solidFill>
                      <a:schemeClr val="bg1"/>
                    </a:solidFill>
                  </a:rPr>
                  <a:t>Finally,</a:t>
                </a: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 dirty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0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.6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433F70-B1D3-5625-2424-3F57812A4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352" y="2204218"/>
                <a:ext cx="5087648" cy="3645998"/>
              </a:xfrm>
              <a:prstGeom prst="rect">
                <a:avLst/>
              </a:prstGeom>
              <a:blipFill>
                <a:blip r:embed="rId9"/>
                <a:stretch>
                  <a:fillRect l="-993" t="-690"/>
                </a:stretch>
              </a:blipFill>
              <a:ln w="2222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1359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2E53-156E-8C0D-F0AB-790FEE35B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8123E-BA0C-32E5-591B-A3272C36C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6" y="2221992"/>
            <a:ext cx="4952020" cy="3739896"/>
          </a:xfrm>
        </p:spPr>
        <p:txBody>
          <a:bodyPr>
            <a:normAutofit/>
          </a:bodyPr>
          <a:lstStyle/>
          <a:p>
            <a:r>
              <a:rPr lang="en-US" b="1" dirty="0"/>
              <a:t>Long-term </a:t>
            </a:r>
            <a:r>
              <a:rPr lang="en-US" b="1" dirty="0" err="1"/>
              <a:t>behaviour</a:t>
            </a:r>
            <a:endParaRPr lang="en-US" dirty="0"/>
          </a:p>
          <a:p>
            <a:r>
              <a:rPr lang="en-US" dirty="0"/>
              <a:t>Now we know that for this system after many steps, the system spends</a:t>
            </a:r>
          </a:p>
          <a:p>
            <a:r>
              <a:rPr lang="en-US" b="1" dirty="0"/>
              <a:t>60% of the time in state 0</a:t>
            </a:r>
            <a:r>
              <a:rPr lang="en-US" dirty="0"/>
              <a:t> and </a:t>
            </a:r>
            <a:r>
              <a:rPr lang="en-US" b="1" dirty="0"/>
              <a:t>40% in state 1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D21B06-31A6-AD32-D134-56F49BBDAEFF}"/>
              </a:ext>
            </a:extLst>
          </p:cNvPr>
          <p:cNvSpPr txBox="1"/>
          <p:nvPr/>
        </p:nvSpPr>
        <p:spPr>
          <a:xfrm>
            <a:off x="6046267" y="1194367"/>
            <a:ext cx="609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Google PageRank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>
                <a:hlinkClick r:id="rId2"/>
              </a:rPr>
              <a:t>PageRank</a:t>
            </a:r>
            <a:r>
              <a:rPr lang="en-US" dirty="0"/>
              <a:t> algorithm uses this same idea:</a:t>
            </a:r>
          </a:p>
          <a:p>
            <a:endParaRPr lang="en-US" dirty="0"/>
          </a:p>
          <a:p>
            <a:r>
              <a:rPr lang="en-US" dirty="0"/>
              <a:t>Model the web as a </a:t>
            </a:r>
            <a:r>
              <a:rPr lang="en-US" b="1" dirty="0"/>
              <a:t>Markov process</a:t>
            </a:r>
          </a:p>
          <a:p>
            <a:endParaRPr lang="en-US" dirty="0"/>
          </a:p>
          <a:p>
            <a:r>
              <a:rPr lang="en-US" dirty="0"/>
              <a:t>Each page is a state</a:t>
            </a:r>
          </a:p>
          <a:p>
            <a:endParaRPr lang="en-US" dirty="0"/>
          </a:p>
          <a:p>
            <a:r>
              <a:rPr lang="en-US" dirty="0"/>
              <a:t>Links define transition probabilities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Then compute the steady state:</a:t>
            </a:r>
          </a:p>
          <a:p>
            <a:endParaRPr lang="en-US" dirty="0"/>
          </a:p>
          <a:p>
            <a:r>
              <a:rPr lang="en-US" dirty="0"/>
              <a:t>Pages with higher long-term probability are ranked higher</a:t>
            </a:r>
          </a:p>
        </p:txBody>
      </p:sp>
    </p:spTree>
    <p:extLst>
      <p:ext uri="{BB962C8B-B14F-4D97-AF65-F5344CB8AC3E}">
        <p14:creationId xmlns:p14="http://schemas.microsoft.com/office/powerpoint/2010/main" val="2862981157"/>
      </p:ext>
    </p:extLst>
  </p:cSld>
  <p:clrMapOvr>
    <a:masterClrMapping/>
  </p:clrMapOvr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68366F-E48B-47B0-A500-94DC0BFB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COURSE CONNECTION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F7BD7F-1DEB-4EBF-827A-5EF6B603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Scope of the steady-state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4AD798-08C1-4BDD-9348-629E8A24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The preceding calculation concerns the particular transition matrix shown.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 stochastic matrix has a stationary distribution in a finite state space, but repeated evolution need not converge to a unique distribution. Periodic or reducible chains need separate treatment.</a:t>
            </a:r>
          </a:p>
        </p:txBody>
      </p:sp>
    </p:spTree>
    <p:extLst>
      <p:ext uri="{BB962C8B-B14F-4D97-AF65-F5344CB8AC3E}">
        <p14:creationId xmlns:p14="http://schemas.microsoft.com/office/powerpoint/2010/main" val="146605822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279DA8-50CD-4621-9179-3E8494BE5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8150C-A332-499D-A2AD-7780F7FD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Sampling and a classical baseline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4327A7-1452-4B42-B915-82C04B134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Add a sampling puzzle with a declared success criterion and sample budget.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Compare deterministic and randomized query strategies using the same oracle. Distinguish a distribution from an individual sampled state.</a:t>
            </a:r>
          </a:p>
        </p:txBody>
      </p:sp>
    </p:spTree>
    <p:extLst>
      <p:ext uri="{BB962C8B-B14F-4D97-AF65-F5344CB8AC3E}">
        <p14:creationId xmlns:p14="http://schemas.microsoft.com/office/powerpoint/2010/main" val="1609874904"/>
      </p:ext>
    </p:extLst>
  </p:cSld>
</p:sld>
</file>