
<file path=[Content_Types].xml><?xml version="1.0" encoding="utf-8"?>
<Types xmlns="http://schemas.openxmlformats.org/package/2006/content-types">
  <Default Extension="rels" ContentType="application/vnd.openxmlformats-package.relationships+xml"/>
  <Override PartName="/ppt/imports/13/ppt/media/image10.png" ContentType="image/png"/>
  <Override PartName="/ppt/imports/13/ppt/media/image11.png" ContentType="image/png"/>
  <Override PartName="/ppt/imports/13/ppt/media/image7.png" ContentType="image/png"/>
  <Override PartName="/ppt/imports/13/ppt/media/image9.png" ContentType="image/png"/>
  <Override PartName="/ppt/imports/13/ppt/slideLayouts/slideLayout1.xml" ContentType="application/vnd.openxmlformats-officedocument.presentationml.slideLayout+xml"/>
  <Override PartName="/ppt/imports/13/ppt/slideLayouts/slideLayout10.xml" ContentType="application/vnd.openxmlformats-officedocument.presentationml.slideLayout+xml"/>
  <Override PartName="/ppt/imports/13/ppt/slideLayouts/slideLayout11.xml" ContentType="application/vnd.openxmlformats-officedocument.presentationml.slideLayout+xml"/>
  <Override PartName="/ppt/imports/13/ppt/slideLayouts/slideLayout2.xml" ContentType="application/vnd.openxmlformats-officedocument.presentationml.slideLayout+xml"/>
  <Override PartName="/ppt/imports/13/ppt/slideLayouts/slideLayout3.xml" ContentType="application/vnd.openxmlformats-officedocument.presentationml.slideLayout+xml"/>
  <Override PartName="/ppt/imports/13/ppt/slideLayouts/slideLayout4.xml" ContentType="application/vnd.openxmlformats-officedocument.presentationml.slideLayout+xml"/>
  <Override PartName="/ppt/imports/13/ppt/slideLayouts/slideLayout5.xml" ContentType="application/vnd.openxmlformats-officedocument.presentationml.slideLayout+xml"/>
  <Override PartName="/ppt/imports/13/ppt/slideLayouts/slideLayout6.xml" ContentType="application/vnd.openxmlformats-officedocument.presentationml.slideLayout+xml"/>
  <Override PartName="/ppt/imports/13/ppt/slideLayouts/slideLayout7.xml" ContentType="application/vnd.openxmlformats-officedocument.presentationml.slideLayout+xml"/>
  <Override PartName="/ppt/imports/13/ppt/slideLayouts/slideLayout8.xml" ContentType="application/vnd.openxmlformats-officedocument.presentationml.slideLayout+xml"/>
  <Override PartName="/ppt/imports/13/ppt/slideLayouts/slideLayout9.xml" ContentType="application/vnd.openxmlformats-officedocument.presentationml.slideLayout+xml"/>
  <Override PartName="/ppt/imports/13/ppt/slideMasters/slideMaster1.xml" ContentType="application/vnd.openxmlformats-officedocument.presentationml.slideMaster+xml"/>
  <Override PartName="/ppt/imports/13/ppt/theme/theme1.xml" ContentType="application/vnd.openxmlformats-officedocument.theme+xml"/>
  <Override PartName="/ppt/imports/7/ppt/media/image27.png" ContentType="image/png"/>
  <Override PartName="/ppt/imports/7/ppt/media/image28.png" ContentType="image/png"/>
  <Override PartName="/ppt/imports/7/ppt/slideLayouts/slideLayout1.xml" ContentType="application/vnd.openxmlformats-officedocument.presentationml.slideLayout+xml"/>
  <Override PartName="/ppt/imports/7/ppt/slideLayouts/slideLayout10.xml" ContentType="application/vnd.openxmlformats-officedocument.presentationml.slideLayout+xml"/>
  <Override PartName="/ppt/imports/7/ppt/slideLayouts/slideLayout11.xml" ContentType="application/vnd.openxmlformats-officedocument.presentationml.slideLayout+xml"/>
  <Override PartName="/ppt/imports/7/ppt/slideLayouts/slideLayout2.xml" ContentType="application/vnd.openxmlformats-officedocument.presentationml.slideLayout+xml"/>
  <Override PartName="/ppt/imports/7/ppt/slideLayouts/slideLayout3.xml" ContentType="application/vnd.openxmlformats-officedocument.presentationml.slideLayout+xml"/>
  <Override PartName="/ppt/imports/7/ppt/slideLayouts/slideLayout4.xml" ContentType="application/vnd.openxmlformats-officedocument.presentationml.slideLayout+xml"/>
  <Override PartName="/ppt/imports/7/ppt/slideLayouts/slideLayout5.xml" ContentType="application/vnd.openxmlformats-officedocument.presentationml.slideLayout+xml"/>
  <Override PartName="/ppt/imports/7/ppt/slideLayouts/slideLayout6.xml" ContentType="application/vnd.openxmlformats-officedocument.presentationml.slideLayout+xml"/>
  <Override PartName="/ppt/imports/7/ppt/slideLayouts/slideLayout7.xml" ContentType="application/vnd.openxmlformats-officedocument.presentationml.slideLayout+xml"/>
  <Override PartName="/ppt/imports/7/ppt/slideLayouts/slideLayout8.xml" ContentType="application/vnd.openxmlformats-officedocument.presentationml.slideLayout+xml"/>
  <Override PartName="/ppt/imports/7/ppt/slideLayouts/slideLayout9.xml" ContentType="application/vnd.openxmlformats-officedocument.presentationml.slideLayout+xml"/>
  <Override PartName="/ppt/imports/7/ppt/slideMasters/slideMaster1.xml" ContentType="application/vnd.openxmlformats-officedocument.presentationml.slideMaster+xml"/>
  <Override PartName="/ppt/imports/7/ppt/theme/theme1.xml" ContentType="application/vnd.openxmlformats-officedocument.theme+xml"/>
  <Override PartName="/ppt/imports/8/ppt/media/image10.png" ContentType="image/png"/>
  <Override PartName="/ppt/imports/8/ppt/media/image11.png" ContentType="image/png"/>
  <Override PartName="/ppt/imports/8/ppt/media/image12.png" ContentType="image/png"/>
  <Override PartName="/ppt/imports/8/ppt/media/image13.png" ContentType="image/png"/>
  <Override PartName="/ppt/imports/8/ppt/media/image14.png" ContentType="image/png"/>
  <Override PartName="/ppt/imports/8/ppt/media/image15.png" ContentType="image/png"/>
  <Override PartName="/ppt/imports/8/ppt/media/image16.png" ContentType="image/png"/>
  <Override PartName="/ppt/imports/8/ppt/media/image2.png" ContentType="image/png"/>
  <Override PartName="/ppt/imports/8/ppt/media/image3.png" ContentType="image/png"/>
  <Override PartName="/ppt/imports/8/ppt/media/image4.png" ContentType="image/png"/>
  <Override PartName="/ppt/imports/8/ppt/media/image5.png" ContentType="image/png"/>
  <Override PartName="/ppt/imports/8/ppt/media/image6.png" ContentType="image/png"/>
  <Override PartName="/ppt/imports/8/ppt/media/image7.png" ContentType="image/png"/>
  <Override PartName="/ppt/imports/8/ppt/media/image8.png" ContentType="image/png"/>
  <Override PartName="/ppt/imports/8/ppt/slideLayouts/slideLayout1.xml" ContentType="application/vnd.openxmlformats-officedocument.presentationml.slideLayout+xml"/>
  <Override PartName="/ppt/imports/8/ppt/slideLayouts/slideLayout10.xml" ContentType="application/vnd.openxmlformats-officedocument.presentationml.slideLayout+xml"/>
  <Override PartName="/ppt/imports/8/ppt/slideLayouts/slideLayout11.xml" ContentType="application/vnd.openxmlformats-officedocument.presentationml.slideLayout+xml"/>
  <Override PartName="/ppt/imports/8/ppt/slideLayouts/slideLayout2.xml" ContentType="application/vnd.openxmlformats-officedocument.presentationml.slideLayout+xml"/>
  <Override PartName="/ppt/imports/8/ppt/slideLayouts/slideLayout3.xml" ContentType="application/vnd.openxmlformats-officedocument.presentationml.slideLayout+xml"/>
  <Override PartName="/ppt/imports/8/ppt/slideLayouts/slideLayout4.xml" ContentType="application/vnd.openxmlformats-officedocument.presentationml.slideLayout+xml"/>
  <Override PartName="/ppt/imports/8/ppt/slideLayouts/slideLayout5.xml" ContentType="application/vnd.openxmlformats-officedocument.presentationml.slideLayout+xml"/>
  <Override PartName="/ppt/imports/8/ppt/slideLayouts/slideLayout6.xml" ContentType="application/vnd.openxmlformats-officedocument.presentationml.slideLayout+xml"/>
  <Override PartName="/ppt/imports/8/ppt/slideLayouts/slideLayout7.xml" ContentType="application/vnd.openxmlformats-officedocument.presentationml.slideLayout+xml"/>
  <Override PartName="/ppt/imports/8/ppt/slideLayouts/slideLayout8.xml" ContentType="application/vnd.openxmlformats-officedocument.presentationml.slideLayout+xml"/>
  <Override PartName="/ppt/imports/8/ppt/slideLayouts/slideLayout9.xml" ContentType="application/vnd.openxmlformats-officedocument.presentationml.slideLayout+xml"/>
  <Override PartName="/ppt/imports/8/ppt/slideMasters/slideMaster1.xml" ContentType="application/vnd.openxmlformats-officedocument.presentationml.slideMaster+xml"/>
  <Override PartName="/ppt/imports/8/ppt/theme/theme1.xml" ContentType="application/vnd.openxmlformats-officedocument.theme+xml"/>
  <Override PartName="/ppt/imports/new/ppt/notesMasters/notesMaster1.xml" ContentType="application/vnd.openxmlformats-officedocument.presentationml.notesMaster+xml"/>
  <Override PartName="/ppt/imports/new/ppt/notesMasters/theme/theme3.xml" ContentType="application/vnd.openxmlformats-officedocument.theme+xml"/>
  <Override PartName="/ppt/imports/new/ppt/notesSlides/notesSlide23.xml" ContentType="application/vnd.openxmlformats-officedocument.presentationml.notesSlide+xml"/>
  <Override PartName="/ppt/imports/new/ppt/notesSlides/notesSlide24.xml" ContentType="application/vnd.openxmlformats-officedocument.presentationml.notesSlide+xml"/>
  <Override PartName="/ppt/imports/new/ppt/notesSlides/notesSlide25.xml" ContentType="application/vnd.openxmlformats-officedocument.presentationml.notesSlide+xml"/>
  <Override PartName="/ppt/imports/new/ppt/notesSlides/notesSlide26.xml" ContentType="application/vnd.openxmlformats-officedocument.presentationml.notesSlide+xml"/>
  <Override PartName="/ppt/imports/new/ppt/notesSlides/notesSlide27.xml" ContentType="application/vnd.openxmlformats-officedocument.presentationml.notesSlide+xml"/>
  <Override PartName="/ppt/imports/new/ppt/slideLayouts/slideLayout1.xml" ContentType="application/vnd.openxmlformats-officedocument.presentationml.slideLayout+xml"/>
  <Override PartName="/ppt/imports/new/ppt/slideMasters/slideMaster1.xml" ContentType="application/vnd.openxmlformats-officedocument.presentationml.slideMaster+xml"/>
  <Override PartName="/ppt/imports/new/ppt/slideMasters/theme/theme2.xml" ContentType="application/vnd.openxmlformats-officedocument.theme+xml"/>
  <Override PartName="/ppt/presentation.xml" ContentType="application/vnd.openxmlformats-officedocument.presentationml.presentation.main+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Types>
</file>

<file path=_rels/.rels><?xml version='1.0' encoding='utf-8'?>
<Relationships xmlns="http://schemas.openxmlformats.org/package/2006/relationships"><Relationship Id="rId1" Type="http://schemas.openxmlformats.org/officeDocument/2006/relationships/officeDocument" Target="ppt/presentation.xml" /></Relationships>
</file>

<file path=ppt/presentation.xml><?xml version="1.0" encoding="utf-8"?>
<p:presentation xmlns:p="http://schemas.openxmlformats.org/presentationml/2006/main" xmlns:r="http://schemas.openxmlformats.org/officeDocument/2006/relationships">
  <p:sldMasterIdLst>
    <p:sldMasterId id="2147483648" r:id="rId1"/>
    <p:sldMasterId id="2147483649" r:id="rId2"/>
    <p:sldMasterId id="2147483650" r:id="rId3"/>
    <p:sldMasterId id="214748365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12192000" cy="6858000" type="screen16x9"/>
  <p:notesSz cx="6858000" cy="9144000"/>
</p:presentation>
</file>

<file path=ppt/_rels/presentation.xml.rels><?xml version='1.0' encoding='utf-8'?>
<Relationships xmlns="http://schemas.openxmlformats.org/package/2006/relationships"><Relationship Id="rId1" Type="http://schemas.openxmlformats.org/officeDocument/2006/relationships/slideMaster" Target="imports/new/ppt/slideMasters/slideMaster1.xml" /><Relationship Id="rId2" Type="http://schemas.openxmlformats.org/officeDocument/2006/relationships/slideMaster" Target="imports/13/ppt/slideMasters/slideMaster1.xml" /><Relationship Id="rId3" Type="http://schemas.openxmlformats.org/officeDocument/2006/relationships/slideMaster" Target="imports/8/ppt/slideMasters/slideMaster1.xml" /><Relationship Id="rId4" Type="http://schemas.openxmlformats.org/officeDocument/2006/relationships/slideMaster" Target="imports/7/ppt/slideMasters/slideMaster1.xml" /><Relationship Id="rId5" Type="http://schemas.openxmlformats.org/officeDocument/2006/relationships/notesMaster" Target="imports/new/ppt/notesMasters/notesMaster1.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s>
</file>

<file path=ppt/imports/7/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imports/7/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imports/7/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imports/7/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imports/7/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imports/7/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imports/7/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imports/7/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imports/7/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imports/7/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imports/7/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imports/7/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4/16/26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63686479"/>
      </p:ext>
    </p:extLst>
  </p:cSld>
  <p:clrMapOvr>
    <a:masterClrMapping/>
  </p:clrMapOvr>
</p:sldLayout>
</file>

<file path=ppt/imports/7/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4/16/26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49315794"/>
      </p:ext>
    </p:extLst>
  </p:cSld>
  <p:clrMapOvr>
    <a:masterClrMapping/>
  </p:clrMapOvr>
</p:sldLayout>
</file>

<file path=ppt/imports/7/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4/16/26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60269127"/>
      </p:ext>
    </p:extLst>
  </p:cSld>
  <p:clrMapOvr>
    <a:masterClrMapping/>
  </p:clrMapOvr>
</p:sldLayout>
</file>

<file path=ppt/imports/7/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4/16/26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92260851"/>
      </p:ext>
    </p:extLst>
  </p:cSld>
  <p:clrMapOvr>
    <a:masterClrMapping/>
  </p:clrMapOvr>
</p:sldLayout>
</file>

<file path=ppt/imports/7/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4/16/26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11055225"/>
      </p:ext>
    </p:extLst>
  </p:cSld>
  <p:clrMapOvr>
    <a:masterClrMapping/>
  </p:clrMapOvr>
</p:sldLayout>
</file>

<file path=ppt/imports/7/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4/16/26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918966946"/>
      </p:ext>
    </p:extLst>
  </p:cSld>
  <p:clrMapOvr>
    <a:masterClrMapping/>
  </p:clrMapOvr>
</p:sldLayout>
</file>

<file path=ppt/imports/7/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4/16/26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999321163"/>
      </p:ext>
    </p:extLst>
  </p:cSld>
  <p:clrMapOvr>
    <a:masterClrMapping/>
  </p:clrMapOvr>
</p:sldLayout>
</file>

<file path=ppt/imports/7/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4/16/26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80322387"/>
      </p:ext>
    </p:extLst>
  </p:cSld>
  <p:clrMapOvr>
    <a:masterClrMapping/>
  </p:clrMapOvr>
</p:sldLayout>
</file>

<file path=ppt/imports/7/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4/16/26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00438090"/>
      </p:ext>
    </p:extLst>
  </p:cSld>
  <p:clrMapOvr>
    <a:masterClrMapping/>
  </p:clrMapOvr>
</p:sldLayout>
</file>

<file path=ppt/imports/7/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4/16/26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05313102"/>
      </p:ext>
    </p:extLst>
  </p:cSld>
  <p:clrMapOvr>
    <a:masterClrMapping/>
  </p:clrMapOvr>
</p:sldLayout>
</file>

<file path=ppt/imports/7/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4/16/26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73145653"/>
      </p:ext>
    </p:extLst>
  </p:cSld>
  <p:clrMapOvr>
    <a:masterClrMapping/>
  </p:clrMapOvr>
</p:sldLayout>
</file>

<file path=ppt/imports/7/ppt/slideMasters/_rels/slideMaster1.xml.rels><?xml version='1.0' encoding='utf-8'?>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imports/7/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4/16/26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14342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imports/7/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imports/8/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imports/8/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imports/8/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imports/8/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imports/8/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imports/8/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imports/8/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imports/8/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imports/8/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imports/8/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imports/8/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imports/8/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4/6/26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63686479"/>
      </p:ext>
    </p:extLst>
  </p:cSld>
  <p:clrMapOvr>
    <a:masterClrMapping/>
  </p:clrMapOvr>
</p:sldLayout>
</file>

<file path=ppt/imports/8/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4/6/26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49315794"/>
      </p:ext>
    </p:extLst>
  </p:cSld>
  <p:clrMapOvr>
    <a:masterClrMapping/>
  </p:clrMapOvr>
</p:sldLayout>
</file>

<file path=ppt/imports/8/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4/6/26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60269127"/>
      </p:ext>
    </p:extLst>
  </p:cSld>
  <p:clrMapOvr>
    <a:masterClrMapping/>
  </p:clrMapOvr>
</p:sldLayout>
</file>

<file path=ppt/imports/8/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4/6/26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92260851"/>
      </p:ext>
    </p:extLst>
  </p:cSld>
  <p:clrMapOvr>
    <a:masterClrMapping/>
  </p:clrMapOvr>
</p:sldLayout>
</file>

<file path=ppt/imports/8/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4/6/26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11055225"/>
      </p:ext>
    </p:extLst>
  </p:cSld>
  <p:clrMapOvr>
    <a:masterClrMapping/>
  </p:clrMapOvr>
</p:sldLayout>
</file>

<file path=ppt/imports/8/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4/6/26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918966946"/>
      </p:ext>
    </p:extLst>
  </p:cSld>
  <p:clrMapOvr>
    <a:masterClrMapping/>
  </p:clrMapOvr>
</p:sldLayout>
</file>

<file path=ppt/imports/8/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4/6/26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999321163"/>
      </p:ext>
    </p:extLst>
  </p:cSld>
  <p:clrMapOvr>
    <a:masterClrMapping/>
  </p:clrMapOvr>
</p:sldLayout>
</file>

<file path=ppt/imports/8/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4/6/26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80322387"/>
      </p:ext>
    </p:extLst>
  </p:cSld>
  <p:clrMapOvr>
    <a:masterClrMapping/>
  </p:clrMapOvr>
</p:sldLayout>
</file>

<file path=ppt/imports/8/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4/6/26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00438090"/>
      </p:ext>
    </p:extLst>
  </p:cSld>
  <p:clrMapOvr>
    <a:masterClrMapping/>
  </p:clrMapOvr>
</p:sldLayout>
</file>

<file path=ppt/imports/8/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4/6/26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05313102"/>
      </p:ext>
    </p:extLst>
  </p:cSld>
  <p:clrMapOvr>
    <a:masterClrMapping/>
  </p:clrMapOvr>
</p:sldLayout>
</file>

<file path=ppt/imports/8/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4/6/26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73145653"/>
      </p:ext>
    </p:extLst>
  </p:cSld>
  <p:clrMapOvr>
    <a:masterClrMapping/>
  </p:clrMapOvr>
</p:sldLayout>
</file>

<file path=ppt/imports/8/ppt/slideMasters/_rels/slideMaster1.xml.rels><?xml version='1.0' encoding='utf-8'?>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imports/8/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4/6/26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14342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imports/8/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imports/13/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imports/13/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imports/13/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imports/13/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imports/13/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imports/13/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imports/13/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imports/13/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imports/13/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imports/13/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imports/13/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imports/13/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4/23/26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663686479"/>
      </p:ext>
    </p:extLst>
  </p:cSld>
  <p:clrMapOvr>
    <a:masterClrMapping/>
  </p:clrMapOvr>
</p:sldLayout>
</file>

<file path=ppt/imports/13/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4/23/26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49315794"/>
      </p:ext>
    </p:extLst>
  </p:cSld>
  <p:clrMapOvr>
    <a:masterClrMapping/>
  </p:clrMapOvr>
</p:sldLayout>
</file>

<file path=ppt/imports/13/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4/23/26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60269127"/>
      </p:ext>
    </p:extLst>
  </p:cSld>
  <p:clrMapOvr>
    <a:masterClrMapping/>
  </p:clrMapOvr>
</p:sldLayout>
</file>

<file path=ppt/imports/13/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4/23/26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92260851"/>
      </p:ext>
    </p:extLst>
  </p:cSld>
  <p:clrMapOvr>
    <a:masterClrMapping/>
  </p:clrMapOvr>
</p:sldLayout>
</file>

<file path=ppt/imports/13/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4/23/26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11055225"/>
      </p:ext>
    </p:extLst>
  </p:cSld>
  <p:clrMapOvr>
    <a:masterClrMapping/>
  </p:clrMapOvr>
</p:sldLayout>
</file>

<file path=ppt/imports/13/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4/23/26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918966946"/>
      </p:ext>
    </p:extLst>
  </p:cSld>
  <p:clrMapOvr>
    <a:masterClrMapping/>
  </p:clrMapOvr>
</p:sldLayout>
</file>

<file path=ppt/imports/13/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4/23/26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999321163"/>
      </p:ext>
    </p:extLst>
  </p:cSld>
  <p:clrMapOvr>
    <a:masterClrMapping/>
  </p:clrMapOvr>
</p:sldLayout>
</file>

<file path=ppt/imports/13/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4/23/26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680322387"/>
      </p:ext>
    </p:extLst>
  </p:cSld>
  <p:clrMapOvr>
    <a:masterClrMapping/>
  </p:clrMapOvr>
</p:sldLayout>
</file>

<file path=ppt/imports/13/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4/23/26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800438090"/>
      </p:ext>
    </p:extLst>
  </p:cSld>
  <p:clrMapOvr>
    <a:masterClrMapping/>
  </p:clrMapOvr>
</p:sldLayout>
</file>

<file path=ppt/imports/13/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4/23/26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05313102"/>
      </p:ext>
    </p:extLst>
  </p:cSld>
  <p:clrMapOvr>
    <a:masterClrMapping/>
  </p:clrMapOvr>
</p:sldLayout>
</file>

<file path=ppt/imports/13/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4/23/26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73145653"/>
      </p:ext>
    </p:extLst>
  </p:cSld>
  <p:clrMapOvr>
    <a:masterClrMapping/>
  </p:clrMapOvr>
</p:sldLayout>
</file>

<file path=ppt/imports/13/ppt/slideMasters/_rels/slideMaster1.xml.rels><?xml version='1.0' encoding='utf-8'?>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imports/13/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4/23/26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3143429"/>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5" r:id="rId6"/>
    <p:sldLayoutId id="2147483680" r:id="rId7"/>
    <p:sldLayoutId id="2147483681" r:id="rId8"/>
    <p:sldLayoutId id="2147483682" r:id="rId9"/>
    <p:sldLayoutId id="2147483684" r:id="rId10"/>
    <p:sldLayoutId id="2147483683"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imports/13/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imports/new/ppt/notesMasters/_rels/notesMaster1.xml.rels><?xml version='1.0' encoding='utf-8'?>
<Relationships xmlns="http://schemas.openxmlformats.org/package/2006/relationships"><Relationship Type="http://schemas.openxmlformats.org/officeDocument/2006/relationships/theme" Target="theme/theme3.xml" Id="R26dfebb40e1f4b0a" /></Relationships>
</file>

<file path=ppt/imports/new/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imports/new/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imports/new/ppt/notesSlides/_rels/notesSlide23.xml.rels><?xml version='1.0' encoding='utf-8'?>
<Relationships xmlns="http://schemas.openxmlformats.org/package/2006/relationships"><Relationship Type="http://schemas.openxmlformats.org/officeDocument/2006/relationships/slide" Target="../../../../slides/slide2.xml" Id="R8d70c706d012424e" /><Relationship Type="http://schemas.openxmlformats.org/officeDocument/2006/relationships/notesMaster" Target="../notesMasters/notesMaster1.xml" Id="R211fa24073774c20" /></Relationships>
</file>

<file path=ppt/imports/new/ppt/notesSlides/_rels/notesSlide24.xml.rels><?xml version='1.0' encoding='utf-8'?>
<Relationships xmlns="http://schemas.openxmlformats.org/package/2006/relationships"><Relationship Type="http://schemas.openxmlformats.org/officeDocument/2006/relationships/slide" Target="../../../../slides/slide15.xml" Id="R28e2ba2639314e4b" /><Relationship Type="http://schemas.openxmlformats.org/officeDocument/2006/relationships/notesMaster" Target="../notesMasters/notesMaster1.xml" Id="R0674ec5642484ea7" /></Relationships>
</file>

<file path=ppt/imports/new/ppt/notesSlides/_rels/notesSlide25.xml.rels><?xml version='1.0' encoding='utf-8'?>
<Relationships xmlns="http://schemas.openxmlformats.org/package/2006/relationships"><Relationship Type="http://schemas.openxmlformats.org/officeDocument/2006/relationships/slide" Target="../../../../slides/slide18.xml" Id="R8f0810ff40174c9c" /><Relationship Type="http://schemas.openxmlformats.org/officeDocument/2006/relationships/notesMaster" Target="../notesMasters/notesMaster1.xml" Id="R53d52a600afb46f7" /></Relationships>
</file>

<file path=ppt/imports/new/ppt/notesSlides/_rels/notesSlide26.xml.rels><?xml version='1.0' encoding='utf-8'?>
<Relationships xmlns="http://schemas.openxmlformats.org/package/2006/relationships"><Relationship Type="http://schemas.openxmlformats.org/officeDocument/2006/relationships/slide" Target="../../../../slides/slide19.xml" Id="R3607489d26a6449c" /><Relationship Type="http://schemas.openxmlformats.org/officeDocument/2006/relationships/notesMaster" Target="../notesMasters/notesMaster1.xml" Id="R94a1753210f8488b" /></Relationships>
</file>

<file path=ppt/imports/new/ppt/notesSlides/_rels/notesSlide27.xml.rels><?xml version='1.0' encoding='utf-8'?>
<Relationships xmlns="http://schemas.openxmlformats.org/package/2006/relationships"><Relationship Type="http://schemas.openxmlformats.org/officeDocument/2006/relationships/slide" Target="../../../../slides/slide1.xml" Id="Rbc56d066ffd743cb" /><Relationship Type="http://schemas.openxmlformats.org/officeDocument/2006/relationships/notesMaster" Target="../notesMasters/notesMaster1.xml" Id="R68b9e4500b8e4d72" /></Relationships>
</file>

<file path=ppt/imports/new/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teaching references: IBM Quantum Learning, Basics of Quantum Information (https://learning.quantum.ibm.com/course/basics-of-quantum-information/multiple-systems); Fundamentals of Quantum Algorithms (https://learning.quantum.ibm.com/course/fundamentals-of-quantum-algorithms). Source-slide provenance is recorded in slide-map.json.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imports/new/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teaching references: IBM Quantum Learning, Basics of Quantum Information (https://learning.quantum.ibm.com/course/basics-of-quantum-information/multiple-systems); Fundamentals of Quantum Algorithms (https://learning.quantum.ibm.com/course/fundamentals-of-quantum-algorithms). Source-slide provenance is recorded in slide-map.json.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imports/new/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Authoring placeholder. Replace with developed teaching slides and a worked example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imports/new/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Authoring placeholder. Replace with developed teaching slides and a worked example before teaching.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imports/new/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teaching references: IBM Quantum Learning, Basics of Quantum Information (https://learning.quantum.ibm.com/course/basics-of-quantum-information/multiple-systems); Fundamentals of Quantum Algorithms (https://learning.quantum.ibm.com/course/fundamentals-of-quantum-algorithms). Source-slide provenance is recorded in slide-map.json.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imports/new/ppt/slideLayouts/_rels/slideLayout1.xml.rels><?xml version='1.0' encoding='utf-8'?>
<Relationships xmlns="http://schemas.openxmlformats.org/package/2006/relationships"><Relationship Type="http://schemas.openxmlformats.org/officeDocument/2006/relationships/slideMaster" Target="../slideMasters/slideMaster1.xml" Id="R7e82e327c9d54ac1" /></Relationships>
</file>

<file path=ppt/imports/new/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imports/new/ppt/slideMasters/_rels/slideMaster1.xml.rels><?xml version='1.0' encoding='utf-8'?>
<Relationships xmlns="http://schemas.openxmlformats.org/package/2006/relationships"><Relationship Type="http://schemas.openxmlformats.org/officeDocument/2006/relationships/theme" Target="theme/theme2.xml" Id="R47b02e3c39d24f0e" /><Relationship Type="http://schemas.openxmlformats.org/officeDocument/2006/relationships/slideLayout" Target="../slideLayouts/slideLayout1.xml" Id="R25baf429a6d54f4d" /></Relationships>
</file>

<file path=ppt/imports/new/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5baf429a6d54f4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imports/new/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Relationships xmlns="http://schemas.openxmlformats.org/package/2006/relationships"><Relationship Type="http://schemas.openxmlformats.org/officeDocument/2006/relationships/slideLayout" Target="../imports/new/ppt/slideLayouts/slideLayout1.xml" Id="Rc6e1bd43812c4224" /><Relationship Type="http://schemas.openxmlformats.org/officeDocument/2006/relationships/notesSlide" Target="../imports/new/ppt/notesSlides/notesSlide27.xml" Id="R228fa62f0d71432b" /></Relationships>
</file>

<file path=ppt/slides/_rels/slide2.xml.rels><?xml version='1.0' encoding='utf-8'?>
<Relationships xmlns="http://schemas.openxmlformats.org/package/2006/relationships"><Relationship Type="http://schemas.openxmlformats.org/officeDocument/2006/relationships/slideLayout" Target="../imports/new/ppt/slideLayouts/slideLayout1.xml" Id="Ra318aedd8c0d446b" /><Relationship Type="http://schemas.openxmlformats.org/officeDocument/2006/relationships/notesSlide" Target="../imports/new/ppt/notesSlides/notesSlide23.xml" Id="R4ca816f4611c4fc4" /></Relationships>
</file>

<file path=ppt/slides/_rels/slide3.xml.rels><?xml version='1.0' encoding='utf-8'?>
<Relationships xmlns="http://schemas.openxmlformats.org/package/2006/relationships"><Relationship Id="rId3" Type="http://schemas.openxmlformats.org/officeDocument/2006/relationships/image" Target="../imports/13/ppt/media/image7.png" /><Relationship Id="rId2" Type="http://schemas.openxmlformats.org/officeDocument/2006/relationships/image" Target="../imports/13/ppt/media/image9.png" /><Relationship Id="rId1" Type="http://schemas.openxmlformats.org/officeDocument/2006/relationships/slideLayout" Target="../imports/13/ppt/slideLayouts/slideLayout2.xml" /></Relationships>
</file>

<file path=ppt/slides/_rels/slide4.xml.rels><?xml version='1.0' encoding='utf-8'?>
<Relationships xmlns="http://schemas.openxmlformats.org/package/2006/relationships"><Relationship Id="rId2" Type="http://schemas.openxmlformats.org/officeDocument/2006/relationships/image" Target="../imports/13/ppt/media/image10.png" /><Relationship Id="rId1" Type="http://schemas.openxmlformats.org/officeDocument/2006/relationships/slideLayout" Target="../imports/13/ppt/slideLayouts/slideLayout2.xml" /></Relationships>
</file>

<file path=ppt/slides/_rels/slide5.xml.rels><?xml version='1.0' encoding='utf-8'?>
<Relationships xmlns="http://schemas.openxmlformats.org/package/2006/relationships"><Relationship Id="rId2" Type="http://schemas.openxmlformats.org/officeDocument/2006/relationships/image" Target="../imports/13/ppt/media/image10.png" /><Relationship Id="rId1" Type="http://schemas.openxmlformats.org/officeDocument/2006/relationships/slideLayout" Target="../imports/13/ppt/slideLayouts/slideLayout2.xml" /></Relationships>
</file>

<file path=ppt/slides/_rels/slide6.xml.rels><?xml version='1.0' encoding='utf-8'?>
<Relationships xmlns="http://schemas.openxmlformats.org/package/2006/relationships"><Relationship Id="rId2" Type="http://schemas.openxmlformats.org/officeDocument/2006/relationships/image" Target="../imports/13/ppt/media/image11.png" /><Relationship Id="rId1" Type="http://schemas.openxmlformats.org/officeDocument/2006/relationships/slideLayout" Target="../imports/13/ppt/slideLayouts/slideLayout2.xml" /></Relationships>
</file>

<file path=ppt/slides/_rels/slide7.xml.rels><?xml version='1.0' encoding='utf-8'?>
<Relationships xmlns="http://schemas.openxmlformats.org/package/2006/relationships"><Relationship Id="rId1" Type="http://schemas.openxmlformats.org/officeDocument/2006/relationships/slideLayout" Target="../imports/8/ppt/slideLayouts/slideLayout2.xml" /></Relationships>
</file>

<file path=ppt/slides/_rels/slide8.xml.rels><?xml version='1.0' encoding='utf-8'?>
<Relationships xmlns="http://schemas.openxmlformats.org/package/2006/relationships"><Relationship Id="rId1" Type="http://schemas.openxmlformats.org/officeDocument/2006/relationships/slideLayout" Target="../imports/8/ppt/slideLayouts/slideLayout2.xml" /></Relationships>
</file>

<file path=ppt/slides/_rels/slide9.xml.rels><?xml version='1.0' encoding='utf-8'?>
<Relationships xmlns="http://schemas.openxmlformats.org/package/2006/relationships"><Relationship Id="rId2" Type="http://schemas.openxmlformats.org/officeDocument/2006/relationships/image" Target="../imports/8/ppt/media/image2.png" /><Relationship Id="rId1" Type="http://schemas.openxmlformats.org/officeDocument/2006/relationships/slideLayout" Target="../imports/8/ppt/slideLayouts/slideLayout2.xml" /></Relationships>
</file>

<file path=ppt/slides/_rels/slide10.xml.rels><?xml version='1.0' encoding='utf-8'?>
<Relationships xmlns="http://schemas.openxmlformats.org/package/2006/relationships"><Relationship Id="rId3" Type="http://schemas.openxmlformats.org/officeDocument/2006/relationships/image" Target="../imports/8/ppt/media/image4.png" /><Relationship Id="rId2" Type="http://schemas.openxmlformats.org/officeDocument/2006/relationships/image" Target="../imports/8/ppt/media/image3.png" /><Relationship Id="rId1" Type="http://schemas.openxmlformats.org/officeDocument/2006/relationships/slideLayout" Target="../imports/8/ppt/slideLayouts/slideLayout2.xml" /></Relationships>
</file>

<file path=ppt/slides/_rels/slide11.xml.rels><?xml version='1.0' encoding='utf-8'?>
<Relationships xmlns="http://schemas.openxmlformats.org/package/2006/relationships"><Relationship Id="rId3" Type="http://schemas.openxmlformats.org/officeDocument/2006/relationships/image" Target="../imports/8/ppt/media/image6.png" /><Relationship Id="rId2" Type="http://schemas.openxmlformats.org/officeDocument/2006/relationships/image" Target="../imports/8/ppt/media/image5.png" /><Relationship Id="rId1" Type="http://schemas.openxmlformats.org/officeDocument/2006/relationships/slideLayout" Target="../imports/8/ppt/slideLayouts/slideLayout2.xml" /></Relationships>
</file>

<file path=ppt/slides/_rels/slide12.xml.rels><?xml version='1.0' encoding='utf-8'?>
<Relationships xmlns="http://schemas.openxmlformats.org/package/2006/relationships"><Relationship Id="rId3" Type="http://schemas.openxmlformats.org/officeDocument/2006/relationships/image" Target="../imports/8/ppt/media/image8.png" /><Relationship Id="rId2" Type="http://schemas.openxmlformats.org/officeDocument/2006/relationships/image" Target="../imports/8/ppt/media/image7.png" /><Relationship Id="rId1" Type="http://schemas.openxmlformats.org/officeDocument/2006/relationships/slideLayout" Target="../imports/8/ppt/slideLayouts/slideLayout2.xml" /></Relationships>
</file>

<file path=ppt/slides/_rels/slide13.xml.rels><?xml version='1.0' encoding='utf-8'?>
<Relationships xmlns="http://schemas.openxmlformats.org/package/2006/relationships"><Relationship Id="rId3" Type="http://schemas.openxmlformats.org/officeDocument/2006/relationships/image" Target="../imports/8/ppt/media/image11.png" /><Relationship Id="rId2" Type="http://schemas.openxmlformats.org/officeDocument/2006/relationships/image" Target="../imports/8/ppt/media/image10.png" /><Relationship Id="rId1" Type="http://schemas.openxmlformats.org/officeDocument/2006/relationships/slideLayout" Target="../imports/8/ppt/slideLayouts/slideLayout2.xml" /><Relationship Id="rId4" Type="http://schemas.openxmlformats.org/officeDocument/2006/relationships/image" Target="../imports/8/ppt/media/image12.png" /></Relationships>
</file>

<file path=ppt/slides/_rels/slide14.xml.rels><?xml version='1.0' encoding='utf-8'?>
<Relationships xmlns="http://schemas.openxmlformats.org/package/2006/relationships"><Relationship Id="rId3" Type="http://schemas.openxmlformats.org/officeDocument/2006/relationships/image" Target="../imports/8/ppt/media/image14.png" /><Relationship Id="rId2" Type="http://schemas.openxmlformats.org/officeDocument/2006/relationships/image" Target="../imports/8/ppt/media/image13.png" /><Relationship Id="rId1" Type="http://schemas.openxmlformats.org/officeDocument/2006/relationships/slideLayout" Target="../imports/8/ppt/slideLayouts/slideLayout2.xml" /><Relationship Id="rId4" Type="http://schemas.openxmlformats.org/officeDocument/2006/relationships/image" Target="../imports/8/ppt/media/image15.png" /></Relationships>
</file>

<file path=ppt/slides/_rels/slide15.xml.rels><?xml version='1.0' encoding='utf-8'?>
<Relationships xmlns="http://schemas.openxmlformats.org/package/2006/relationships"><Relationship Type="http://schemas.openxmlformats.org/officeDocument/2006/relationships/slideLayout" Target="../imports/new/ppt/slideLayouts/slideLayout1.xml" Id="Ra333e45d7b394fb7" /><Relationship Type="http://schemas.openxmlformats.org/officeDocument/2006/relationships/notesSlide" Target="../imports/new/ppt/notesSlides/notesSlide24.xml" Id="Ra86478934bf6466d" /></Relationships>
</file>

<file path=ppt/slides/_rels/slide16.xml.rels><?xml version='1.0' encoding='utf-8'?>
<Relationships xmlns="http://schemas.openxmlformats.org/package/2006/relationships"><Relationship Id="rId2" Type="http://schemas.openxmlformats.org/officeDocument/2006/relationships/image" Target="../imports/8/ppt/media/image16.png" /><Relationship Id="rId1" Type="http://schemas.openxmlformats.org/officeDocument/2006/relationships/slideLayout" Target="../imports/8/ppt/slideLayouts/slideLayout2.xml" /></Relationships>
</file>

<file path=ppt/slides/_rels/slide17.xml.rels><?xml version='1.0' encoding='utf-8'?>
<Relationships xmlns="http://schemas.openxmlformats.org/package/2006/relationships"><Relationship Id="rId3" Type="http://schemas.openxmlformats.org/officeDocument/2006/relationships/image" Target="../imports/7/ppt/media/image28.png" /><Relationship Id="rId2" Type="http://schemas.openxmlformats.org/officeDocument/2006/relationships/image" Target="../imports/7/ppt/media/image27.png" /><Relationship Id="rId1" Type="http://schemas.openxmlformats.org/officeDocument/2006/relationships/slideLayout" Target="../imports/7/ppt/slideLayouts/slideLayout2.xml" /></Relationships>
</file>

<file path=ppt/slides/_rels/slide18.xml.rels><?xml version='1.0' encoding='utf-8'?>
<Relationships xmlns="http://schemas.openxmlformats.org/package/2006/relationships"><Relationship Type="http://schemas.openxmlformats.org/officeDocument/2006/relationships/slideLayout" Target="../imports/new/ppt/slideLayouts/slideLayout1.xml" Id="Rc4fc151c16ca47a0" /><Relationship Type="http://schemas.openxmlformats.org/officeDocument/2006/relationships/notesSlide" Target="../imports/new/ppt/notesSlides/notesSlide25.xml" Id="Re36dc77040b94191" /></Relationships>
</file>

<file path=ppt/slides/_rels/slide19.xml.rels><?xml version='1.0' encoding='utf-8'?>
<Relationships xmlns="http://schemas.openxmlformats.org/package/2006/relationships"><Relationship Type="http://schemas.openxmlformats.org/officeDocument/2006/relationships/slideLayout" Target="../imports/new/ppt/slideLayouts/slideLayout1.xml" Id="R4dad949dcad84cea" /><Relationship Type="http://schemas.openxmlformats.org/officeDocument/2006/relationships/notesSlide" Target="../imports/new/ppt/notesSlides/notesSlide26.xml" Id="R0126c2ed2f094bcf"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B403E4E1-40E0-4833-88F6-785FD75C84A5}"/>
              </a:ext>
            </a:extLst>
          </p:cNvPr>
          <p:cNvSpPr>
            <a:spLocks xmlns:a="http://schemas.openxmlformats.org/drawingml/2006/main" noGrp="1"/>
          </p:cNvSpPr>
          <p:nvPr/>
        </p:nvSpPr>
        <p:spPr>
          <a:xfrm xmlns:a="http://schemas.openxmlformats.org/drawingml/2006/main">
            <a:off x="800100" y="514350"/>
            <a:ext cx="10591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555555"/>
                </a:solidFill>
                <a:latin typeface="Arial"/>
                <a:ea typeface="Arial"/>
                <a:cs typeface="Arial"/>
              </a:defRPr>
            </a:pPr>
            <a:r>
              <a:rPr sz="1575" b="1">
                <a:solidFill>
                  <a:srgbClr val="555555"/>
                </a:solidFill>
                <a:latin typeface="Arial"/>
                <a:ea typeface="Arial"/>
                <a:cs typeface="Arial"/>
              </a:rPr>
              <a:t>DRAFT · Q3  /  Week 9 Tuesday</a:t>
            </a:r>
          </a:p>
        </p:txBody>
      </p:sp>
      <p:sp>
        <p:nvSpPr>
          <p:cNvPr id="2" name="">
            <a:extLst xmlns:a="http://schemas.openxmlformats.org/drawingml/2006/main">
              <a:ext uri="{FF2B5EF4-FFF2-40B4-BE49-F238E27FC236}">
                <a16:creationId xmlns:a16="http://schemas.microsoft.com/office/drawing/2014/main" id="{56E9F456-5A70-40AA-9CB5-221DD9DA506A}"/>
              </a:ext>
            </a:extLst>
          </p:cNvPr>
          <p:cNvSpPr>
            <a:spLocks xmlns:a="http://schemas.openxmlformats.org/drawingml/2006/main" noGrp="1"/>
          </p:cNvSpPr>
          <p:nvPr/>
        </p:nvSpPr>
        <p:spPr>
          <a:xfrm xmlns:a="http://schemas.openxmlformats.org/drawingml/2006/main">
            <a:off x="800100" y="1104900"/>
            <a:ext cx="10591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11111"/>
                </a:solidFill>
                <a:latin typeface="Arial"/>
                <a:ea typeface="Arial"/>
                <a:cs typeface="Arial"/>
              </a:defRPr>
            </a:pPr>
            <a:r>
              <a:rPr sz="3300" b="1">
                <a:solidFill>
                  <a:srgbClr val="111111"/>
                </a:solidFill>
                <a:latin typeface="Arial"/>
                <a:ea typeface="Arial"/>
                <a:cs typeface="Arial"/>
              </a:rPr>
              <a:t>Computational models and M₀</a:t>
            </a:r>
          </a:p>
        </p:txBody>
      </p:sp>
      <p:sp>
        <p:nvSpPr>
          <p:cNvPr id="3" name="">
            <a:extLst xmlns:a="http://schemas.openxmlformats.org/drawingml/2006/main">
              <a:ext uri="{FF2B5EF4-FFF2-40B4-BE49-F238E27FC236}">
                <a16:creationId xmlns:a16="http://schemas.microsoft.com/office/drawing/2014/main" id="{0A7650EB-DEEF-4527-87E4-3362AE7E02DB}"/>
              </a:ext>
            </a:extLst>
          </p:cNvPr>
          <p:cNvSpPr>
            <a:spLocks xmlns:a="http://schemas.openxmlformats.org/drawingml/2006/main" noGrp="1"/>
          </p:cNvSpPr>
          <p:nvPr/>
        </p:nvSpPr>
        <p:spPr>
          <a:xfrm xmlns:a="http://schemas.openxmlformats.org/drawingml/2006/main">
            <a:off x="800100" y="2552700"/>
            <a:ext cx="10591800" cy="3095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11111"/>
                </a:solidFill>
                <a:latin typeface="Times New Roman"/>
                <a:ea typeface="Times New Roman"/>
                <a:cs typeface="Times New Roman"/>
              </a:defRPr>
            </a:pPr>
            <a:r>
              <a:rPr sz="2250" b="0">
                <a:solidFill>
                  <a:srgbClr val="111111"/>
                </a:solidFill>
                <a:latin typeface="Times New Roman"/>
                <a:ea typeface="Times New Roman"/>
                <a:cs typeface="Times New Roman"/>
              </a:rPr>
              <a:t>Opening: what a computational model specifies. Then reversible deterministic computation.</a:t>
            </a:r>
          </a:p>
        </p:txBody>
      </p:sp>
    </p:spTree>
    <p:extLst>
      <p:ext uri="{BB962C8B-B14F-4D97-AF65-F5344CB8AC3E}">
        <p14:creationId xmlns:p14="http://schemas.microsoft.com/office/powerpoint/2010/main" val="169342127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8C3E40CC-F595-45F1-A940-37C9D9427DE1}"/>
              </a:ext>
            </a:extLst>
          </p:cNvPr>
          <p:cNvSpPr>
            <a:spLocks xmlns:a="http://schemas.openxmlformats.org/drawingml/2006/main" noGrp="1"/>
          </p:cNvSpPr>
          <p:nvPr/>
        </p:nvSpPr>
        <p:spPr>
          <a:xfrm xmlns:a="http://schemas.openxmlformats.org/drawingml/2006/main">
            <a:off x="800100" y="514350"/>
            <a:ext cx="10591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555555"/>
                </a:solidFill>
                <a:latin typeface="Arial"/>
                <a:ea typeface="Arial"/>
                <a:cs typeface="Arial"/>
              </a:defRPr>
            </a:pPr>
            <a:r>
              <a:rPr sz="1575" b="1">
                <a:solidFill>
                  <a:srgbClr val="555555"/>
                </a:solidFill>
                <a:latin typeface="Arial"/>
                <a:ea typeface="Arial"/>
                <a:cs typeface="Arial"/>
              </a:rPr>
              <a:t>COURSE CONNECTION</a:t>
            </a:r>
          </a:p>
        </p:txBody>
      </p:sp>
      <p:sp>
        <p:nvSpPr>
          <p:cNvPr id="2" name="">
            <a:extLst xmlns:a="http://schemas.openxmlformats.org/drawingml/2006/main">
              <a:ext uri="{FF2B5EF4-FFF2-40B4-BE49-F238E27FC236}">
                <a16:creationId xmlns:a16="http://schemas.microsoft.com/office/drawing/2014/main" id="{D40DCE05-7BE4-483B-8814-0BDE2BA6562E}"/>
              </a:ext>
            </a:extLst>
          </p:cNvPr>
          <p:cNvSpPr>
            <a:spLocks xmlns:a="http://schemas.openxmlformats.org/drawingml/2006/main" noGrp="1"/>
          </p:cNvSpPr>
          <p:nvPr/>
        </p:nvSpPr>
        <p:spPr>
          <a:xfrm xmlns:a="http://schemas.openxmlformats.org/drawingml/2006/main">
            <a:off x="800100" y="1104900"/>
            <a:ext cx="10591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11111"/>
                </a:solidFill>
                <a:latin typeface="Arial"/>
                <a:ea typeface="Arial"/>
                <a:cs typeface="Arial"/>
              </a:defRPr>
            </a:pPr>
            <a:r>
              <a:rPr sz="3300" b="1">
                <a:solidFill>
                  <a:srgbClr val="111111"/>
                </a:solidFill>
                <a:latin typeface="Arial"/>
                <a:ea typeface="Arial"/>
                <a:cs typeface="Arial"/>
              </a:rPr>
              <a:t>States, rules, and outputs</a:t>
            </a:r>
          </a:p>
        </p:txBody>
      </p:sp>
      <p:sp>
        <p:nvSpPr>
          <p:cNvPr id="3" name="">
            <a:extLst xmlns:a="http://schemas.openxmlformats.org/drawingml/2006/main">
              <a:ext uri="{FF2B5EF4-FFF2-40B4-BE49-F238E27FC236}">
                <a16:creationId xmlns:a16="http://schemas.microsoft.com/office/drawing/2014/main" id="{8E05057C-E6C1-41E7-8EB9-75FEBAE32840}"/>
              </a:ext>
            </a:extLst>
          </p:cNvPr>
          <p:cNvSpPr>
            <a:spLocks xmlns:a="http://schemas.openxmlformats.org/drawingml/2006/main" noGrp="1"/>
          </p:cNvSpPr>
          <p:nvPr/>
        </p:nvSpPr>
        <p:spPr>
          <a:xfrm xmlns:a="http://schemas.openxmlformats.org/drawingml/2006/main">
            <a:off x="800100" y="2552700"/>
            <a:ext cx="10591800" cy="3095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11111"/>
                </a:solidFill>
                <a:latin typeface="Times New Roman"/>
                <a:ea typeface="Times New Roman"/>
                <a:cs typeface="Times New Roman"/>
              </a:defRPr>
            </a:pPr>
            <a:r>
              <a:rPr sz="2250" b="0">
                <a:solidFill>
                  <a:srgbClr val="111111"/>
                </a:solidFill>
                <a:latin typeface="Times New Roman"/>
                <a:ea typeface="Times New Roman"/>
                <a:cs typeface="Times New Roman"/>
              </a:rPr>
              <a:t>A computational model specifies its states, allowed operations, and readout.</a:t>
            </a:r>
          </a:p>
          <a:p xmlns:a="http://schemas.openxmlformats.org/drawingml/2006/main">
            <a:r>
              <a:t/>
            </a:r>
          </a:p>
          <a:p xmlns:a="http://schemas.openxmlformats.org/drawingml/2006/main">
            <a:pPr>
              <a:defRPr sz="2250" b="0">
                <a:solidFill>
                  <a:srgbClr val="111111"/>
                </a:solidFill>
                <a:latin typeface="Times New Roman"/>
                <a:ea typeface="Times New Roman"/>
                <a:cs typeface="Times New Roman"/>
              </a:defRPr>
            </a:pPr>
            <a:r>
              <a:rPr sz="2250" b="0">
                <a:solidFill>
                  <a:srgbClr val="111111"/>
                </a:solidFill>
                <a:latin typeface="Times New Roman"/>
                <a:ea typeface="Times New Roman"/>
                <a:cs typeface="Times New Roman"/>
              </a:rPr>
              <a:t>Our progression begins with reversible classical states, adds probability and amplitudes, and ends with the complete quantum circuit model and Qiskit.</a:t>
            </a:r>
          </a:p>
        </p:txBody>
      </p:sp>
    </p:spTree>
    <p:extLst>
      <p:ext uri="{BB962C8B-B14F-4D97-AF65-F5344CB8AC3E}">
        <p14:creationId xmlns:p14="http://schemas.microsoft.com/office/powerpoint/2010/main" val="1498145317"/>
      </p:ext>
    </p:extLst>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9137AFC-1F9F-1D00-A5AA-416031CC631E}"/>
              </a:ext>
            </a:extLst>
          </p:cNvPr>
          <p:cNvSpPr txBox="1"/>
          <p:nvPr/>
        </p:nvSpPr>
        <p:spPr>
          <a:xfrm>
            <a:off x="825500" y="158234"/>
            <a:ext cx="6096000" cy="523220"/>
          </a:xfrm>
          <a:prstGeom prst="rect">
            <a:avLst/>
          </a:prstGeom>
          <a:noFill/>
        </p:spPr>
        <p:txBody>
          <a:bodyPr wrap="square">
            <a:spAutoFit/>
          </a:bodyPr>
          <a:lstStyle/>
          <a:p>
            <a:pPr>
              <a:buNone/>
            </a:pPr>
            <a:r>
              <a:rPr lang="en-US" sz="2800" b="1" dirty="0"/>
              <a:t>The Turing Machine (Turing, 1936)*</a:t>
            </a:r>
            <a:endParaRPr lang="en-US" sz="2800" dirty="0"/>
          </a:p>
        </p:txBody>
      </p:sp>
      <p:sp>
        <p:nvSpPr>
          <p:cNvPr id="7" name="TextBox 6">
            <a:extLst>
              <a:ext uri="{FF2B5EF4-FFF2-40B4-BE49-F238E27FC236}">
                <a16:creationId xmlns:a16="http://schemas.microsoft.com/office/drawing/2014/main" id="{DE19C15C-222C-EC36-9CFC-74BFA7CFE44D}"/>
              </a:ext>
            </a:extLst>
          </p:cNvPr>
          <p:cNvSpPr txBox="1"/>
          <p:nvPr/>
        </p:nvSpPr>
        <p:spPr>
          <a:xfrm>
            <a:off x="673100" y="1153636"/>
            <a:ext cx="6096000" cy="1477328"/>
          </a:xfrm>
          <a:prstGeom prst="rect">
            <a:avLst/>
          </a:prstGeom>
          <a:noFill/>
        </p:spPr>
        <p:txBody>
          <a:bodyPr wrap="square">
            <a:spAutoFit/>
          </a:bodyPr>
          <a:lstStyle/>
          <a:p>
            <a:pPr>
              <a:buNone/>
            </a:pPr>
            <a:r>
              <a:rPr lang="en-US" dirty="0"/>
              <a:t>Turing models computation as:</a:t>
            </a:r>
          </a:p>
          <a:p>
            <a:pPr>
              <a:buFont typeface="Arial" panose="020B0604020202020204" pitchFamily="34" charset="0"/>
              <a:buChar char="•"/>
            </a:pPr>
            <a:r>
              <a:rPr lang="en-US" dirty="0"/>
              <a:t>a machine with </a:t>
            </a:r>
            <a:r>
              <a:rPr lang="en-US" b="1" dirty="0"/>
              <a:t>finite “m-configurations” (states)</a:t>
            </a:r>
            <a:endParaRPr lang="en-US" dirty="0"/>
          </a:p>
          <a:p>
            <a:pPr>
              <a:buFont typeface="Arial" panose="020B0604020202020204" pitchFamily="34" charset="0"/>
              <a:buChar char="•"/>
            </a:pPr>
            <a:r>
              <a:rPr lang="en-US" dirty="0"/>
              <a:t>a </a:t>
            </a:r>
            <a:r>
              <a:rPr lang="en-US" b="1" dirty="0"/>
              <a:t>tape divided into squares</a:t>
            </a:r>
            <a:endParaRPr lang="en-US" dirty="0"/>
          </a:p>
          <a:p>
            <a:pPr>
              <a:buFont typeface="Arial" panose="020B0604020202020204" pitchFamily="34" charset="0"/>
              <a:buChar char="•"/>
            </a:pPr>
            <a:r>
              <a:rPr lang="en-US" dirty="0"/>
              <a:t>a </a:t>
            </a:r>
            <a:r>
              <a:rPr lang="en-US" b="1" dirty="0"/>
              <a:t>scanned square</a:t>
            </a:r>
            <a:r>
              <a:rPr lang="en-US" dirty="0"/>
              <a:t> (what the machine “sees”)</a:t>
            </a:r>
          </a:p>
          <a:p>
            <a:pPr>
              <a:buFont typeface="Arial" panose="020B0604020202020204" pitchFamily="34" charset="0"/>
              <a:buChar char="•"/>
            </a:pPr>
            <a:r>
              <a:rPr lang="en-US" dirty="0"/>
              <a:t>a finite set of </a:t>
            </a:r>
            <a:r>
              <a:rPr lang="en-US" b="1" dirty="0"/>
              <a:t>symbols</a:t>
            </a:r>
            <a:endParaRPr lang="en-US" dirty="0"/>
          </a:p>
        </p:txBody>
      </p:sp>
      <p:sp>
        <p:nvSpPr>
          <p:cNvPr id="9" name="TextBox 8">
            <a:extLst>
              <a:ext uri="{FF2B5EF4-FFF2-40B4-BE49-F238E27FC236}">
                <a16:creationId xmlns:a16="http://schemas.microsoft.com/office/drawing/2014/main" id="{9D0FB1ED-E72A-F95B-B6D4-241B369BFDCF}"/>
              </a:ext>
            </a:extLst>
          </p:cNvPr>
          <p:cNvSpPr txBox="1"/>
          <p:nvPr/>
        </p:nvSpPr>
        <p:spPr>
          <a:xfrm>
            <a:off x="673100" y="2826941"/>
            <a:ext cx="6096000" cy="2862322"/>
          </a:xfrm>
          <a:prstGeom prst="rect">
            <a:avLst/>
          </a:prstGeom>
          <a:noFill/>
        </p:spPr>
        <p:txBody>
          <a:bodyPr wrap="square">
            <a:spAutoFit/>
          </a:bodyPr>
          <a:lstStyle/>
          <a:p>
            <a:pPr>
              <a:buNone/>
            </a:pPr>
            <a:r>
              <a:rPr lang="en-US" b="1" dirty="0"/>
              <a:t>Operation</a:t>
            </a:r>
            <a:br>
              <a:rPr lang="en-US" dirty="0"/>
            </a:br>
            <a:endParaRPr lang="en-US" dirty="0"/>
          </a:p>
          <a:p>
            <a:pPr>
              <a:buNone/>
            </a:pPr>
            <a:r>
              <a:rPr lang="en-US" dirty="0"/>
              <a:t>At each step, </a:t>
            </a:r>
            <a:r>
              <a:rPr lang="en-US" dirty="0" err="1"/>
              <a:t>behaviour</a:t>
            </a:r>
            <a:r>
              <a:rPr lang="en-US" dirty="0"/>
              <a:t> is determined by:</a:t>
            </a:r>
          </a:p>
          <a:p>
            <a:pPr>
              <a:buNone/>
            </a:pPr>
            <a:endParaRPr lang="en-US" dirty="0"/>
          </a:p>
          <a:p>
            <a:pPr>
              <a:buNone/>
            </a:pPr>
            <a:r>
              <a:rPr lang="en-US" dirty="0">
                <a:solidFill>
                  <a:srgbClr val="0E0E0E"/>
                </a:solidFill>
                <a:effectLst/>
                <a:latin typeface=".AppleSystemUIFont"/>
              </a:rPr>
              <a:t>the </a:t>
            </a:r>
            <a:r>
              <a:rPr lang="en-US" b="1" dirty="0">
                <a:solidFill>
                  <a:srgbClr val="0E0E0E"/>
                </a:solidFill>
                <a:effectLst/>
                <a:latin typeface=".AppleSystemUIFont"/>
              </a:rPr>
              <a:t>configuration</a:t>
            </a:r>
            <a:r>
              <a:rPr lang="en-US" dirty="0">
                <a:solidFill>
                  <a:srgbClr val="0E0E0E"/>
                </a:solidFill>
                <a:effectLst/>
                <a:latin typeface=".AppleSystemUIFont"/>
              </a:rPr>
              <a:t> = (state, scanned symbol)</a:t>
            </a:r>
            <a:br>
              <a:rPr lang="en-US" dirty="0"/>
            </a:br>
            <a:endParaRPr lang="en-US" dirty="0"/>
          </a:p>
          <a:p>
            <a:pPr>
              <a:buNone/>
            </a:pPr>
            <a:r>
              <a:rPr lang="en-US" dirty="0"/>
              <a:t>Then the machine may:</a:t>
            </a:r>
          </a:p>
          <a:p>
            <a:pPr>
              <a:buFont typeface="Arial" panose="020B0604020202020204" pitchFamily="34" charset="0"/>
              <a:buChar char="•"/>
            </a:pPr>
            <a:r>
              <a:rPr lang="en-US" dirty="0"/>
              <a:t>write or erase a symbol</a:t>
            </a:r>
          </a:p>
          <a:p>
            <a:pPr>
              <a:buFont typeface="Arial" panose="020B0604020202020204" pitchFamily="34" charset="0"/>
              <a:buChar char="•"/>
            </a:pPr>
            <a:r>
              <a:rPr lang="en-US" dirty="0"/>
              <a:t>move left or right</a:t>
            </a:r>
          </a:p>
          <a:p>
            <a:pPr>
              <a:buFont typeface="Arial" panose="020B0604020202020204" pitchFamily="34" charset="0"/>
              <a:buChar char="•"/>
            </a:pPr>
            <a:r>
              <a:rPr lang="en-US" dirty="0"/>
              <a:t>change its internal state</a:t>
            </a:r>
          </a:p>
        </p:txBody>
      </p:sp>
      <p:sp>
        <p:nvSpPr>
          <p:cNvPr id="11" name="TextBox 10">
            <a:extLst>
              <a:ext uri="{FF2B5EF4-FFF2-40B4-BE49-F238E27FC236}">
                <a16:creationId xmlns:a16="http://schemas.microsoft.com/office/drawing/2014/main" id="{B42075F5-0B7F-9F24-723C-9B46A3A2ACC0}"/>
              </a:ext>
            </a:extLst>
          </p:cNvPr>
          <p:cNvSpPr txBox="1"/>
          <p:nvPr/>
        </p:nvSpPr>
        <p:spPr>
          <a:xfrm>
            <a:off x="5181181" y="5397759"/>
            <a:ext cx="6096000" cy="646331"/>
          </a:xfrm>
          <a:prstGeom prst="rect">
            <a:avLst/>
          </a:prstGeom>
          <a:noFill/>
        </p:spPr>
        <p:txBody>
          <a:bodyPr wrap="square">
            <a:spAutoFit/>
          </a:bodyPr>
          <a:lstStyle/>
          <a:p>
            <a:pPr>
              <a:buNone/>
            </a:pPr>
            <a:r>
              <a:rPr lang="en-US" dirty="0">
                <a:solidFill>
                  <a:srgbClr val="0E0E0E"/>
                </a:solidFill>
                <a:effectLst/>
                <a:latin typeface=".AppleSystemUIFont"/>
              </a:rPr>
              <a:t>“The possible </a:t>
            </a:r>
            <a:r>
              <a:rPr lang="en-US" dirty="0" err="1">
                <a:solidFill>
                  <a:srgbClr val="0E0E0E"/>
                </a:solidFill>
                <a:effectLst/>
                <a:latin typeface=".AppleSystemUIFont"/>
              </a:rPr>
              <a:t>behaviour</a:t>
            </a:r>
            <a:r>
              <a:rPr lang="en-US" dirty="0">
                <a:solidFill>
                  <a:srgbClr val="0E0E0E"/>
                </a:solidFill>
                <a:effectLst/>
                <a:latin typeface=".AppleSystemUIFont"/>
              </a:rPr>
              <a:t> of the machine… is determined by the configuration.” - Turing</a:t>
            </a:r>
          </a:p>
        </p:txBody>
      </p:sp>
      <p:pic>
        <p:nvPicPr>
          <p:cNvPr id="12" name="Picture 2">
            <a:extLst>
              <a:ext uri="{FF2B5EF4-FFF2-40B4-BE49-F238E27FC236}">
                <a16:creationId xmlns:a16="http://schemas.microsoft.com/office/drawing/2014/main" id="{BCBFD428-9DBC-42C3-6AD4-248F82523B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39099" y="1287176"/>
            <a:ext cx="3479801" cy="2600693"/>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9AE91774-FF1B-A8A6-CB39-FC01480460A8}"/>
              </a:ext>
            </a:extLst>
          </p:cNvPr>
          <p:cNvSpPr txBox="1"/>
          <p:nvPr/>
        </p:nvSpPr>
        <p:spPr>
          <a:xfrm>
            <a:off x="5174961" y="4751428"/>
            <a:ext cx="6102220" cy="646331"/>
          </a:xfrm>
          <a:prstGeom prst="rect">
            <a:avLst/>
          </a:prstGeom>
          <a:noFill/>
        </p:spPr>
        <p:txBody>
          <a:bodyPr wrap="square">
            <a:spAutoFit/>
          </a:bodyPr>
          <a:lstStyle/>
          <a:p>
            <a:pPr>
              <a:buNone/>
            </a:pPr>
            <a:r>
              <a:rPr lang="en-US" dirty="0">
                <a:solidFill>
                  <a:srgbClr val="0E0E0E"/>
                </a:solidFill>
                <a:effectLst/>
                <a:latin typeface=".AppleSystemUIFont"/>
              </a:rPr>
              <a:t>“We may compare a man in the process of computing… to a machine…”</a:t>
            </a:r>
          </a:p>
        </p:txBody>
      </p:sp>
      <p:sp>
        <p:nvSpPr>
          <p:cNvPr id="16" name="TextBox 15">
            <a:extLst>
              <a:ext uri="{FF2B5EF4-FFF2-40B4-BE49-F238E27FC236}">
                <a16:creationId xmlns:a16="http://schemas.microsoft.com/office/drawing/2014/main" id="{FAF63A1E-17A2-475B-AA0F-816B46D7033F}"/>
              </a:ext>
            </a:extLst>
          </p:cNvPr>
          <p:cNvSpPr txBox="1"/>
          <p:nvPr/>
        </p:nvSpPr>
        <p:spPr>
          <a:xfrm>
            <a:off x="558800" y="6261100"/>
            <a:ext cx="10836877" cy="307777"/>
          </a:xfrm>
          <a:prstGeom prst="rect">
            <a:avLst/>
          </a:prstGeom>
          <a:noFill/>
        </p:spPr>
        <p:txBody>
          <a:bodyPr wrap="none" rtlCol="0">
            <a:spAutoFit/>
          </a:bodyPr>
          <a:lstStyle/>
          <a:p>
            <a:r>
              <a:rPr lang="en-US" sz="1400" dirty="0"/>
              <a:t>*In many ways, you understand this better than most people in 1936, because you already think in terms of step-by-step procedural programs.</a:t>
            </a:r>
          </a:p>
        </p:txBody>
      </p:sp>
      <p:pic>
        <p:nvPicPr>
          <p:cNvPr id="17" name="Picture 2" descr="Alan Turing | Biography, Facts, Computer, Machine, Education ...">
            <a:extLst>
              <a:ext uri="{FF2B5EF4-FFF2-40B4-BE49-F238E27FC236}">
                <a16:creationId xmlns:a16="http://schemas.microsoft.com/office/drawing/2014/main" id="{727042C7-7BCF-B2CB-DDB3-1465DD9B8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6421" y="1300290"/>
            <a:ext cx="1858996" cy="2482491"/>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F4FE73F9-E9A7-F843-8EAD-E6C2FC4516D0}"/>
              </a:ext>
            </a:extLst>
          </p:cNvPr>
          <p:cNvSpPr txBox="1"/>
          <p:nvPr/>
        </p:nvSpPr>
        <p:spPr>
          <a:xfrm>
            <a:off x="5794084" y="3782781"/>
            <a:ext cx="3061854" cy="73866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Alan 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rPr>
              <a:t>graduate student </a:t>
            </a:r>
            <a:r>
              <a:rPr kumimoji="0" lang="en-US" sz="1400" b="1" i="0" u="none" strike="noStrike" kern="1200" cap="none" spc="0" normalizeH="0" baseline="0" noProof="0" dirty="0">
                <a:ln>
                  <a:noFill/>
                </a:ln>
                <a:solidFill>
                  <a:prstClr val="black"/>
                </a:solidFill>
                <a:effectLst/>
                <a:uLnTx/>
                <a:uFillTx/>
                <a:latin typeface="Aptos" panose="02110004020202020204"/>
                <a:ea typeface="+mn-ea"/>
                <a:cs typeface="+mn-cs"/>
              </a:rPr>
              <a:t>King’s College, Cambridge</a:t>
            </a:r>
            <a:endParaRPr kumimoji="0" lang="en-US" sz="14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57651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349FE-B52C-4D38-34F8-8CF38BA52D8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F9CE13C-75B0-DEEA-7658-E2E8F4F81511}"/>
              </a:ext>
            </a:extLst>
          </p:cNvPr>
          <p:cNvSpPr txBox="1"/>
          <p:nvPr/>
        </p:nvSpPr>
        <p:spPr>
          <a:xfrm>
            <a:off x="825500" y="158234"/>
            <a:ext cx="7670800" cy="523220"/>
          </a:xfrm>
          <a:prstGeom prst="rect">
            <a:avLst/>
          </a:prstGeom>
          <a:noFill/>
        </p:spPr>
        <p:txBody>
          <a:bodyPr wrap="square">
            <a:spAutoFit/>
          </a:bodyPr>
          <a:lstStyle/>
          <a:p>
            <a:pPr>
              <a:buNone/>
            </a:pPr>
            <a:r>
              <a:rPr lang="en-US" sz="2800" b="1" dirty="0"/>
              <a:t>The Universal Turing Machine (Turing, 1936)</a:t>
            </a:r>
            <a:endParaRPr lang="en-US" sz="2800" dirty="0"/>
          </a:p>
        </p:txBody>
      </p:sp>
      <p:pic>
        <p:nvPicPr>
          <p:cNvPr id="2" name="Picture 1">
            <a:extLst>
              <a:ext uri="{FF2B5EF4-FFF2-40B4-BE49-F238E27FC236}">
                <a16:creationId xmlns:a16="http://schemas.microsoft.com/office/drawing/2014/main" id="{637963D6-54A1-A11C-25D5-9B0D8C086E37}"/>
              </a:ext>
            </a:extLst>
          </p:cNvPr>
          <p:cNvPicPr>
            <a:picLocks noChangeAspect="1"/>
          </p:cNvPicPr>
          <p:nvPr/>
        </p:nvPicPr>
        <p:blipFill>
          <a:blip r:embed="rId2"/>
          <a:stretch>
            <a:fillRect/>
          </a:stretch>
        </p:blipFill>
        <p:spPr>
          <a:xfrm>
            <a:off x="4660900" y="822325"/>
            <a:ext cx="6951133" cy="5213350"/>
          </a:xfrm>
          <a:prstGeom prst="rect">
            <a:avLst/>
          </a:prstGeom>
        </p:spPr>
      </p:pic>
      <p:sp>
        <p:nvSpPr>
          <p:cNvPr id="6" name="TextBox 5">
            <a:extLst>
              <a:ext uri="{FF2B5EF4-FFF2-40B4-BE49-F238E27FC236}">
                <a16:creationId xmlns:a16="http://schemas.microsoft.com/office/drawing/2014/main" id="{C162F17E-4F44-861A-9282-915E61A4A082}"/>
              </a:ext>
            </a:extLst>
          </p:cNvPr>
          <p:cNvSpPr txBox="1"/>
          <p:nvPr/>
        </p:nvSpPr>
        <p:spPr>
          <a:xfrm>
            <a:off x="300567" y="1078637"/>
            <a:ext cx="4271433" cy="5355312"/>
          </a:xfrm>
          <a:prstGeom prst="rect">
            <a:avLst/>
          </a:prstGeom>
          <a:noFill/>
        </p:spPr>
        <p:txBody>
          <a:bodyPr wrap="square">
            <a:spAutoFit/>
          </a:bodyPr>
          <a:lstStyle/>
          <a:p>
            <a:pPr>
              <a:buNone/>
            </a:pPr>
            <a:r>
              <a:rPr lang="en-US" b="1" dirty="0">
                <a:solidFill>
                  <a:srgbClr val="0E0E0E"/>
                </a:solidFill>
                <a:effectLst/>
                <a:latin typeface="Helvetica Neue" panose="02000503000000020004" pitchFamily="2" charset="0"/>
              </a:rPr>
              <a:t>Computation = machine</a:t>
            </a:r>
            <a:endParaRPr lang="en-US" dirty="0"/>
          </a:p>
          <a:p>
            <a:pPr>
              <a:buFont typeface="Arial" panose="020B0604020202020204" pitchFamily="34" charset="0"/>
              <a:buChar char="•"/>
            </a:pPr>
            <a:r>
              <a:rPr lang="en-US" dirty="0"/>
              <a:t>one machine</a:t>
            </a:r>
          </a:p>
          <a:p>
            <a:pPr>
              <a:buFont typeface="Arial" panose="020B0604020202020204" pitchFamily="34" charset="0"/>
              <a:buChar char="•"/>
            </a:pPr>
            <a:r>
              <a:rPr lang="en-US" dirty="0"/>
              <a:t>one task</a:t>
            </a:r>
          </a:p>
          <a:p>
            <a:pPr>
              <a:buFont typeface="Arial" panose="020B0604020202020204" pitchFamily="34" charset="0"/>
              <a:buChar char="•"/>
            </a:pPr>
            <a:r>
              <a:rPr lang="en-US" dirty="0"/>
              <a:t>change the task → build a new machine</a:t>
            </a:r>
          </a:p>
          <a:p>
            <a:pPr>
              <a:buFont typeface="Arial" panose="020B0604020202020204" pitchFamily="34" charset="0"/>
              <a:buChar char="•"/>
            </a:pPr>
            <a:endParaRPr lang="en-US" dirty="0"/>
          </a:p>
          <a:p>
            <a:pPr>
              <a:buFont typeface="Arial" panose="020B0604020202020204" pitchFamily="34" charset="0"/>
              <a:buChar char="•"/>
            </a:pPr>
            <a:endParaRPr lang="en-US" dirty="0"/>
          </a:p>
          <a:p>
            <a:r>
              <a:rPr lang="en-US" b="1" dirty="0"/>
              <a:t>Computation = program</a:t>
            </a:r>
            <a:endParaRPr lang="en-US" dirty="0"/>
          </a:p>
          <a:p>
            <a:endParaRPr lang="en-US" dirty="0"/>
          </a:p>
          <a:p>
            <a:r>
              <a:rPr lang="en-US" dirty="0"/>
              <a:t>one machine</a:t>
            </a:r>
          </a:p>
          <a:p>
            <a:r>
              <a:rPr lang="en-US" dirty="0"/>
              <a:t>many tasks</a:t>
            </a:r>
          </a:p>
          <a:p>
            <a:r>
              <a:rPr lang="en-US" dirty="0"/>
              <a:t>change the task → change the program</a:t>
            </a:r>
          </a:p>
          <a:p>
            <a:endParaRPr lang="en-US" dirty="0"/>
          </a:p>
          <a:p>
            <a:r>
              <a:rPr lang="en-US" dirty="0"/>
              <a:t>This gives us two things</a:t>
            </a:r>
            <a:br>
              <a:rPr lang="en-US" dirty="0"/>
            </a:br>
            <a:br>
              <a:rPr lang="en-US" dirty="0"/>
            </a:br>
            <a:r>
              <a:rPr lang="en-US" dirty="0"/>
              <a:t>1) A definition of what we mean to compute</a:t>
            </a:r>
          </a:p>
          <a:p>
            <a:r>
              <a:rPr lang="en-US" dirty="0"/>
              <a:t>2) Motivation to build computers rather than single task machines. </a:t>
            </a:r>
          </a:p>
          <a:p>
            <a:pPr>
              <a:buFont typeface="Arial" panose="020B0604020202020204" pitchFamily="34" charset="0"/>
              <a:buChar char="•"/>
            </a:pPr>
            <a:endParaRPr lang="en-US" dirty="0"/>
          </a:p>
        </p:txBody>
      </p:sp>
    </p:spTree>
    <p:extLst>
      <p:ext uri="{BB962C8B-B14F-4D97-AF65-F5344CB8AC3E}">
        <p14:creationId xmlns:p14="http://schemas.microsoft.com/office/powerpoint/2010/main" val="1984179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25732-23AA-2B7F-CAC2-DB73BA07FEF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3A26F6F-5D9F-3CD6-0EEC-99677C0BC475}"/>
              </a:ext>
            </a:extLst>
          </p:cNvPr>
          <p:cNvSpPr txBox="1"/>
          <p:nvPr/>
        </p:nvSpPr>
        <p:spPr>
          <a:xfrm>
            <a:off x="825500" y="158234"/>
            <a:ext cx="7670800" cy="523220"/>
          </a:xfrm>
          <a:prstGeom prst="rect">
            <a:avLst/>
          </a:prstGeom>
          <a:noFill/>
        </p:spPr>
        <p:txBody>
          <a:bodyPr wrap="square">
            <a:spAutoFit/>
          </a:bodyPr>
          <a:lstStyle/>
          <a:p>
            <a:pPr>
              <a:buNone/>
            </a:pPr>
            <a:r>
              <a:rPr lang="en-US" sz="2800" b="1" dirty="0"/>
              <a:t>The Universal Turing Machine (Turing, 1936)</a:t>
            </a:r>
            <a:endParaRPr lang="en-US" sz="2800" dirty="0"/>
          </a:p>
        </p:txBody>
      </p:sp>
      <p:pic>
        <p:nvPicPr>
          <p:cNvPr id="2" name="Picture 1">
            <a:extLst>
              <a:ext uri="{FF2B5EF4-FFF2-40B4-BE49-F238E27FC236}">
                <a16:creationId xmlns:a16="http://schemas.microsoft.com/office/drawing/2014/main" id="{9E29B7E3-478F-AFE5-DCB4-E15EBD2D4EB7}"/>
              </a:ext>
            </a:extLst>
          </p:cNvPr>
          <p:cNvPicPr>
            <a:picLocks noChangeAspect="1"/>
          </p:cNvPicPr>
          <p:nvPr/>
        </p:nvPicPr>
        <p:blipFill>
          <a:blip r:embed="rId2"/>
          <a:stretch>
            <a:fillRect/>
          </a:stretch>
        </p:blipFill>
        <p:spPr>
          <a:xfrm>
            <a:off x="4660900" y="822325"/>
            <a:ext cx="6951133" cy="5213350"/>
          </a:xfrm>
          <a:prstGeom prst="rect">
            <a:avLst/>
          </a:prstGeom>
        </p:spPr>
      </p:pic>
      <p:sp>
        <p:nvSpPr>
          <p:cNvPr id="6" name="TextBox 5">
            <a:extLst>
              <a:ext uri="{FF2B5EF4-FFF2-40B4-BE49-F238E27FC236}">
                <a16:creationId xmlns:a16="http://schemas.microsoft.com/office/drawing/2014/main" id="{F3A89DC2-E007-FA65-D788-9D7E96DAB363}"/>
              </a:ext>
            </a:extLst>
          </p:cNvPr>
          <p:cNvSpPr txBox="1"/>
          <p:nvPr/>
        </p:nvSpPr>
        <p:spPr>
          <a:xfrm>
            <a:off x="300567" y="1078637"/>
            <a:ext cx="4271433" cy="3693319"/>
          </a:xfrm>
          <a:prstGeom prst="rect">
            <a:avLst/>
          </a:prstGeom>
          <a:noFill/>
        </p:spPr>
        <p:txBody>
          <a:bodyPr wrap="square">
            <a:spAutoFit/>
          </a:bodyPr>
          <a:lstStyle/>
          <a:p>
            <a:r>
              <a:rPr lang="en-US" dirty="0"/>
              <a:t>This played the same role in computer science as the atom in physics, the cell in biology, and DNA in genetics.</a:t>
            </a:r>
          </a:p>
          <a:p>
            <a:br>
              <a:rPr lang="en-US" dirty="0"/>
            </a:br>
            <a:endParaRPr lang="en-US" dirty="0"/>
          </a:p>
          <a:p>
            <a:r>
              <a:rPr lang="en-US" dirty="0"/>
              <a:t>It defined the fundamental unit of computation.</a:t>
            </a:r>
          </a:p>
          <a:p>
            <a:br>
              <a:rPr lang="en-US" dirty="0"/>
            </a:br>
            <a:endParaRPr lang="en-US" dirty="0"/>
          </a:p>
          <a:p>
            <a:r>
              <a:rPr lang="en-US" dirty="0"/>
              <a:t>It allowed us to describe and classify computations rigorously.</a:t>
            </a:r>
          </a:p>
          <a:p>
            <a:endParaRPr lang="en-US" dirty="0"/>
          </a:p>
          <a:p>
            <a:pPr>
              <a:buFont typeface="Arial" panose="020B0604020202020204" pitchFamily="34" charset="0"/>
              <a:buChar char="•"/>
            </a:pPr>
            <a:endParaRPr lang="en-US" dirty="0"/>
          </a:p>
        </p:txBody>
      </p:sp>
    </p:spTree>
    <p:extLst>
      <p:ext uri="{BB962C8B-B14F-4D97-AF65-F5344CB8AC3E}">
        <p14:creationId xmlns:p14="http://schemas.microsoft.com/office/powerpoint/2010/main" val="384827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D16C4E-6835-E9BE-630B-1AE4631D77F7}"/>
              </a:ext>
            </a:extLst>
          </p:cNvPr>
          <p:cNvSpPr txBox="1"/>
          <p:nvPr/>
        </p:nvSpPr>
        <p:spPr>
          <a:xfrm>
            <a:off x="571501" y="889843"/>
            <a:ext cx="5397500" cy="5078313"/>
          </a:xfrm>
          <a:prstGeom prst="rect">
            <a:avLst/>
          </a:prstGeom>
          <a:noFill/>
        </p:spPr>
        <p:txBody>
          <a:bodyPr wrap="square">
            <a:spAutoFit/>
          </a:bodyPr>
          <a:lstStyle/>
          <a:p>
            <a:pPr>
              <a:buNone/>
            </a:pPr>
            <a:r>
              <a:rPr lang="en-US" dirty="0">
                <a:solidFill>
                  <a:srgbClr val="0E0E0E"/>
                </a:solidFill>
                <a:effectLst/>
                <a:latin typeface=".AppleSystemUIFont"/>
              </a:rPr>
              <a:t>Once we know what can be computed, the next question is:</a:t>
            </a:r>
          </a:p>
          <a:p>
            <a:pPr>
              <a:buNone/>
            </a:pPr>
            <a:endParaRPr lang="en-US" b="1" dirty="0">
              <a:solidFill>
                <a:srgbClr val="0E0E0E"/>
              </a:solidFill>
              <a:effectLst/>
              <a:latin typeface="Helvetica Neue" panose="02000503000000020004" pitchFamily="2" charset="0"/>
            </a:endParaRPr>
          </a:p>
          <a:p>
            <a:pPr>
              <a:buNone/>
            </a:pPr>
            <a:r>
              <a:rPr lang="en-US" b="1" dirty="0">
                <a:solidFill>
                  <a:srgbClr val="0E0E0E"/>
                </a:solidFill>
                <a:effectLst/>
                <a:latin typeface="Helvetica Neue" panose="02000503000000020004" pitchFamily="2" charset="0"/>
              </a:rPr>
              <a:t>how efficiently can it be computed?</a:t>
            </a:r>
            <a:endParaRPr lang="en-US" dirty="0">
              <a:solidFill>
                <a:srgbClr val="0E0E0E"/>
              </a:solidFill>
              <a:effectLst/>
              <a:latin typeface="Helvetica Neue" panose="02000503000000020004" pitchFamily="2" charset="0"/>
            </a:endParaRPr>
          </a:p>
          <a:p>
            <a:pPr>
              <a:buNone/>
            </a:pPr>
            <a:endParaRPr lang="en-US" dirty="0">
              <a:solidFill>
                <a:srgbClr val="0E0E0E"/>
              </a:solidFill>
              <a:effectLst/>
              <a:latin typeface=".AppleSystemUIFont"/>
            </a:endParaRPr>
          </a:p>
          <a:p>
            <a:pPr>
              <a:buNone/>
            </a:pPr>
            <a:r>
              <a:rPr lang="en-US" dirty="0">
                <a:solidFill>
                  <a:srgbClr val="0E0E0E"/>
                </a:solidFill>
                <a:effectLst/>
                <a:latin typeface=".AppleSystemUIFont"/>
              </a:rPr>
              <a:t>Not all solvable problems are practical.</a:t>
            </a:r>
          </a:p>
          <a:p>
            <a:pPr>
              <a:buNone/>
            </a:pPr>
            <a:endParaRPr lang="en-US" dirty="0">
              <a:solidFill>
                <a:srgbClr val="0E0E0E"/>
              </a:solidFill>
              <a:effectLst/>
              <a:latin typeface=".AppleSystemUIFont"/>
            </a:endParaRPr>
          </a:p>
          <a:p>
            <a:pPr>
              <a:buNone/>
            </a:pPr>
            <a:r>
              <a:rPr lang="en-US" dirty="0">
                <a:solidFill>
                  <a:srgbClr val="0E0E0E"/>
                </a:solidFill>
                <a:effectLst/>
                <a:latin typeface=".AppleSystemUIFont"/>
              </a:rPr>
              <a:t>Some can be solved quickly, others require enormous resources.</a:t>
            </a:r>
          </a:p>
          <a:p>
            <a:pPr>
              <a:buNone/>
            </a:pPr>
            <a:endParaRPr lang="en-US" dirty="0">
              <a:solidFill>
                <a:srgbClr val="0E0E0E"/>
              </a:solidFill>
              <a:effectLst/>
              <a:latin typeface=".AppleSystemUIFont"/>
            </a:endParaRPr>
          </a:p>
          <a:p>
            <a:pPr>
              <a:buNone/>
            </a:pPr>
            <a:r>
              <a:rPr lang="en-US" dirty="0">
                <a:solidFill>
                  <a:srgbClr val="0E0E0E"/>
                </a:solidFill>
                <a:effectLst/>
                <a:latin typeface=".AppleSystemUIFont"/>
              </a:rPr>
              <a:t>To understand this, computer scientists classify problems </a:t>
            </a:r>
            <a:r>
              <a:rPr lang="en-US" dirty="0">
                <a:solidFill>
                  <a:srgbClr val="0E0E0E"/>
                </a:solidFill>
                <a:effectLst/>
                <a:latin typeface="Helvetica Neue" panose="02000503000000020004" pitchFamily="2" charset="0"/>
              </a:rPr>
              <a:t>based on the </a:t>
            </a:r>
            <a:r>
              <a:rPr lang="en-US" b="1" dirty="0">
                <a:solidFill>
                  <a:srgbClr val="0E0E0E"/>
                </a:solidFill>
                <a:effectLst/>
                <a:latin typeface="Helvetica Neue" panose="02000503000000020004" pitchFamily="2" charset="0"/>
              </a:rPr>
              <a:t>time and resources required to solve them</a:t>
            </a:r>
            <a:r>
              <a:rPr lang="en-US" dirty="0">
                <a:solidFill>
                  <a:srgbClr val="0E0E0E"/>
                </a:solidFill>
                <a:effectLst/>
                <a:latin typeface="Helvetica Neue" panose="02000503000000020004" pitchFamily="2" charset="0"/>
              </a:rPr>
              <a:t>.</a:t>
            </a:r>
          </a:p>
          <a:p>
            <a:pPr>
              <a:buNone/>
            </a:pPr>
            <a:endParaRPr lang="en-US" dirty="0">
              <a:solidFill>
                <a:srgbClr val="0E0E0E"/>
              </a:solidFill>
              <a:effectLst/>
              <a:latin typeface=".AppleSystemUIFont"/>
            </a:endParaRPr>
          </a:p>
          <a:p>
            <a:pPr>
              <a:buNone/>
            </a:pPr>
            <a:r>
              <a:rPr lang="en-US" dirty="0">
                <a:solidFill>
                  <a:srgbClr val="0E0E0E"/>
                </a:solidFill>
                <a:effectLst/>
                <a:latin typeface=".AppleSystemUIFont"/>
              </a:rPr>
              <a:t>These classes (P, NP, EXP, …) form a “zoo” of computation</a:t>
            </a:r>
          </a:p>
          <a:p>
            <a:pPr>
              <a:buNone/>
            </a:pPr>
            <a:r>
              <a:rPr lang="en-US" dirty="0">
                <a:solidFill>
                  <a:srgbClr val="0E0E0E"/>
                </a:solidFill>
                <a:effectLst/>
                <a:latin typeface=".AppleSystemUIFont"/>
              </a:rPr>
              <a:t>that helps us distinguish what is feasible from what is not.</a:t>
            </a:r>
          </a:p>
        </p:txBody>
      </p:sp>
      <p:sp>
        <p:nvSpPr>
          <p:cNvPr id="6" name="TextBox 5">
            <a:extLst>
              <a:ext uri="{FF2B5EF4-FFF2-40B4-BE49-F238E27FC236}">
                <a16:creationId xmlns:a16="http://schemas.microsoft.com/office/drawing/2014/main" id="{D6119A26-B39C-B948-B5A0-AF0951D07E67}"/>
              </a:ext>
            </a:extLst>
          </p:cNvPr>
          <p:cNvSpPr txBox="1"/>
          <p:nvPr/>
        </p:nvSpPr>
        <p:spPr>
          <a:xfrm>
            <a:off x="825500" y="158234"/>
            <a:ext cx="7670800" cy="523220"/>
          </a:xfrm>
          <a:prstGeom prst="rect">
            <a:avLst/>
          </a:prstGeom>
          <a:noFill/>
        </p:spPr>
        <p:txBody>
          <a:bodyPr wrap="square">
            <a:spAutoFit/>
          </a:bodyPr>
          <a:lstStyle/>
          <a:p>
            <a:pPr>
              <a:buNone/>
            </a:pPr>
            <a:r>
              <a:rPr lang="en-US" sz="2800" b="1" dirty="0"/>
              <a:t>The Universal Turing Machine (Turing, 1936)</a:t>
            </a:r>
            <a:endParaRPr lang="en-US" sz="2800" dirty="0"/>
          </a:p>
        </p:txBody>
      </p:sp>
      <p:pic>
        <p:nvPicPr>
          <p:cNvPr id="7" name="Picture 6">
            <a:extLst>
              <a:ext uri="{FF2B5EF4-FFF2-40B4-BE49-F238E27FC236}">
                <a16:creationId xmlns:a16="http://schemas.microsoft.com/office/drawing/2014/main" id="{E69FEA2B-8F01-67D4-4B12-88D5A8F417F7}"/>
              </a:ext>
            </a:extLst>
          </p:cNvPr>
          <p:cNvPicPr>
            <a:picLocks noChangeAspect="1"/>
          </p:cNvPicPr>
          <p:nvPr/>
        </p:nvPicPr>
        <p:blipFill>
          <a:blip r:embed="rId2"/>
          <a:stretch>
            <a:fillRect/>
          </a:stretch>
        </p:blipFill>
        <p:spPr>
          <a:xfrm>
            <a:off x="6223000" y="889843"/>
            <a:ext cx="5556136" cy="5809923"/>
          </a:xfrm>
          <a:prstGeom prst="rect">
            <a:avLst/>
          </a:prstGeom>
        </p:spPr>
      </p:pic>
      <p:sp>
        <p:nvSpPr>
          <p:cNvPr id="8" name="TextBox 7">
            <a:extLst>
              <a:ext uri="{FF2B5EF4-FFF2-40B4-BE49-F238E27FC236}">
                <a16:creationId xmlns:a16="http://schemas.microsoft.com/office/drawing/2014/main" id="{3A29C5DA-71CA-AC5E-E805-01F1DCFCD895}"/>
              </a:ext>
            </a:extLst>
          </p:cNvPr>
          <p:cNvSpPr txBox="1"/>
          <p:nvPr/>
        </p:nvSpPr>
        <p:spPr>
          <a:xfrm>
            <a:off x="8362175" y="235178"/>
            <a:ext cx="3416961" cy="369332"/>
          </a:xfrm>
          <a:prstGeom prst="rect">
            <a:avLst/>
          </a:prstGeom>
          <a:noFill/>
        </p:spPr>
        <p:txBody>
          <a:bodyPr wrap="none" rtlCol="0">
            <a:spAutoFit/>
          </a:bodyPr>
          <a:lstStyle/>
          <a:p>
            <a:r>
              <a:rPr lang="en-US" dirty="0"/>
              <a:t>CS500 – Theory of Computation</a:t>
            </a:r>
          </a:p>
        </p:txBody>
      </p:sp>
    </p:spTree>
    <p:extLst>
      <p:ext uri="{BB962C8B-B14F-4D97-AF65-F5344CB8AC3E}">
        <p14:creationId xmlns:p14="http://schemas.microsoft.com/office/powerpoint/2010/main" val="4175812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2CC50-BFAB-BEE2-AF77-9BFC7ED5E128}"/>
              </a:ext>
            </a:extLst>
          </p:cNvPr>
          <p:cNvSpPr>
            <a:spLocks noGrp="1"/>
          </p:cNvSpPr>
          <p:nvPr>
            <p:ph type="title"/>
          </p:nvPr>
        </p:nvSpPr>
        <p:spPr/>
        <p:txBody>
          <a:bodyPr>
            <a:normAutofit fontScale="90000"/>
          </a:bodyPr>
          <a:lstStyle/>
          <a:p>
            <a:r>
              <a:rPr lang="en-US" b="1" dirty="0"/>
              <a:t>What is a system?</a:t>
            </a:r>
            <a:br>
              <a:rPr lang="en-US" b="1" dirty="0"/>
            </a:br>
            <a:endParaRPr lang="en-US" dirty="0"/>
          </a:p>
        </p:txBody>
      </p:sp>
      <p:sp>
        <p:nvSpPr>
          <p:cNvPr id="5" name="TextBox 4">
            <a:extLst>
              <a:ext uri="{FF2B5EF4-FFF2-40B4-BE49-F238E27FC236}">
                <a16:creationId xmlns:a16="http://schemas.microsoft.com/office/drawing/2014/main" id="{A1305A95-CBA7-1DC0-F5D3-2425CDF81F6A}"/>
              </a:ext>
            </a:extLst>
          </p:cNvPr>
          <p:cNvSpPr txBox="1"/>
          <p:nvPr/>
        </p:nvSpPr>
        <p:spPr>
          <a:xfrm>
            <a:off x="800100" y="1768039"/>
            <a:ext cx="8102600" cy="4401205"/>
          </a:xfrm>
          <a:prstGeom prst="rect">
            <a:avLst/>
          </a:prstGeom>
          <a:noFill/>
        </p:spPr>
        <p:txBody>
          <a:bodyPr wrap="square">
            <a:spAutoFit/>
          </a:bodyPr>
          <a:lstStyle/>
          <a:p>
            <a:pPr>
              <a:buNone/>
            </a:pPr>
            <a:r>
              <a:rPr lang="en-US" sz="2800" dirty="0"/>
              <a:t>A system is:</a:t>
            </a:r>
          </a:p>
          <a:p>
            <a:pPr>
              <a:buFont typeface="Arial" panose="020B0604020202020204" pitchFamily="34" charset="0"/>
              <a:buChar char="•"/>
            </a:pPr>
            <a:r>
              <a:rPr lang="en-US" sz="2800" dirty="0"/>
              <a:t>a set of possible states</a:t>
            </a:r>
          </a:p>
          <a:p>
            <a:pPr>
              <a:buFont typeface="Arial" panose="020B0604020202020204" pitchFamily="34" charset="0"/>
              <a:buChar char="•"/>
            </a:pPr>
            <a:r>
              <a:rPr lang="en-US" sz="2800" dirty="0"/>
              <a:t>a rule for how states change</a:t>
            </a:r>
          </a:p>
          <a:p>
            <a:pPr>
              <a:buNone/>
            </a:pPr>
            <a:endParaRPr lang="en-US" sz="2800" dirty="0"/>
          </a:p>
          <a:p>
            <a:pPr>
              <a:buNone/>
            </a:pPr>
            <a:r>
              <a:rPr lang="en-US" sz="2800" dirty="0"/>
              <a:t>Examples:</a:t>
            </a:r>
          </a:p>
          <a:p>
            <a:pPr>
              <a:buFont typeface="Arial" panose="020B0604020202020204" pitchFamily="34" charset="0"/>
              <a:buChar char="•"/>
            </a:pPr>
            <a:r>
              <a:rPr lang="en-US" sz="2800" dirty="0"/>
              <a:t>a physical system: position, velocity, etc.</a:t>
            </a:r>
          </a:p>
          <a:p>
            <a:pPr>
              <a:buFont typeface="Arial" panose="020B0604020202020204" pitchFamily="34" charset="0"/>
              <a:buChar char="•"/>
            </a:pPr>
            <a:r>
              <a:rPr lang="en-US" sz="2800" dirty="0"/>
              <a:t>Planets orbiting a sun: solar system</a:t>
            </a:r>
          </a:p>
          <a:p>
            <a:pPr>
              <a:buFont typeface="Arial" panose="020B0604020202020204" pitchFamily="34" charset="0"/>
              <a:buChar char="•"/>
            </a:pPr>
            <a:r>
              <a:rPr lang="en-US" sz="2800" dirty="0"/>
              <a:t>a bit: {0, 1}</a:t>
            </a:r>
          </a:p>
          <a:p>
            <a:pPr>
              <a:buFont typeface="Arial" panose="020B0604020202020204" pitchFamily="34" charset="0"/>
              <a:buChar char="•"/>
            </a:pPr>
            <a:r>
              <a:rPr lang="en-US" sz="2800" dirty="0"/>
              <a:t>a register: {00, 01, 10, 11}</a:t>
            </a:r>
          </a:p>
          <a:p>
            <a:pPr>
              <a:buFont typeface="Arial" panose="020B0604020202020204" pitchFamily="34" charset="0"/>
              <a:buChar char="•"/>
            </a:pPr>
            <a:endParaRPr lang="en-US" sz="2800" dirty="0"/>
          </a:p>
        </p:txBody>
      </p:sp>
      <p:sp>
        <p:nvSpPr>
          <p:cNvPr id="9" name="TextBox 8">
            <a:extLst>
              <a:ext uri="{FF2B5EF4-FFF2-40B4-BE49-F238E27FC236}">
                <a16:creationId xmlns:a16="http://schemas.microsoft.com/office/drawing/2014/main" id="{F8887BF5-1C23-6C38-B208-EF90A9493920}"/>
              </a:ext>
            </a:extLst>
          </p:cNvPr>
          <p:cNvSpPr txBox="1"/>
          <p:nvPr/>
        </p:nvSpPr>
        <p:spPr>
          <a:xfrm>
            <a:off x="6438900" y="1106531"/>
            <a:ext cx="3949700" cy="646331"/>
          </a:xfrm>
          <a:prstGeom prst="rect">
            <a:avLst/>
          </a:prstGeom>
          <a:noFill/>
        </p:spPr>
        <p:txBody>
          <a:bodyPr wrap="square">
            <a:spAutoFit/>
          </a:bodyPr>
          <a:lstStyle/>
          <a:p>
            <a:pPr>
              <a:buNone/>
            </a:pPr>
            <a:r>
              <a:rPr lang="en-US" dirty="0"/>
              <a:t>Greek </a:t>
            </a:r>
            <a:r>
              <a:rPr lang="el-GR" b="1" dirty="0"/>
              <a:t>σύστημα (</a:t>
            </a:r>
            <a:r>
              <a:rPr lang="en-US" b="1" dirty="0" err="1"/>
              <a:t>systēma</a:t>
            </a:r>
            <a:r>
              <a:rPr lang="en-US" b="1" dirty="0"/>
              <a:t>)</a:t>
            </a:r>
            <a:r>
              <a:rPr lang="en-US" dirty="0"/>
              <a:t>, meaning:</a:t>
            </a:r>
          </a:p>
          <a:p>
            <a:pPr>
              <a:buNone/>
            </a:pPr>
            <a:r>
              <a:rPr lang="en-US" dirty="0">
                <a:solidFill>
                  <a:srgbClr val="0E0E0E"/>
                </a:solidFill>
                <a:effectLst/>
                <a:latin typeface=".AppleSystemUIFont"/>
              </a:rPr>
              <a:t>“a whole composed of parts”</a:t>
            </a:r>
          </a:p>
        </p:txBody>
      </p:sp>
    </p:spTree>
    <p:extLst>
      <p:ext uri="{BB962C8B-B14F-4D97-AF65-F5344CB8AC3E}">
        <p14:creationId xmlns:p14="http://schemas.microsoft.com/office/powerpoint/2010/main" val="17914762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DADC8-45AF-FBBA-684C-70E9E02CC428}"/>
              </a:ext>
            </a:extLst>
          </p:cNvPr>
          <p:cNvSpPr>
            <a:spLocks noGrp="1"/>
          </p:cNvSpPr>
          <p:nvPr>
            <p:ph type="title"/>
          </p:nvPr>
        </p:nvSpPr>
        <p:spPr/>
        <p:txBody>
          <a:bodyPr/>
          <a:lstStyle/>
          <a:p>
            <a:r>
              <a:rPr lang="en-US" dirty="0"/>
              <a:t>Deterministic systems</a:t>
            </a:r>
          </a:p>
        </p:txBody>
      </p:sp>
      <p:sp>
        <p:nvSpPr>
          <p:cNvPr id="5" name="TextBox 4">
            <a:extLst>
              <a:ext uri="{FF2B5EF4-FFF2-40B4-BE49-F238E27FC236}">
                <a16:creationId xmlns:a16="http://schemas.microsoft.com/office/drawing/2014/main" id="{A195F6F5-E382-5996-B589-323F9AC6CFF3}"/>
              </a:ext>
            </a:extLst>
          </p:cNvPr>
          <p:cNvSpPr txBox="1"/>
          <p:nvPr/>
        </p:nvSpPr>
        <p:spPr>
          <a:xfrm>
            <a:off x="800100" y="1870839"/>
            <a:ext cx="10134600" cy="3046988"/>
          </a:xfrm>
          <a:prstGeom prst="rect">
            <a:avLst/>
          </a:prstGeom>
          <a:noFill/>
        </p:spPr>
        <p:txBody>
          <a:bodyPr wrap="square">
            <a:spAutoFit/>
          </a:bodyPr>
          <a:lstStyle/>
          <a:p>
            <a:pPr>
              <a:buNone/>
            </a:pPr>
            <a:r>
              <a:rPr lang="en-US" sz="2400" dirty="0"/>
              <a:t>A system is deterministic if:</a:t>
            </a:r>
          </a:p>
          <a:p>
            <a:pPr>
              <a:buNone/>
            </a:pPr>
            <a:endParaRPr lang="en-US" sz="2400" dirty="0"/>
          </a:p>
          <a:p>
            <a:pPr>
              <a:buNone/>
            </a:pPr>
            <a:r>
              <a:rPr lang="en-US" sz="2400" dirty="0">
                <a:solidFill>
                  <a:srgbClr val="0E0E0E"/>
                </a:solidFill>
                <a:effectLst/>
                <a:latin typeface=".AppleSystemUIFont"/>
              </a:rPr>
              <a:t>the next state is completely determined by the current state</a:t>
            </a:r>
          </a:p>
          <a:p>
            <a:pPr>
              <a:buNone/>
            </a:pPr>
            <a:endParaRPr lang="en-US" sz="2400" dirty="0"/>
          </a:p>
          <a:p>
            <a:pPr>
              <a:buNone/>
            </a:pPr>
            <a:r>
              <a:rPr lang="en-US" sz="2400" dirty="0"/>
              <a:t>Example:</a:t>
            </a:r>
          </a:p>
          <a:p>
            <a:pPr>
              <a:buFont typeface="Arial" panose="020B0604020202020204" pitchFamily="34" charset="0"/>
              <a:buChar char="•"/>
            </a:pPr>
            <a:r>
              <a:rPr lang="en-US" sz="2400" dirty="0"/>
              <a:t>NOT gate</a:t>
            </a:r>
          </a:p>
          <a:p>
            <a:pPr>
              <a:buFont typeface="Arial" panose="020B0604020202020204" pitchFamily="34" charset="0"/>
              <a:buChar char="•"/>
            </a:pPr>
            <a:r>
              <a:rPr lang="en-US" sz="2400" dirty="0"/>
              <a:t>addition</a:t>
            </a:r>
          </a:p>
          <a:p>
            <a:pPr>
              <a:buFont typeface="Arial" panose="020B0604020202020204" pitchFamily="34" charset="0"/>
              <a:buChar char="•"/>
            </a:pPr>
            <a:r>
              <a:rPr lang="en-US" sz="2400" dirty="0"/>
              <a:t>classical programs (assuming no true random number generator)</a:t>
            </a:r>
          </a:p>
        </p:txBody>
      </p:sp>
    </p:spTree>
    <p:extLst>
      <p:ext uri="{BB962C8B-B14F-4D97-AF65-F5344CB8AC3E}">
        <p14:creationId xmlns:p14="http://schemas.microsoft.com/office/powerpoint/2010/main" val="1211899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3996D-7746-EE1C-8037-A16304F31A59}"/>
              </a:ext>
            </a:extLst>
          </p:cNvPr>
          <p:cNvSpPr>
            <a:spLocks noGrp="1"/>
          </p:cNvSpPr>
          <p:nvPr>
            <p:ph type="title"/>
          </p:nvPr>
        </p:nvSpPr>
        <p:spPr>
          <a:xfrm>
            <a:off x="215524" y="111967"/>
            <a:ext cx="6494106" cy="593267"/>
          </a:xfrm>
        </p:spPr>
        <p:txBody>
          <a:bodyPr>
            <a:normAutofit/>
          </a:bodyPr>
          <a:lstStyle/>
          <a:p>
            <a:r>
              <a:rPr lang="en-US" sz="2800" dirty="0"/>
              <a:t>Injective, surjective, and bijective</a:t>
            </a:r>
          </a:p>
        </p:txBody>
      </p:sp>
      <p:sp>
        <p:nvSpPr>
          <p:cNvPr id="4" name="TextBox 3">
            <a:extLst>
              <a:ext uri="{FF2B5EF4-FFF2-40B4-BE49-F238E27FC236}">
                <a16:creationId xmlns:a16="http://schemas.microsoft.com/office/drawing/2014/main" id="{A74DD336-B576-DEBC-4B61-49DC369D5CC8}"/>
              </a:ext>
            </a:extLst>
          </p:cNvPr>
          <p:cNvSpPr txBox="1"/>
          <p:nvPr/>
        </p:nvSpPr>
        <p:spPr>
          <a:xfrm>
            <a:off x="6467035" y="223934"/>
            <a:ext cx="5724965" cy="369332"/>
          </a:xfrm>
          <a:prstGeom prst="rect">
            <a:avLst/>
          </a:prstGeom>
          <a:noFill/>
        </p:spPr>
        <p:txBody>
          <a:bodyPr wrap="none" rtlCol="0">
            <a:spAutoFit/>
          </a:bodyPr>
          <a:lstStyle/>
          <a:p>
            <a:r>
              <a:rPr lang="en-US" dirty="0"/>
              <a:t>CS261: Mathematical Foundations of Computer Science</a:t>
            </a:r>
          </a:p>
        </p:txBody>
      </p:sp>
      <p:pic>
        <p:nvPicPr>
          <p:cNvPr id="8" name="Picture 7">
            <a:extLst>
              <a:ext uri="{FF2B5EF4-FFF2-40B4-BE49-F238E27FC236}">
                <a16:creationId xmlns:a16="http://schemas.microsoft.com/office/drawing/2014/main" id="{818227FD-AA68-E4B0-E6DC-2AEFD9317579}"/>
              </a:ext>
            </a:extLst>
          </p:cNvPr>
          <p:cNvPicPr>
            <a:picLocks noChangeAspect="1"/>
          </p:cNvPicPr>
          <p:nvPr/>
        </p:nvPicPr>
        <p:blipFill>
          <a:blip r:embed="rId2"/>
          <a:stretch>
            <a:fillRect/>
          </a:stretch>
        </p:blipFill>
        <p:spPr>
          <a:xfrm>
            <a:off x="1642188" y="817202"/>
            <a:ext cx="9316227" cy="5917854"/>
          </a:xfrm>
          <a:prstGeom prst="rect">
            <a:avLst/>
          </a:prstGeom>
        </p:spPr>
      </p:pic>
    </p:spTree>
    <p:extLst>
      <p:ext uri="{BB962C8B-B14F-4D97-AF65-F5344CB8AC3E}">
        <p14:creationId xmlns:p14="http://schemas.microsoft.com/office/powerpoint/2010/main" val="1785506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81347-70FF-2E35-5865-6CFD3D8D44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61FC2B-D460-8FCA-6F1A-C0AB0F984B09}"/>
              </a:ext>
            </a:extLst>
          </p:cNvPr>
          <p:cNvSpPr>
            <a:spLocks noGrp="1"/>
          </p:cNvSpPr>
          <p:nvPr>
            <p:ph type="title"/>
          </p:nvPr>
        </p:nvSpPr>
        <p:spPr>
          <a:xfrm>
            <a:off x="750367" y="0"/>
            <a:ext cx="10691265" cy="1307592"/>
          </a:xfrm>
        </p:spPr>
        <p:txBody>
          <a:bodyPr/>
          <a:lstStyle/>
          <a:p>
            <a:r>
              <a:rPr lang="en-US" dirty="0"/>
              <a:t>Information and reversibility</a:t>
            </a:r>
          </a:p>
        </p:txBody>
      </p:sp>
      <p:sp>
        <p:nvSpPr>
          <p:cNvPr id="5" name="TextBox 4">
            <a:extLst>
              <a:ext uri="{FF2B5EF4-FFF2-40B4-BE49-F238E27FC236}">
                <a16:creationId xmlns:a16="http://schemas.microsoft.com/office/drawing/2014/main" id="{D7551BE5-CE23-B205-89D0-A80056D29990}"/>
              </a:ext>
            </a:extLst>
          </p:cNvPr>
          <p:cNvSpPr txBox="1"/>
          <p:nvPr/>
        </p:nvSpPr>
        <p:spPr>
          <a:xfrm>
            <a:off x="750367" y="772404"/>
            <a:ext cx="10987543" cy="3354765"/>
          </a:xfrm>
          <a:prstGeom prst="rect">
            <a:avLst/>
          </a:prstGeom>
          <a:noFill/>
        </p:spPr>
        <p:txBody>
          <a:bodyPr wrap="square">
            <a:spAutoFit/>
          </a:bodyPr>
          <a:lstStyle/>
          <a:p>
            <a:pPr>
              <a:buNone/>
            </a:pPr>
            <a:r>
              <a:rPr lang="en-US" sz="2400" dirty="0"/>
              <a:t>We can define systems that follow transition rules where </a:t>
            </a:r>
            <a:r>
              <a:rPr lang="en-US" sz="2400" i="1" dirty="0"/>
              <a:t>information can be lost</a:t>
            </a:r>
            <a:br>
              <a:rPr lang="en-US" sz="2400" dirty="0"/>
            </a:br>
            <a:endParaRPr lang="en-US" sz="2400" dirty="0"/>
          </a:p>
          <a:p>
            <a:pPr>
              <a:buNone/>
            </a:pPr>
            <a:r>
              <a:rPr lang="en-US" sz="2800" b="1" dirty="0">
                <a:solidFill>
                  <a:srgbClr val="0070C0"/>
                </a:solidFill>
              </a:rPr>
              <a:t>Imagine a binary universe whose laws are AND and OR. </a:t>
            </a:r>
          </a:p>
          <a:p>
            <a:pPr>
              <a:buNone/>
            </a:pPr>
            <a:r>
              <a:rPr lang="en-US" sz="1600" b="1" dirty="0">
                <a:solidFill>
                  <a:srgbClr val="0070C0"/>
                </a:solidFill>
              </a:rPr>
              <a:t>When I say universe, I mean it literally. A universe is states plus rules. Physics tells us the rules of the universe we live in.  </a:t>
            </a:r>
          </a:p>
          <a:p>
            <a:pPr>
              <a:buNone/>
            </a:pPr>
            <a:endParaRPr lang="en-US" sz="2400" dirty="0"/>
          </a:p>
          <a:p>
            <a:pPr>
              <a:buNone/>
            </a:pPr>
            <a:r>
              <a:rPr lang="en-US" sz="2400" dirty="0"/>
              <a:t>The state of the universe evolves according to the ANDs and ORs. But information is lost with each state change, because the different input states yield the same output state (i.e. they are not </a:t>
            </a:r>
            <a:r>
              <a:rPr lang="en-US" sz="2400" dirty="0">
                <a:solidFill>
                  <a:srgbClr val="0070C0"/>
                </a:solidFill>
              </a:rPr>
              <a:t>injective</a:t>
            </a:r>
            <a:r>
              <a:rPr lang="en-US" sz="2400" dirty="0"/>
              <a:t>)</a:t>
            </a:r>
          </a:p>
          <a:p>
            <a:pPr>
              <a:buNone/>
            </a:pPr>
            <a:r>
              <a:rPr lang="en-US" sz="2400" dirty="0"/>
              <a:t>In other words, we can’t run time in reverse in the AND/OR world.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AE026E8-FD71-25E2-CFC5-8E9F69334184}"/>
                  </a:ext>
                </a:extLst>
              </p:cNvPr>
              <p:cNvSpPr txBox="1"/>
              <p:nvPr/>
            </p:nvSpPr>
            <p:spPr>
              <a:xfrm>
                <a:off x="1328946" y="4440060"/>
                <a:ext cx="5196262" cy="1723549"/>
              </a:xfrm>
              <a:prstGeom prst="rect">
                <a:avLst/>
              </a:prstGeom>
              <a:noFill/>
            </p:spPr>
            <p:txBody>
              <a:bodyPr wrap="square" lIns="0" tIns="0" rIns="0" bIns="0" rtlCol="0">
                <a:spAutoFit/>
              </a:bodyPr>
              <a:lstStyle/>
              <a:p>
                <a:r>
                  <a:rPr lang="en-US" sz="2800" b="0" dirty="0"/>
                  <a:t>	</a:t>
                </a:r>
                <a14:m>
                  <m:oMath xmlns:m="http://schemas.openxmlformats.org/officeDocument/2006/math">
                    <m:r>
                      <m:rPr>
                        <m:nor/>
                      </m:rPr>
                      <a:rPr lang="en-US" sz="2800" i="0" dirty="0" smtClean="0">
                        <a:latin typeface="Cambria Math" panose="02040503050406030204" pitchFamily="18" charset="0"/>
                      </a:rPr>
                      <m:t>And</m:t>
                    </m:r>
                    <m:d>
                      <m:dPr>
                        <m:ctrlPr>
                          <a:rPr lang="en-US" sz="2800" i="1" dirty="0" smtClean="0">
                            <a:latin typeface="Cambria Math" panose="02040503050406030204" pitchFamily="18" charset="0"/>
                          </a:rPr>
                        </m:ctrlPr>
                      </m:dPr>
                      <m:e>
                        <m:r>
                          <a:rPr lang="en-US" sz="2800" i="1" dirty="0" smtClean="0">
                            <a:latin typeface="Cambria Math" panose="02040503050406030204" pitchFamily="18" charset="0"/>
                          </a:rPr>
                          <m:t>0,0</m:t>
                        </m:r>
                      </m:e>
                    </m:d>
                    <m:r>
                      <a:rPr lang="en-US" sz="2800" i="1" dirty="0" smtClean="0">
                        <a:latin typeface="Cambria Math" panose="02040503050406030204" pitchFamily="18" charset="0"/>
                      </a:rPr>
                      <m:t>=0∧0=0</m:t>
                    </m:r>
                  </m:oMath>
                </a14:m>
                <a:endParaRPr lang="en-US" sz="2800" b="0" dirty="0"/>
              </a:p>
              <a:p>
                <a:r>
                  <a:rPr lang="en-US" sz="2800" dirty="0"/>
                  <a:t>	</a:t>
                </a:r>
                <a14:m>
                  <m:oMath xmlns:m="http://schemas.openxmlformats.org/officeDocument/2006/math">
                    <m:r>
                      <m:rPr>
                        <m:nor/>
                      </m:rPr>
                      <a:rPr lang="en-US" sz="2800" dirty="0">
                        <a:latin typeface="Cambria Math" panose="02040503050406030204" pitchFamily="18" charset="0"/>
                      </a:rPr>
                      <m:t>And</m:t>
                    </m:r>
                    <m:d>
                      <m:dPr>
                        <m:ctrlPr>
                          <a:rPr lang="en-US" sz="2800" i="1" dirty="0">
                            <a:latin typeface="Cambria Math" panose="02040503050406030204" pitchFamily="18" charset="0"/>
                          </a:rPr>
                        </m:ctrlPr>
                      </m:dPr>
                      <m:e>
                        <m:r>
                          <a:rPr lang="en-US" sz="2800" b="0" i="1" dirty="0" smtClean="0">
                            <a:latin typeface="Cambria Math" panose="02040503050406030204" pitchFamily="18" charset="0"/>
                          </a:rPr>
                          <m:t>1</m:t>
                        </m:r>
                        <m:r>
                          <a:rPr lang="en-US" sz="2800" i="1" dirty="0">
                            <a:latin typeface="Cambria Math" panose="02040503050406030204" pitchFamily="18" charset="0"/>
                          </a:rPr>
                          <m:t>,0</m:t>
                        </m:r>
                      </m:e>
                    </m:d>
                    <m:r>
                      <a:rPr lang="en-US" sz="2800" i="1" dirty="0">
                        <a:latin typeface="Cambria Math" panose="02040503050406030204" pitchFamily="18" charset="0"/>
                      </a:rPr>
                      <m:t>=</m:t>
                    </m:r>
                    <m:r>
                      <a:rPr lang="en-US" sz="2800" b="0" i="1" dirty="0" smtClean="0">
                        <a:latin typeface="Cambria Math" panose="02040503050406030204" pitchFamily="18" charset="0"/>
                      </a:rPr>
                      <m:t>1</m:t>
                    </m:r>
                    <m:r>
                      <a:rPr lang="en-US" sz="2800" i="1" dirty="0">
                        <a:latin typeface="Cambria Math" panose="02040503050406030204" pitchFamily="18" charset="0"/>
                      </a:rPr>
                      <m:t>∧0=0</m:t>
                    </m:r>
                  </m:oMath>
                </a14:m>
                <a:endParaRPr lang="en-US" sz="2800" dirty="0"/>
              </a:p>
              <a:p>
                <a:r>
                  <a:rPr lang="en-US" sz="2800" dirty="0"/>
                  <a:t>	</a:t>
                </a:r>
                <a14:m>
                  <m:oMath xmlns:m="http://schemas.openxmlformats.org/officeDocument/2006/math">
                    <m:r>
                      <m:rPr>
                        <m:nor/>
                      </m:rPr>
                      <a:rPr lang="en-US" sz="2800" dirty="0">
                        <a:latin typeface="Cambria Math" panose="02040503050406030204" pitchFamily="18" charset="0"/>
                      </a:rPr>
                      <m:t>And</m:t>
                    </m:r>
                    <m:d>
                      <m:dPr>
                        <m:ctrlPr>
                          <a:rPr lang="en-US" sz="2800" i="1" dirty="0">
                            <a:latin typeface="Cambria Math" panose="02040503050406030204" pitchFamily="18" charset="0"/>
                          </a:rPr>
                        </m:ctrlPr>
                      </m:dPr>
                      <m:e>
                        <m:r>
                          <a:rPr lang="en-US" sz="2800" b="0" i="1" dirty="0" smtClean="0">
                            <a:latin typeface="Cambria Math" panose="02040503050406030204" pitchFamily="18" charset="0"/>
                          </a:rPr>
                          <m:t>0</m:t>
                        </m:r>
                        <m:r>
                          <a:rPr lang="en-US" sz="2800" i="1" dirty="0">
                            <a:latin typeface="Cambria Math" panose="02040503050406030204" pitchFamily="18" charset="0"/>
                          </a:rPr>
                          <m:t>,</m:t>
                        </m:r>
                        <m:r>
                          <a:rPr lang="en-US" sz="2800" b="0" i="1" dirty="0" smtClean="0">
                            <a:latin typeface="Cambria Math" panose="02040503050406030204" pitchFamily="18" charset="0"/>
                          </a:rPr>
                          <m:t>1</m:t>
                        </m:r>
                      </m:e>
                    </m:d>
                    <m:r>
                      <a:rPr lang="en-US" sz="2800" i="1" dirty="0">
                        <a:latin typeface="Cambria Math" panose="02040503050406030204" pitchFamily="18" charset="0"/>
                      </a:rPr>
                      <m:t>=0∧</m:t>
                    </m:r>
                    <m:r>
                      <a:rPr lang="en-US" sz="2800" b="0" i="1" dirty="0" smtClean="0">
                        <a:latin typeface="Cambria Math" panose="02040503050406030204" pitchFamily="18" charset="0"/>
                      </a:rPr>
                      <m:t>1</m:t>
                    </m:r>
                    <m:r>
                      <a:rPr lang="en-US" sz="2800" i="1" dirty="0">
                        <a:latin typeface="Cambria Math" panose="02040503050406030204" pitchFamily="18" charset="0"/>
                      </a:rPr>
                      <m:t>=0</m:t>
                    </m:r>
                  </m:oMath>
                </a14:m>
                <a:endParaRPr lang="en-US" sz="2800" dirty="0"/>
              </a:p>
              <a:p>
                <a:r>
                  <a:rPr lang="en-US" sz="2800" dirty="0"/>
                  <a:t>	</a:t>
                </a:r>
                <a14:m>
                  <m:oMath xmlns:m="http://schemas.openxmlformats.org/officeDocument/2006/math">
                    <m:r>
                      <m:rPr>
                        <m:nor/>
                      </m:rPr>
                      <a:rPr lang="en-US" sz="2800" dirty="0">
                        <a:latin typeface="Cambria Math" panose="02040503050406030204" pitchFamily="18" charset="0"/>
                      </a:rPr>
                      <m:t>And</m:t>
                    </m:r>
                    <m:d>
                      <m:dPr>
                        <m:ctrlPr>
                          <a:rPr lang="en-US" sz="2800" i="1" dirty="0">
                            <a:latin typeface="Cambria Math" panose="02040503050406030204" pitchFamily="18" charset="0"/>
                          </a:rPr>
                        </m:ctrlPr>
                      </m:dPr>
                      <m:e>
                        <m:r>
                          <a:rPr lang="en-US" sz="2800" b="0" i="1" dirty="0" smtClean="0">
                            <a:latin typeface="Cambria Math" panose="02040503050406030204" pitchFamily="18" charset="0"/>
                          </a:rPr>
                          <m:t>1</m:t>
                        </m:r>
                        <m:r>
                          <a:rPr lang="en-US" sz="2800" i="1" dirty="0">
                            <a:latin typeface="Cambria Math" panose="02040503050406030204" pitchFamily="18" charset="0"/>
                          </a:rPr>
                          <m:t>,</m:t>
                        </m:r>
                        <m:r>
                          <a:rPr lang="en-US" sz="2800" b="0" i="1" dirty="0" smtClean="0">
                            <a:latin typeface="Cambria Math" panose="02040503050406030204" pitchFamily="18" charset="0"/>
                          </a:rPr>
                          <m:t>1</m:t>
                        </m:r>
                      </m:e>
                    </m:d>
                    <m:r>
                      <a:rPr lang="en-US" sz="2800" i="1" dirty="0">
                        <a:latin typeface="Cambria Math" panose="02040503050406030204" pitchFamily="18" charset="0"/>
                      </a:rPr>
                      <m:t>=</m:t>
                    </m:r>
                    <m:r>
                      <a:rPr lang="en-US" sz="2800" b="0" i="1" dirty="0" smtClean="0">
                        <a:latin typeface="Cambria Math" panose="02040503050406030204" pitchFamily="18" charset="0"/>
                      </a:rPr>
                      <m:t>1</m:t>
                    </m:r>
                    <m:r>
                      <a:rPr lang="en-US" sz="2800" i="1" dirty="0">
                        <a:latin typeface="Cambria Math" panose="02040503050406030204" pitchFamily="18" charset="0"/>
                      </a:rPr>
                      <m:t>∧</m:t>
                    </m:r>
                    <m:r>
                      <a:rPr lang="en-US" sz="2800" b="0" i="1" dirty="0" smtClean="0">
                        <a:latin typeface="Cambria Math" panose="02040503050406030204" pitchFamily="18" charset="0"/>
                      </a:rPr>
                      <m:t>1</m:t>
                    </m:r>
                    <m:r>
                      <a:rPr lang="en-US" sz="2800" i="1" dirty="0">
                        <a:latin typeface="Cambria Math" panose="02040503050406030204" pitchFamily="18" charset="0"/>
                      </a:rPr>
                      <m:t>=</m:t>
                    </m:r>
                    <m:r>
                      <a:rPr lang="en-US" sz="2800" b="0" i="1" dirty="0" smtClean="0">
                        <a:latin typeface="Cambria Math" panose="02040503050406030204" pitchFamily="18" charset="0"/>
                      </a:rPr>
                      <m:t>1</m:t>
                    </m:r>
                  </m:oMath>
                </a14:m>
                <a:endParaRPr lang="en-US" sz="2800" dirty="0"/>
              </a:p>
            </p:txBody>
          </p:sp>
        </mc:Choice>
        <mc:Fallback xmlns="">
          <p:sp>
            <p:nvSpPr>
              <p:cNvPr id="6" name="TextBox 5">
                <a:extLst>
                  <a:ext uri="{FF2B5EF4-FFF2-40B4-BE49-F238E27FC236}">
                    <a16:creationId xmlns:a16="http://schemas.microsoft.com/office/drawing/2014/main" id="{5AE026E8-FD71-25E2-CFC5-8E9F69334184}"/>
                  </a:ext>
                </a:extLst>
              </p:cNvPr>
              <p:cNvSpPr txBox="1">
                <a:spLocks noRot="1" noChangeAspect="1" noMove="1" noResize="1" noEditPoints="1" noAdjustHandles="1" noChangeArrowheads="1" noChangeShapeType="1" noTextEdit="1"/>
              </p:cNvSpPr>
              <p:nvPr/>
            </p:nvSpPr>
            <p:spPr>
              <a:xfrm>
                <a:off x="1328946" y="4440060"/>
                <a:ext cx="5196262" cy="1723549"/>
              </a:xfrm>
              <a:prstGeom prst="rect">
                <a:avLst/>
              </a:prstGeom>
              <a:blipFill>
                <a:blip r:embed="rId2"/>
                <a:stretch>
                  <a:fillRect b="-1460"/>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3A1DDA4A-EBF2-65B6-1EFC-5C934871303B}"/>
              </a:ext>
            </a:extLst>
          </p:cNvPr>
          <p:cNvSpPr txBox="1"/>
          <p:nvPr/>
        </p:nvSpPr>
        <p:spPr>
          <a:xfrm>
            <a:off x="750366" y="6323108"/>
            <a:ext cx="8785519" cy="369332"/>
          </a:xfrm>
          <a:prstGeom prst="rect">
            <a:avLst/>
          </a:prstGeom>
          <a:noFill/>
        </p:spPr>
        <p:txBody>
          <a:bodyPr wrap="square">
            <a:spAutoFit/>
          </a:bodyPr>
          <a:lstStyle/>
          <a:p>
            <a:r>
              <a:rPr lang="en-US" sz="1800" dirty="0"/>
              <a:t>Going forward in time is well defined but going back in time is ambiguous. </a:t>
            </a:r>
            <a:endParaRPr lang="en-US"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760D4D1-4DC1-A53D-33C0-278B90092ED4}"/>
                  </a:ext>
                </a:extLst>
              </p:cNvPr>
              <p:cNvSpPr txBox="1"/>
              <p:nvPr/>
            </p:nvSpPr>
            <p:spPr>
              <a:xfrm>
                <a:off x="5432717" y="4393893"/>
                <a:ext cx="5857323" cy="1815882"/>
              </a:xfrm>
              <a:prstGeom prst="rect">
                <a:avLst/>
              </a:prstGeom>
              <a:noFill/>
            </p:spPr>
            <p:txBody>
              <a:bodyPr wrap="square">
                <a:spAutoFit/>
              </a:bodyPr>
              <a:lstStyle/>
              <a:p>
                <a:r>
                  <a:rPr lang="en-US" sz="1800" b="0" dirty="0"/>
                  <a:t>	</a:t>
                </a:r>
                <a14:m>
                  <m:oMath xmlns:m="http://schemas.openxmlformats.org/officeDocument/2006/math">
                    <m:r>
                      <m:rPr>
                        <m:nor/>
                      </m:rPr>
                      <a:rPr lang="en-US" sz="2800" b="0" i="0" dirty="0" smtClean="0">
                        <a:latin typeface="Cambria Math" panose="02040503050406030204" pitchFamily="18" charset="0"/>
                      </a:rPr>
                      <m:t>Or</m:t>
                    </m:r>
                    <m:d>
                      <m:dPr>
                        <m:ctrlPr>
                          <a:rPr lang="en-US" sz="2800" i="1" dirty="0" smtClean="0">
                            <a:latin typeface="Cambria Math" panose="02040503050406030204" pitchFamily="18" charset="0"/>
                          </a:rPr>
                        </m:ctrlPr>
                      </m:dPr>
                      <m:e>
                        <m:r>
                          <a:rPr lang="en-US" sz="2800" i="1" dirty="0" smtClean="0">
                            <a:latin typeface="Cambria Math" panose="02040503050406030204" pitchFamily="18" charset="0"/>
                          </a:rPr>
                          <m:t>0,0</m:t>
                        </m:r>
                      </m:e>
                    </m:d>
                    <m:r>
                      <a:rPr lang="en-US" sz="2800" i="1" dirty="0" smtClean="0">
                        <a:latin typeface="Cambria Math" panose="02040503050406030204" pitchFamily="18" charset="0"/>
                      </a:rPr>
                      <m:t>=0</m:t>
                    </m:r>
                    <m:r>
                      <a:rPr lang="en-US" sz="2800" b="0" i="1" dirty="0" smtClean="0">
                        <a:latin typeface="Cambria Math" panose="02040503050406030204" pitchFamily="18" charset="0"/>
                      </a:rPr>
                      <m:t>∨</m:t>
                    </m:r>
                    <m:r>
                      <a:rPr lang="en-US" sz="2800" i="1" dirty="0" smtClean="0">
                        <a:latin typeface="Cambria Math" panose="02040503050406030204" pitchFamily="18" charset="0"/>
                      </a:rPr>
                      <m:t>0=0</m:t>
                    </m:r>
                  </m:oMath>
                </a14:m>
                <a:endParaRPr lang="en-US" sz="2800" dirty="0"/>
              </a:p>
              <a:p>
                <a:r>
                  <a:rPr lang="en-US" sz="2800" dirty="0"/>
                  <a:t>	</a:t>
                </a:r>
                <a14:m>
                  <m:oMath xmlns:m="http://schemas.openxmlformats.org/officeDocument/2006/math">
                    <m:r>
                      <m:rPr>
                        <m:nor/>
                      </m:rPr>
                      <a:rPr lang="en-US" sz="2800" b="0" i="0" dirty="0" smtClean="0">
                        <a:latin typeface="Cambria Math" panose="02040503050406030204" pitchFamily="18" charset="0"/>
                      </a:rPr>
                      <m:t>Or</m:t>
                    </m:r>
                    <m:d>
                      <m:dPr>
                        <m:ctrlPr>
                          <a:rPr lang="en-US" sz="2800" i="1" dirty="0">
                            <a:latin typeface="Cambria Math" panose="02040503050406030204" pitchFamily="18" charset="0"/>
                          </a:rPr>
                        </m:ctrlPr>
                      </m:dPr>
                      <m:e>
                        <m:r>
                          <a:rPr lang="en-US" sz="2800" b="0" i="1" dirty="0" smtClean="0">
                            <a:latin typeface="Cambria Math" panose="02040503050406030204" pitchFamily="18" charset="0"/>
                          </a:rPr>
                          <m:t>1</m:t>
                        </m:r>
                        <m:r>
                          <a:rPr lang="en-US" sz="2800" i="1" dirty="0">
                            <a:latin typeface="Cambria Math" panose="02040503050406030204" pitchFamily="18" charset="0"/>
                          </a:rPr>
                          <m:t>,0</m:t>
                        </m:r>
                      </m:e>
                    </m:d>
                    <m:r>
                      <a:rPr lang="en-US" sz="2800" i="1" dirty="0">
                        <a:latin typeface="Cambria Math" panose="02040503050406030204" pitchFamily="18" charset="0"/>
                      </a:rPr>
                      <m:t>=</m:t>
                    </m:r>
                    <m:r>
                      <a:rPr lang="en-US" sz="2800" b="0" i="1" dirty="0" smtClean="0">
                        <a:latin typeface="Cambria Math" panose="02040503050406030204" pitchFamily="18" charset="0"/>
                      </a:rPr>
                      <m:t>1</m:t>
                    </m:r>
                    <m:r>
                      <a:rPr lang="en-US" sz="2800" i="1" dirty="0">
                        <a:latin typeface="Cambria Math" panose="02040503050406030204" pitchFamily="18" charset="0"/>
                      </a:rPr>
                      <m:t>∨0=</m:t>
                    </m:r>
                    <m:r>
                      <a:rPr lang="en-US" sz="2800" b="0" i="1" dirty="0" smtClean="0">
                        <a:latin typeface="Cambria Math" panose="02040503050406030204" pitchFamily="18" charset="0"/>
                      </a:rPr>
                      <m:t>1</m:t>
                    </m:r>
                  </m:oMath>
                </a14:m>
                <a:endParaRPr lang="en-US" sz="2800" dirty="0"/>
              </a:p>
              <a:p>
                <a:r>
                  <a:rPr lang="en-US" sz="2800" dirty="0"/>
                  <a:t>	</a:t>
                </a:r>
                <a14:m>
                  <m:oMath xmlns:m="http://schemas.openxmlformats.org/officeDocument/2006/math">
                    <m:r>
                      <m:rPr>
                        <m:nor/>
                      </m:rPr>
                      <a:rPr lang="en-US" sz="2800" b="0" i="0" dirty="0" smtClean="0">
                        <a:latin typeface="Cambria Math" panose="02040503050406030204" pitchFamily="18" charset="0"/>
                      </a:rPr>
                      <m:t>Or</m:t>
                    </m:r>
                    <m:d>
                      <m:dPr>
                        <m:ctrlPr>
                          <a:rPr lang="en-US" sz="2800" i="1" dirty="0">
                            <a:latin typeface="Cambria Math" panose="02040503050406030204" pitchFamily="18" charset="0"/>
                          </a:rPr>
                        </m:ctrlPr>
                      </m:dPr>
                      <m:e>
                        <m:r>
                          <a:rPr lang="en-US" sz="2800" b="0" i="1" dirty="0" smtClean="0">
                            <a:latin typeface="Cambria Math" panose="02040503050406030204" pitchFamily="18" charset="0"/>
                          </a:rPr>
                          <m:t>0</m:t>
                        </m:r>
                        <m:r>
                          <a:rPr lang="en-US" sz="2800" i="1" dirty="0">
                            <a:latin typeface="Cambria Math" panose="02040503050406030204" pitchFamily="18" charset="0"/>
                          </a:rPr>
                          <m:t>,</m:t>
                        </m:r>
                        <m:r>
                          <a:rPr lang="en-US" sz="2800" b="0" i="1" dirty="0" smtClean="0">
                            <a:latin typeface="Cambria Math" panose="02040503050406030204" pitchFamily="18" charset="0"/>
                          </a:rPr>
                          <m:t>1</m:t>
                        </m:r>
                      </m:e>
                    </m:d>
                    <m:r>
                      <a:rPr lang="en-US" sz="2800" i="1" dirty="0">
                        <a:latin typeface="Cambria Math" panose="02040503050406030204" pitchFamily="18" charset="0"/>
                      </a:rPr>
                      <m:t>=0∨</m:t>
                    </m:r>
                    <m:r>
                      <a:rPr lang="en-US" sz="2800" b="0" i="1" dirty="0" smtClean="0">
                        <a:latin typeface="Cambria Math" panose="02040503050406030204" pitchFamily="18" charset="0"/>
                      </a:rPr>
                      <m:t>1</m:t>
                    </m:r>
                    <m:r>
                      <a:rPr lang="en-US" sz="2800" i="1" dirty="0">
                        <a:latin typeface="Cambria Math" panose="02040503050406030204" pitchFamily="18" charset="0"/>
                      </a:rPr>
                      <m:t>=</m:t>
                    </m:r>
                    <m:r>
                      <a:rPr lang="en-US" sz="2800" b="0" i="1" dirty="0" smtClean="0">
                        <a:latin typeface="Cambria Math" panose="02040503050406030204" pitchFamily="18" charset="0"/>
                      </a:rPr>
                      <m:t>1</m:t>
                    </m:r>
                  </m:oMath>
                </a14:m>
                <a:endParaRPr lang="en-US" sz="2800" dirty="0"/>
              </a:p>
              <a:p>
                <a:r>
                  <a:rPr lang="en-US" sz="2800" dirty="0"/>
                  <a:t>	</a:t>
                </a:r>
                <a14:m>
                  <m:oMath xmlns:m="http://schemas.openxmlformats.org/officeDocument/2006/math">
                    <m:r>
                      <m:rPr>
                        <m:nor/>
                      </m:rPr>
                      <a:rPr lang="en-US" sz="2800" dirty="0">
                        <a:latin typeface="Cambria Math" panose="02040503050406030204" pitchFamily="18" charset="0"/>
                      </a:rPr>
                      <m:t>O</m:t>
                    </m:r>
                    <m:r>
                      <m:rPr>
                        <m:nor/>
                      </m:rPr>
                      <a:rPr lang="en-US" sz="2800" b="0" i="0" dirty="0" smtClean="0">
                        <a:latin typeface="Cambria Math" panose="02040503050406030204" pitchFamily="18" charset="0"/>
                      </a:rPr>
                      <m:t>r</m:t>
                    </m:r>
                    <m:d>
                      <m:dPr>
                        <m:ctrlPr>
                          <a:rPr lang="en-US" sz="2800" i="1" dirty="0">
                            <a:latin typeface="Cambria Math" panose="02040503050406030204" pitchFamily="18" charset="0"/>
                          </a:rPr>
                        </m:ctrlPr>
                      </m:dPr>
                      <m:e>
                        <m:r>
                          <a:rPr lang="en-US" sz="2800" b="0" i="1" dirty="0" smtClean="0">
                            <a:latin typeface="Cambria Math" panose="02040503050406030204" pitchFamily="18" charset="0"/>
                          </a:rPr>
                          <m:t>1</m:t>
                        </m:r>
                        <m:r>
                          <a:rPr lang="en-US" sz="2800" i="1" dirty="0">
                            <a:latin typeface="Cambria Math" panose="02040503050406030204" pitchFamily="18" charset="0"/>
                          </a:rPr>
                          <m:t>,</m:t>
                        </m:r>
                        <m:r>
                          <a:rPr lang="en-US" sz="2800" b="0" i="1" dirty="0" smtClean="0">
                            <a:latin typeface="Cambria Math" panose="02040503050406030204" pitchFamily="18" charset="0"/>
                          </a:rPr>
                          <m:t>1</m:t>
                        </m:r>
                      </m:e>
                    </m:d>
                    <m:r>
                      <a:rPr lang="en-US" sz="2800" i="1" dirty="0">
                        <a:latin typeface="Cambria Math" panose="02040503050406030204" pitchFamily="18" charset="0"/>
                      </a:rPr>
                      <m:t>=</m:t>
                    </m:r>
                    <m:r>
                      <a:rPr lang="en-US" sz="2800" b="0" i="1" dirty="0" smtClean="0">
                        <a:latin typeface="Cambria Math" panose="02040503050406030204" pitchFamily="18" charset="0"/>
                      </a:rPr>
                      <m:t>1</m:t>
                    </m:r>
                    <m:r>
                      <a:rPr lang="en-US" sz="2800" i="1" dirty="0">
                        <a:latin typeface="Cambria Math" panose="02040503050406030204" pitchFamily="18" charset="0"/>
                      </a:rPr>
                      <m:t>∨</m:t>
                    </m:r>
                    <m:r>
                      <a:rPr lang="en-US" sz="2800" b="0" i="1" dirty="0" smtClean="0">
                        <a:latin typeface="Cambria Math" panose="02040503050406030204" pitchFamily="18" charset="0"/>
                      </a:rPr>
                      <m:t>1</m:t>
                    </m:r>
                    <m:r>
                      <a:rPr lang="en-US" sz="2800" i="1" dirty="0">
                        <a:latin typeface="Cambria Math" panose="02040503050406030204" pitchFamily="18" charset="0"/>
                      </a:rPr>
                      <m:t>=</m:t>
                    </m:r>
                    <m:r>
                      <a:rPr lang="en-US" sz="2800" b="0" i="1" dirty="0" smtClean="0">
                        <a:latin typeface="Cambria Math" panose="02040503050406030204" pitchFamily="18" charset="0"/>
                      </a:rPr>
                      <m:t>1</m:t>
                    </m:r>
                  </m:oMath>
                </a14:m>
                <a:endParaRPr lang="en-US" sz="2800" dirty="0"/>
              </a:p>
            </p:txBody>
          </p:sp>
        </mc:Choice>
        <mc:Fallback xmlns="">
          <p:sp>
            <p:nvSpPr>
              <p:cNvPr id="11" name="TextBox 10">
                <a:extLst>
                  <a:ext uri="{FF2B5EF4-FFF2-40B4-BE49-F238E27FC236}">
                    <a16:creationId xmlns:a16="http://schemas.microsoft.com/office/drawing/2014/main" id="{F760D4D1-4DC1-A53D-33C0-278B90092ED4}"/>
                  </a:ext>
                </a:extLst>
              </p:cNvPr>
              <p:cNvSpPr txBox="1">
                <a:spLocks noRot="1" noChangeAspect="1" noMove="1" noResize="1" noEditPoints="1" noAdjustHandles="1" noChangeArrowheads="1" noChangeShapeType="1" noTextEdit="1"/>
              </p:cNvSpPr>
              <p:nvPr/>
            </p:nvSpPr>
            <p:spPr>
              <a:xfrm>
                <a:off x="5432717" y="4393893"/>
                <a:ext cx="5857323" cy="1815882"/>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724698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136ED-4D1A-FDEA-86DF-0B2695AE703F}"/>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CA37B6FD-933B-016E-C775-0AE95615A3A9}"/>
                  </a:ext>
                </a:extLst>
              </p:cNvPr>
              <p:cNvSpPr>
                <a:spLocks noGrp="1"/>
              </p:cNvSpPr>
              <p:nvPr>
                <p:ph type="title"/>
              </p:nvPr>
            </p:nvSpPr>
            <p:spPr>
              <a:xfrm>
                <a:off x="750367" y="0"/>
                <a:ext cx="10691265" cy="1307592"/>
              </a:xfrm>
            </p:spPr>
            <p:txBody>
              <a:bodyPr/>
              <a:lstStyle/>
              <a:p>
                <a:r>
                  <a:rPr lang="en-US" dirty="0"/>
                  <a:t>A time-reversable binary universe: </a:t>
                </a:r>
                <a14:m>
                  <m:oMath xmlns:m="http://schemas.openxmlformats.org/officeDocument/2006/math">
                    <m:r>
                      <a:rPr lang="en-US" i="1" dirty="0">
                        <a:latin typeface="Cambria Math" panose="02040503050406030204" pitchFamily="18" charset="0"/>
                      </a:rPr>
                      <m:t>¬</m:t>
                    </m:r>
                  </m:oMath>
                </a14:m>
                <a:endParaRPr lang="en-US" dirty="0"/>
              </a:p>
            </p:txBody>
          </p:sp>
        </mc:Choice>
        <mc:Fallback xmlns="">
          <p:sp>
            <p:nvSpPr>
              <p:cNvPr id="2" name="Title 1">
                <a:extLst>
                  <a:ext uri="{FF2B5EF4-FFF2-40B4-BE49-F238E27FC236}">
                    <a16:creationId xmlns:a16="http://schemas.microsoft.com/office/drawing/2014/main" id="{CA37B6FD-933B-016E-C775-0AE95615A3A9}"/>
                  </a:ext>
                </a:extLst>
              </p:cNvPr>
              <p:cNvSpPr>
                <a:spLocks noGrp="1" noRot="1" noChangeAspect="1" noMove="1" noResize="1" noEditPoints="1" noAdjustHandles="1" noChangeArrowheads="1" noChangeShapeType="1" noTextEdit="1"/>
              </p:cNvSpPr>
              <p:nvPr>
                <p:ph type="title"/>
              </p:nvPr>
            </p:nvSpPr>
            <p:spPr>
              <a:xfrm>
                <a:off x="750367" y="0"/>
                <a:ext cx="10691265" cy="1307592"/>
              </a:xfrm>
              <a:blipFill>
                <a:blip r:embed="rId2"/>
                <a:stretch>
                  <a:fillRect l="-2019" t="-86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7649FCD7-EEE5-DECD-5268-EBDED48A6363}"/>
                  </a:ext>
                </a:extLst>
              </p:cNvPr>
              <p:cNvSpPr txBox="1"/>
              <p:nvPr/>
            </p:nvSpPr>
            <p:spPr>
              <a:xfrm>
                <a:off x="750364" y="889843"/>
                <a:ext cx="9755905" cy="4524315"/>
              </a:xfrm>
              <a:prstGeom prst="rect">
                <a:avLst/>
              </a:prstGeom>
              <a:noFill/>
            </p:spPr>
            <p:txBody>
              <a:bodyPr wrap="square">
                <a:spAutoFit/>
              </a:bodyPr>
              <a:lstStyle/>
              <a:p>
                <a:endParaRPr lang="en-US" dirty="0"/>
              </a:p>
              <a:p>
                <a:r>
                  <a:rPr lang="en-US" dirty="0"/>
                  <a:t>Imagine a binary universe where time is reversible.</a:t>
                </a:r>
              </a:p>
              <a:p>
                <a:endParaRPr lang="en-US" dirty="0"/>
              </a:p>
              <a:p>
                <a:r>
                  <a:rPr lang="en-US" dirty="0"/>
                  <a:t>This means: Each state change has a unique predecessor and a unique successor i.e. injective and surjective (</a:t>
                </a:r>
                <a:r>
                  <a:rPr lang="en-US" dirty="0">
                    <a:solidFill>
                      <a:srgbClr val="0070C0"/>
                    </a:solidFill>
                  </a:rPr>
                  <a:t>bijective</a:t>
                </a:r>
                <a:r>
                  <a:rPr lang="en-US" dirty="0"/>
                  <a:t>) map.</a:t>
                </a:r>
              </a:p>
              <a:p>
                <a:endParaRPr lang="en-US" dirty="0"/>
              </a:p>
              <a:p>
                <a:r>
                  <a:rPr lang="en-US" dirty="0"/>
                  <a:t>So, the evolution rule must be: one-to-one and onto (a bijection)</a:t>
                </a:r>
              </a:p>
              <a:p>
                <a:endParaRPr lang="en-US" dirty="0"/>
              </a:p>
              <a:p>
                <a:r>
                  <a:rPr lang="en-US" dirty="0"/>
                  <a:t>Example: NOT</a:t>
                </a:r>
              </a:p>
              <a:p>
                <a:endParaRPr lang="en-US" dirty="0"/>
              </a:p>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m:t>
                      </m:r>
                      <m:r>
                        <a:rPr lang="en-US" i="1" dirty="0" smtClean="0">
                          <a:latin typeface="Cambria Math" panose="02040503050406030204" pitchFamily="18" charset="0"/>
                        </a:rPr>
                        <m:t>1→</m:t>
                      </m:r>
                      <m:r>
                        <a:rPr lang="en-US" i="1" dirty="0">
                          <a:latin typeface="Cambria Math" panose="02040503050406030204" pitchFamily="18" charset="0"/>
                        </a:rPr>
                        <m:t>0¬ </m:t>
                      </m:r>
                      <m:r>
                        <a:rPr lang="en-US" i="1" dirty="0" smtClean="0">
                          <a:latin typeface="Cambria Math" panose="02040503050406030204" pitchFamily="18" charset="0"/>
                        </a:rPr>
                        <m:t>0</m:t>
                      </m:r>
                      <m:r>
                        <a:rPr lang="en-US" i="1" dirty="0">
                          <a:latin typeface="Cambria Math" panose="02040503050406030204" pitchFamily="18" charset="0"/>
                        </a:rPr>
                        <m:t>→</m:t>
                      </m:r>
                      <m:r>
                        <a:rPr lang="en-US" i="1" dirty="0" smtClean="0">
                          <a:latin typeface="Cambria Math" panose="02040503050406030204" pitchFamily="18" charset="0"/>
                        </a:rPr>
                        <m:t>1</m:t>
                      </m:r>
                    </m:oMath>
                  </m:oMathPara>
                </a14:m>
                <a:endParaRPr lang="en-US" dirty="0"/>
              </a:p>
              <a:p>
                <a:endParaRPr lang="en-US" dirty="0"/>
              </a:p>
              <a:p>
                <a:r>
                  <a:rPr lang="en-US" dirty="0"/>
                  <a:t>Check reversibility:</a:t>
                </a:r>
              </a:p>
              <a:p>
                <a:pPr/>
                <a14:m>
                  <m:oMathPara xmlns:m="http://schemas.openxmlformats.org/officeDocument/2006/math">
                    <m:oMathParaPr>
                      <m:jc m:val="centerGroup"/>
                    </m:oMathParaPr>
                    <m:oMath xmlns:m="http://schemas.openxmlformats.org/officeDocument/2006/math">
                      <m:r>
                        <a:rPr lang="en-US" i="1" dirty="0">
                          <a:latin typeface="Cambria Math" panose="02040503050406030204" pitchFamily="18" charset="0"/>
                        </a:rPr>
                        <m:t>¬</m:t>
                      </m:r>
                      <m:r>
                        <a:rPr lang="en-US" i="1" dirty="0" smtClean="0">
                          <a:latin typeface="Cambria Math" panose="02040503050406030204" pitchFamily="18" charset="0"/>
                        </a:rPr>
                        <m:t>0→</m:t>
                      </m:r>
                      <m:r>
                        <a:rPr lang="en-US" i="1" dirty="0">
                          <a:latin typeface="Cambria Math" panose="02040503050406030204" pitchFamily="18" charset="0"/>
                        </a:rPr>
                        <m:t>1</m:t>
                      </m:r>
                      <m:r>
                        <a:rPr lang="en-US" b="0" i="1" dirty="0" smtClean="0">
                          <a:latin typeface="Cambria Math" panose="02040503050406030204" pitchFamily="18" charset="0"/>
                        </a:rPr>
                        <m:t>¬</m:t>
                      </m:r>
                      <m:r>
                        <a:rPr lang="en-US" i="1" dirty="0" smtClean="0">
                          <a:latin typeface="Cambria Math" panose="02040503050406030204" pitchFamily="18" charset="0"/>
                        </a:rPr>
                        <m:t>1</m:t>
                      </m:r>
                      <m:r>
                        <a:rPr lang="en-US" i="1" dirty="0">
                          <a:latin typeface="Cambria Math" panose="02040503050406030204" pitchFamily="18" charset="0"/>
                        </a:rPr>
                        <m:t>→</m:t>
                      </m:r>
                      <m:r>
                        <a:rPr lang="en-US" i="1" dirty="0" smtClean="0">
                          <a:latin typeface="Cambria Math" panose="02040503050406030204" pitchFamily="18" charset="0"/>
                        </a:rPr>
                        <m:t>0</m:t>
                      </m:r>
                    </m:oMath>
                  </m:oMathPara>
                </a14:m>
                <a:endParaRPr lang="en-US" dirty="0"/>
              </a:p>
              <a:p>
                <a:endParaRPr lang="en-US" dirty="0"/>
              </a:p>
              <a:p>
                <a:r>
                  <a:rPr lang="en-US" dirty="0"/>
                  <a:t>No information is lost</a:t>
                </a:r>
              </a:p>
            </p:txBody>
          </p:sp>
        </mc:Choice>
        <mc:Fallback xmlns="">
          <p:sp>
            <p:nvSpPr>
              <p:cNvPr id="7" name="TextBox 6">
                <a:extLst>
                  <a:ext uri="{FF2B5EF4-FFF2-40B4-BE49-F238E27FC236}">
                    <a16:creationId xmlns:a16="http://schemas.microsoft.com/office/drawing/2014/main" id="{7649FCD7-EEE5-DECD-5268-EBDED48A6363}"/>
                  </a:ext>
                </a:extLst>
              </p:cNvPr>
              <p:cNvSpPr txBox="1">
                <a:spLocks noRot="1" noChangeAspect="1" noMove="1" noResize="1" noEditPoints="1" noAdjustHandles="1" noChangeArrowheads="1" noChangeShapeType="1" noTextEdit="1"/>
              </p:cNvSpPr>
              <p:nvPr/>
            </p:nvSpPr>
            <p:spPr>
              <a:xfrm>
                <a:off x="750364" y="889843"/>
                <a:ext cx="9755905" cy="4524315"/>
              </a:xfrm>
              <a:prstGeom prst="rect">
                <a:avLst/>
              </a:prstGeom>
              <a:blipFill>
                <a:blip r:embed="rId3"/>
                <a:stretch>
                  <a:fillRect l="-520" b="-1120"/>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E6ADF2EE-8873-9ADC-B640-6934DF50F267}"/>
              </a:ext>
            </a:extLst>
          </p:cNvPr>
          <p:cNvSpPr txBox="1"/>
          <p:nvPr/>
        </p:nvSpPr>
        <p:spPr>
          <a:xfrm>
            <a:off x="750366" y="6323108"/>
            <a:ext cx="8785519" cy="369332"/>
          </a:xfrm>
          <a:prstGeom prst="rect">
            <a:avLst/>
          </a:prstGeom>
          <a:noFill/>
        </p:spPr>
        <p:txBody>
          <a:bodyPr wrap="square">
            <a:spAutoFit/>
          </a:bodyPr>
          <a:lstStyle/>
          <a:p>
            <a:r>
              <a:rPr lang="en-US" sz="1800" dirty="0"/>
              <a:t>Going back and forward in time are well defined. </a:t>
            </a:r>
            <a:endParaRPr lang="en-US" dirty="0"/>
          </a:p>
        </p:txBody>
      </p:sp>
    </p:spTree>
    <p:extLst>
      <p:ext uri="{BB962C8B-B14F-4D97-AF65-F5344CB8AC3E}">
        <p14:creationId xmlns:p14="http://schemas.microsoft.com/office/powerpoint/2010/main" val="3054125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F14E9-0D7F-727D-8AA0-D27B0CFF022C}"/>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7372DE5D-96B0-566F-3992-B778EDA51F5C}"/>
                  </a:ext>
                </a:extLst>
              </p:cNvPr>
              <p:cNvSpPr>
                <a:spLocks noGrp="1"/>
              </p:cNvSpPr>
              <p:nvPr>
                <p:ph type="title"/>
              </p:nvPr>
            </p:nvSpPr>
            <p:spPr>
              <a:xfrm>
                <a:off x="750367" y="0"/>
                <a:ext cx="10691265" cy="1307592"/>
              </a:xfrm>
            </p:spPr>
            <p:txBody>
              <a:bodyPr>
                <a:normAutofit/>
              </a:bodyPr>
              <a:lstStyle/>
              <a:p>
                <a:r>
                  <a:rPr lang="en-US" dirty="0"/>
                  <a:t>A time-reversable binary universe: </a:t>
                </a:r>
                <a14:m>
                  <m:oMath xmlns:m="http://schemas.openxmlformats.org/officeDocument/2006/math">
                    <m:r>
                      <m:rPr>
                        <m:sty m:val="p"/>
                      </m:rPr>
                      <a:rPr lang="en-US" b="0" i="1" smtClean="0">
                        <a:latin typeface="Cambria Math" panose="02040503050406030204" pitchFamily="18" charset="0"/>
                      </a:rPr>
                      <m:t>CNOT</m:t>
                    </m:r>
                  </m:oMath>
                </a14:m>
                <a:endParaRPr lang="en-US" dirty="0"/>
              </a:p>
            </p:txBody>
          </p:sp>
        </mc:Choice>
        <mc:Fallback xmlns="">
          <p:sp>
            <p:nvSpPr>
              <p:cNvPr id="2" name="Title 1">
                <a:extLst>
                  <a:ext uri="{FF2B5EF4-FFF2-40B4-BE49-F238E27FC236}">
                    <a16:creationId xmlns:a16="http://schemas.microsoft.com/office/drawing/2014/main" id="{7372DE5D-96B0-566F-3992-B778EDA51F5C}"/>
                  </a:ext>
                </a:extLst>
              </p:cNvPr>
              <p:cNvSpPr>
                <a:spLocks noGrp="1" noRot="1" noChangeAspect="1" noMove="1" noResize="1" noEditPoints="1" noAdjustHandles="1" noChangeArrowheads="1" noChangeShapeType="1" noTextEdit="1"/>
              </p:cNvSpPr>
              <p:nvPr>
                <p:ph type="title"/>
              </p:nvPr>
            </p:nvSpPr>
            <p:spPr>
              <a:xfrm>
                <a:off x="750367" y="0"/>
                <a:ext cx="10691265" cy="1307592"/>
              </a:xfrm>
              <a:blipFill>
                <a:blip r:embed="rId2"/>
                <a:stretch>
                  <a:fillRect l="-2019" t="-865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E10B183C-C6FB-63AA-0EF2-1AA84C992217}"/>
                  </a:ext>
                </a:extLst>
              </p:cNvPr>
              <p:cNvSpPr txBox="1"/>
              <p:nvPr/>
            </p:nvSpPr>
            <p:spPr>
              <a:xfrm>
                <a:off x="750364" y="889843"/>
                <a:ext cx="9606616" cy="5262979"/>
              </a:xfrm>
              <a:prstGeom prst="rect">
                <a:avLst/>
              </a:prstGeom>
              <a:noFill/>
            </p:spPr>
            <p:txBody>
              <a:bodyPr wrap="square">
                <a:spAutoFit/>
              </a:bodyPr>
              <a:lstStyle/>
              <a:p>
                <a:r>
                  <a:rPr lang="en-US" sz="2400" b="1" dirty="0"/>
                  <a:t>Example: XOR with a control bit (CNOT)</a:t>
                </a:r>
              </a:p>
              <a:p>
                <a:endParaRPr lang="en-US" sz="2400" dirty="0"/>
              </a:p>
              <a:p>
                <a:r>
                  <a:rPr lang="en-US" sz="2400" dirty="0"/>
                  <a:t>Define a 2-bit universe with state (x, y), and evolution rule:</a:t>
                </a:r>
              </a:p>
              <a:p>
                <a:endParaRPr lang="en-US" sz="2400" dirty="0"/>
              </a:p>
              <a:p>
                <a:pPr/>
                <a14:m>
                  <m:oMathPara xmlns:m="http://schemas.openxmlformats.org/officeDocument/2006/math">
                    <m:oMathParaPr>
                      <m:jc m:val="centerGroup"/>
                    </m:oMathParaPr>
                    <m:oMath xmlns:m="http://schemas.openxmlformats.org/officeDocument/2006/math">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𝑥</m:t>
                          </m:r>
                          <m:r>
                            <a:rPr lang="en-US" sz="2400" i="1" dirty="0" smtClean="0">
                              <a:latin typeface="Cambria Math" panose="02040503050406030204" pitchFamily="18" charset="0"/>
                            </a:rPr>
                            <m:t>,</m:t>
                          </m:r>
                          <m:r>
                            <a:rPr lang="en-US" sz="2400" i="1" dirty="0" smtClean="0">
                              <a:latin typeface="Cambria Math" panose="02040503050406030204" pitchFamily="18" charset="0"/>
                            </a:rPr>
                            <m:t>𝑦</m:t>
                          </m:r>
                        </m:e>
                      </m:d>
                      <m:r>
                        <a:rPr lang="en-US" sz="2400" i="1" dirty="0">
                          <a:latin typeface="Cambria Math" panose="02040503050406030204" pitchFamily="18" charset="0"/>
                        </a:rPr>
                        <m:t>↦</m:t>
                      </m:r>
                      <m:d>
                        <m:dPr>
                          <m:ctrlPr>
                            <a:rPr lang="en-US" sz="2400" i="1" dirty="0">
                              <a:latin typeface="Cambria Math" panose="02040503050406030204" pitchFamily="18" charset="0"/>
                            </a:rPr>
                          </m:ctrlPr>
                        </m:dPr>
                        <m:e>
                          <m:r>
                            <a:rPr lang="en-US" sz="2400" i="1" dirty="0">
                              <a:latin typeface="Cambria Math" panose="02040503050406030204" pitchFamily="18" charset="0"/>
                            </a:rPr>
                            <m:t>𝑥</m:t>
                          </m:r>
                          <m:r>
                            <a:rPr lang="en-US" sz="2400" i="1" dirty="0">
                              <a:latin typeface="Cambria Math" panose="02040503050406030204" pitchFamily="18" charset="0"/>
                            </a:rPr>
                            <m:t>,</m:t>
                          </m:r>
                          <m:r>
                            <a:rPr lang="en-US" sz="2400" i="1" dirty="0">
                              <a:latin typeface="Cambria Math" panose="02040503050406030204" pitchFamily="18" charset="0"/>
                            </a:rPr>
                            <m:t>𝑥</m:t>
                          </m:r>
                          <m:r>
                            <a:rPr lang="en-US" sz="2400" i="1" dirty="0">
                              <a:latin typeface="Cambria Math" panose="02040503050406030204" pitchFamily="18" charset="0"/>
                            </a:rPr>
                            <m:t>⊕</m:t>
                          </m:r>
                          <m:r>
                            <a:rPr lang="en-US" sz="2400" i="1" dirty="0">
                              <a:latin typeface="Cambria Math" panose="02040503050406030204" pitchFamily="18" charset="0"/>
                            </a:rPr>
                            <m:t>𝑦</m:t>
                          </m:r>
                        </m:e>
                      </m:d>
                    </m:oMath>
                  </m:oMathPara>
                </a14:m>
                <a:endParaRPr lang="en-US" sz="2400" dirty="0"/>
              </a:p>
              <a:p>
                <a:endParaRPr lang="en-US" sz="2400" dirty="0"/>
              </a:p>
              <a:p>
                <a:r>
                  <a:rPr lang="en-US" sz="2400" dirty="0"/>
                  <a:t>This is the classic </a:t>
                </a:r>
                <a:r>
                  <a:rPr lang="en-US" sz="2400" b="1" dirty="0"/>
                  <a:t>CNOT</a:t>
                </a:r>
                <a:r>
                  <a:rPr lang="en-US" sz="2400" dirty="0"/>
                  <a:t> rule.</a:t>
                </a:r>
              </a:p>
              <a:p>
                <a:endParaRPr lang="en-US" sz="2400" dirty="0"/>
              </a:p>
              <a:p>
                <a:pPr algn="ctr"/>
                <a:r>
                  <a:rPr lang="en-US" sz="2400" dirty="0"/>
                  <a:t>CNOT</a:t>
                </a:r>
                <a14:m>
                  <m:oMath xmlns:m="http://schemas.openxmlformats.org/officeDocument/2006/math">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0,0</m:t>
                        </m:r>
                      </m:e>
                    </m:d>
                    <m:r>
                      <a:rPr lang="en-US" sz="2400" i="1" dirty="0" smtClean="0">
                        <a:latin typeface="Cambria Math" panose="02040503050406030204" pitchFamily="18" charset="0"/>
                      </a:rPr>
                      <m:t>→</m:t>
                    </m:r>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0,0</m:t>
                        </m:r>
                      </m:e>
                    </m:d>
                  </m:oMath>
                </a14:m>
                <a:br>
                  <a:rPr lang="en-US" sz="2400" dirty="0"/>
                </a:br>
                <a:r>
                  <a:rPr lang="en-US" sz="2400" dirty="0"/>
                  <a:t>CNOT</a:t>
                </a:r>
                <a14:m>
                  <m:oMath xmlns:m="http://schemas.openxmlformats.org/officeDocument/2006/math">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0,1</m:t>
                        </m:r>
                      </m:e>
                    </m:d>
                    <m:r>
                      <a:rPr lang="en-US" sz="2400" i="1" dirty="0" smtClean="0">
                        <a:latin typeface="Cambria Math" panose="02040503050406030204" pitchFamily="18" charset="0"/>
                      </a:rPr>
                      <m:t>→</m:t>
                    </m:r>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0,1</m:t>
                        </m:r>
                      </m:e>
                    </m:d>
                  </m:oMath>
                </a14:m>
                <a:br>
                  <a:rPr lang="en-US" sz="2400" dirty="0"/>
                </a:br>
                <a:r>
                  <a:rPr lang="en-US" sz="2400" dirty="0"/>
                  <a:t>CNOT</a:t>
                </a:r>
                <a14:m>
                  <m:oMath xmlns:m="http://schemas.openxmlformats.org/officeDocument/2006/math">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1,0</m:t>
                        </m:r>
                      </m:e>
                    </m:d>
                    <m:r>
                      <a:rPr lang="en-US" sz="2400" i="1" dirty="0" smtClean="0">
                        <a:latin typeface="Cambria Math" panose="02040503050406030204" pitchFamily="18" charset="0"/>
                      </a:rPr>
                      <m:t>→</m:t>
                    </m:r>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1,1</m:t>
                        </m:r>
                      </m:e>
                    </m:d>
                  </m:oMath>
                </a14:m>
                <a:br>
                  <a:rPr lang="en-US" sz="2400" dirty="0"/>
                </a:br>
                <a:r>
                  <a:rPr lang="en-US" sz="2400" dirty="0"/>
                  <a:t>CNOT</a:t>
                </a:r>
                <a14:m>
                  <m:oMath xmlns:m="http://schemas.openxmlformats.org/officeDocument/2006/math">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1,1</m:t>
                        </m:r>
                      </m:e>
                    </m:d>
                    <m:r>
                      <a:rPr lang="en-US" sz="2400" i="1" dirty="0" smtClean="0">
                        <a:latin typeface="Cambria Math" panose="02040503050406030204" pitchFamily="18" charset="0"/>
                      </a:rPr>
                      <m:t>→</m:t>
                    </m:r>
                    <m:d>
                      <m:dPr>
                        <m:ctrlPr>
                          <a:rPr lang="en-US" sz="2400" i="1" dirty="0" smtClean="0">
                            <a:latin typeface="Cambria Math" panose="02040503050406030204" pitchFamily="18" charset="0"/>
                          </a:rPr>
                        </m:ctrlPr>
                      </m:dPr>
                      <m:e>
                        <m:r>
                          <a:rPr lang="en-US" sz="2400" i="1" dirty="0" smtClean="0">
                            <a:latin typeface="Cambria Math" panose="02040503050406030204" pitchFamily="18" charset="0"/>
                          </a:rPr>
                          <m:t>1,0</m:t>
                        </m:r>
                      </m:e>
                    </m:d>
                  </m:oMath>
                </a14:m>
                <a:endParaRPr lang="en-US" sz="2400" dirty="0"/>
              </a:p>
              <a:p>
                <a:pPr algn="ctr"/>
                <a:endParaRPr lang="en-US" sz="2400" dirty="0"/>
              </a:p>
              <a:p>
                <a:r>
                  <a:rPr lang="en-US" sz="2400" dirty="0"/>
                  <a:t>CNOT is bijective so every operation is reversable. </a:t>
                </a:r>
              </a:p>
            </p:txBody>
          </p:sp>
        </mc:Choice>
        <mc:Fallback xmlns="">
          <p:sp>
            <p:nvSpPr>
              <p:cNvPr id="7" name="TextBox 6">
                <a:extLst>
                  <a:ext uri="{FF2B5EF4-FFF2-40B4-BE49-F238E27FC236}">
                    <a16:creationId xmlns:a16="http://schemas.microsoft.com/office/drawing/2014/main" id="{E10B183C-C6FB-63AA-0EF2-1AA84C992217}"/>
                  </a:ext>
                </a:extLst>
              </p:cNvPr>
              <p:cNvSpPr txBox="1">
                <a:spLocks noRot="1" noChangeAspect="1" noMove="1" noResize="1" noEditPoints="1" noAdjustHandles="1" noChangeArrowheads="1" noChangeShapeType="1" noTextEdit="1"/>
              </p:cNvSpPr>
              <p:nvPr/>
            </p:nvSpPr>
            <p:spPr>
              <a:xfrm>
                <a:off x="750364" y="889843"/>
                <a:ext cx="9606616" cy="5262979"/>
              </a:xfrm>
              <a:prstGeom prst="rect">
                <a:avLst/>
              </a:prstGeom>
              <a:blipFill>
                <a:blip r:embed="rId3"/>
                <a:stretch>
                  <a:fillRect l="-1057" t="-964" b="-1687"/>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15790B1D-3BC9-7C92-811F-134C950EBF97}"/>
              </a:ext>
            </a:extLst>
          </p:cNvPr>
          <p:cNvSpPr txBox="1"/>
          <p:nvPr/>
        </p:nvSpPr>
        <p:spPr>
          <a:xfrm>
            <a:off x="750366" y="6323108"/>
            <a:ext cx="10166450" cy="369332"/>
          </a:xfrm>
          <a:prstGeom prst="rect">
            <a:avLst/>
          </a:prstGeom>
          <a:noFill/>
        </p:spPr>
        <p:txBody>
          <a:bodyPr wrap="square">
            <a:spAutoFit/>
          </a:bodyPr>
          <a:lstStyle/>
          <a:p>
            <a:r>
              <a:rPr lang="en-US" sz="1800" dirty="0"/>
              <a:t>Going back and forward in time are well defined. We will see CNOT again in quantum computing. </a:t>
            </a:r>
            <a:endParaRPr lang="en-US" dirty="0"/>
          </a:p>
        </p:txBody>
      </p:sp>
      <p:sp>
        <p:nvSpPr>
          <p:cNvPr id="4" name="TextBox 3">
            <a:extLst>
              <a:ext uri="{FF2B5EF4-FFF2-40B4-BE49-F238E27FC236}">
                <a16:creationId xmlns:a16="http://schemas.microsoft.com/office/drawing/2014/main" id="{97686802-A3CD-C20B-E5CC-2C0F720DC265}"/>
              </a:ext>
            </a:extLst>
          </p:cNvPr>
          <p:cNvSpPr txBox="1"/>
          <p:nvPr/>
        </p:nvSpPr>
        <p:spPr>
          <a:xfrm>
            <a:off x="7605600" y="4092007"/>
            <a:ext cx="3293706" cy="830997"/>
          </a:xfrm>
          <a:prstGeom prst="rect">
            <a:avLst/>
          </a:prstGeom>
          <a:noFill/>
        </p:spPr>
        <p:txBody>
          <a:bodyPr wrap="square">
            <a:spAutoFit/>
          </a:bodyPr>
          <a:lstStyle/>
          <a:p>
            <a:pPr>
              <a:buNone/>
            </a:pPr>
            <a:r>
              <a:rPr lang="en-US" sz="2400" dirty="0"/>
              <a:t>Flips one bit only when another bit is on.</a:t>
            </a:r>
          </a:p>
        </p:txBody>
      </p:sp>
    </p:spTree>
    <p:extLst>
      <p:ext uri="{BB962C8B-B14F-4D97-AF65-F5344CB8AC3E}">
        <p14:creationId xmlns:p14="http://schemas.microsoft.com/office/powerpoint/2010/main" val="1615996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0CE8-98C0-E10B-6CE4-01C297D25443}"/>
              </a:ext>
            </a:extLst>
          </p:cNvPr>
          <p:cNvSpPr>
            <a:spLocks noGrp="1"/>
          </p:cNvSpPr>
          <p:nvPr>
            <p:ph type="title"/>
          </p:nvPr>
        </p:nvSpPr>
        <p:spPr/>
        <p:txBody>
          <a:bodyPr>
            <a:normAutofit fontScale="90000"/>
          </a:bodyPr>
          <a:lstStyle/>
          <a:p>
            <a:r>
              <a:rPr lang="en-US" b="1" dirty="0"/>
              <a:t>Representing states as vectors</a:t>
            </a:r>
            <a:br>
              <a:rPr lang="en-US" b="1" dirty="0"/>
            </a:br>
            <a:endParaRPr lang="en-US"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6E686458-A147-4F96-9D5A-EC5D5F410A74}"/>
                  </a:ext>
                </a:extLst>
              </p:cNvPr>
              <p:cNvSpPr txBox="1"/>
              <p:nvPr/>
            </p:nvSpPr>
            <p:spPr>
              <a:xfrm>
                <a:off x="952500" y="1859339"/>
                <a:ext cx="6096000" cy="4155240"/>
              </a:xfrm>
              <a:prstGeom prst="rect">
                <a:avLst/>
              </a:prstGeom>
              <a:noFill/>
            </p:spPr>
            <p:txBody>
              <a:bodyPr wrap="square">
                <a:spAutoFit/>
              </a:bodyPr>
              <a:lstStyle/>
              <a:p>
                <a:pPr>
                  <a:buNone/>
                </a:pPr>
                <a:r>
                  <a:rPr lang="en-US" dirty="0"/>
                  <a:t>We </a:t>
                </a:r>
                <a:r>
                  <a:rPr lang="en-US" b="1" dirty="0"/>
                  <a:t>encode system states as vectors</a:t>
                </a:r>
                <a:r>
                  <a:rPr lang="en-US" dirty="0"/>
                  <a:t>.</a:t>
                </a:r>
              </a:p>
              <a:p>
                <a:pPr>
                  <a:buNone/>
                </a:pPr>
                <a:br>
                  <a:rPr lang="en-US" dirty="0"/>
                </a:br>
                <a:endParaRPr lang="en-US" dirty="0"/>
              </a:p>
              <a:p>
                <a:pPr>
                  <a:buNone/>
                </a:pPr>
                <a:r>
                  <a:rPr lang="en-US" dirty="0"/>
                  <a:t>For a bit:</a:t>
                </a:r>
              </a:p>
              <a:p>
                <a:pPr>
                  <a:buNone/>
                </a:pPr>
                <a:endParaRPr lang="en-US" dirty="0"/>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0→</m:t>
                      </m:r>
                      <m:d>
                        <m:dPr>
                          <m:ctrlPr>
                            <a:rPr lang="en-US" i="1" dirty="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brk m:alnAt="7"/>
                                  </m:rPr>
                                  <a:rPr lang="en-US" b="0" i="1" dirty="0" smtClean="0">
                                    <a:latin typeface="Cambria Math" panose="02040503050406030204" pitchFamily="18" charset="0"/>
                                  </a:rPr>
                                  <m:t>0</m:t>
                                </m:r>
                              </m:e>
                            </m:mr>
                            <m:mr>
                              <m:e>
                                <m:r>
                                  <a:rPr lang="en-US" b="0" i="1" dirty="0" smtClean="0">
                                    <a:latin typeface="Cambria Math" panose="02040503050406030204" pitchFamily="18" charset="0"/>
                                  </a:rPr>
                                  <m:t>1</m:t>
                                </m:r>
                              </m:e>
                            </m:mr>
                          </m:m>
                          <m:m>
                            <m:mPr>
                              <m:plcHide m:val="on"/>
                              <m:mcs>
                                <m:mc>
                                  <m:mcPr>
                                    <m:count m:val="1"/>
                                    <m:mcJc m:val="center"/>
                                  </m:mcPr>
                                </m:mc>
                              </m:mcs>
                              <m:ctrlPr>
                                <a:rPr lang="en-US" i="1" dirty="0">
                                  <a:latin typeface="Cambria Math" panose="02040503050406030204" pitchFamily="18" charset="0"/>
                                </a:rPr>
                              </m:ctrlPr>
                            </m:mPr>
                            <m:mr>
                              <m:e/>
                            </m:mr>
                          </m:m>
                        </m:e>
                      </m:d>
                      <m:r>
                        <a:rPr lang="en-US" i="1" dirty="0">
                          <a:latin typeface="Cambria Math" panose="02040503050406030204" pitchFamily="18" charset="0"/>
                        </a:rPr>
                        <m:t>, 1→</m:t>
                      </m:r>
                      <m:d>
                        <m:dPr>
                          <m:ctrlPr>
                            <a:rPr lang="en-US" i="1" dirty="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brk m:alnAt="7"/>
                                  </m:rPr>
                                  <a:rPr lang="en-US" b="0" i="1" dirty="0" smtClean="0">
                                    <a:latin typeface="Cambria Math" panose="02040503050406030204" pitchFamily="18" charset="0"/>
                                  </a:rPr>
                                  <m:t>1</m:t>
                                </m:r>
                              </m:e>
                            </m:mr>
                            <m:mr>
                              <m:e>
                                <m:r>
                                  <a:rPr lang="en-US" b="0" i="1" dirty="0" smtClean="0">
                                    <a:latin typeface="Cambria Math" panose="02040503050406030204" pitchFamily="18" charset="0"/>
                                  </a:rPr>
                                  <m:t>0</m:t>
                                </m:r>
                              </m:e>
                            </m:mr>
                          </m:m>
                          <m:m>
                            <m:mPr>
                              <m:plcHide m:val="on"/>
                              <m:mcs>
                                <m:mc>
                                  <m:mcPr>
                                    <m:count m:val="1"/>
                                    <m:mcJc m:val="center"/>
                                  </m:mcPr>
                                </m:mc>
                              </m:mcs>
                              <m:ctrlPr>
                                <a:rPr lang="en-US" i="1" dirty="0">
                                  <a:latin typeface="Cambria Math" panose="02040503050406030204" pitchFamily="18" charset="0"/>
                                </a:rPr>
                              </m:ctrlPr>
                            </m:mPr>
                            <m:mr>
                              <m:e/>
                            </m:mr>
                          </m:m>
                        </m:e>
                      </m:d>
                    </m:oMath>
                  </m:oMathPara>
                </a14:m>
                <a:endParaRPr lang="en-US" dirty="0"/>
              </a:p>
              <a:p>
                <a:pPr>
                  <a:buNone/>
                </a:pPr>
                <a:endParaRPr lang="en-US" dirty="0"/>
              </a:p>
              <a:p>
                <a:pPr>
                  <a:buNone/>
                </a:pPr>
                <a:r>
                  <a:rPr lang="en-US" dirty="0"/>
                  <a:t>This is a </a:t>
                </a:r>
                <a:r>
                  <a:rPr lang="en-US" b="1" dirty="0"/>
                  <a:t>basis representation</a:t>
                </a:r>
                <a:r>
                  <a:rPr lang="en-US" dirty="0"/>
                  <a:t> from Lecture 5.</a:t>
                </a:r>
              </a:p>
              <a:p>
                <a:pPr>
                  <a:buNone/>
                </a:pPr>
                <a:endParaRPr lang="en-US" dirty="0"/>
              </a:p>
              <a:p>
                <a:pPr>
                  <a:buNone/>
                </a:pPr>
                <a:r>
                  <a:rPr lang="en-US" dirty="0"/>
                  <a:t>We are putting 0 and 1 into a 2D space purely so we can represent them as vectors and manipulate them with linear algebra and because we are building up to something. </a:t>
                </a:r>
              </a:p>
              <a:p>
                <a:pPr>
                  <a:buNone/>
                </a:pPr>
                <a:endParaRPr lang="en-US" dirty="0"/>
              </a:p>
              <a:p>
                <a:pPr>
                  <a:buNone/>
                </a:pPr>
                <a:r>
                  <a:rPr lang="en-US" dirty="0"/>
                  <a:t>These vectors need to form an orthonormal basis. </a:t>
                </a:r>
              </a:p>
            </p:txBody>
          </p:sp>
        </mc:Choice>
        <mc:Fallback xmlns="">
          <p:sp>
            <p:nvSpPr>
              <p:cNvPr id="5" name="TextBox 4">
                <a:extLst>
                  <a:ext uri="{FF2B5EF4-FFF2-40B4-BE49-F238E27FC236}">
                    <a16:creationId xmlns:a16="http://schemas.microsoft.com/office/drawing/2014/main" id="{6E686458-A147-4F96-9D5A-EC5D5F410A74}"/>
                  </a:ext>
                </a:extLst>
              </p:cNvPr>
              <p:cNvSpPr txBox="1">
                <a:spLocks noRot="1" noChangeAspect="1" noMove="1" noResize="1" noEditPoints="1" noAdjustHandles="1" noChangeArrowheads="1" noChangeShapeType="1" noTextEdit="1"/>
              </p:cNvSpPr>
              <p:nvPr/>
            </p:nvSpPr>
            <p:spPr>
              <a:xfrm>
                <a:off x="952500" y="1859339"/>
                <a:ext cx="6096000" cy="4155240"/>
              </a:xfrm>
              <a:prstGeom prst="rect">
                <a:avLst/>
              </a:prstGeom>
              <a:blipFill>
                <a:blip r:embed="rId2"/>
                <a:stretch>
                  <a:fillRect l="-624" t="-610" b="-1524"/>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CD7DFBBA-C0BE-B4F9-A205-8D765A7A5A31}"/>
              </a:ext>
            </a:extLst>
          </p:cNvPr>
          <p:cNvPicPr>
            <a:picLocks noChangeAspect="1"/>
          </p:cNvPicPr>
          <p:nvPr/>
        </p:nvPicPr>
        <p:blipFill>
          <a:blip r:embed="rId3"/>
          <a:stretch>
            <a:fillRect/>
          </a:stretch>
        </p:blipFill>
        <p:spPr>
          <a:xfrm>
            <a:off x="8037988" y="4080327"/>
            <a:ext cx="3849212" cy="2777674"/>
          </a:xfrm>
          <a:prstGeom prst="rect">
            <a:avLst/>
          </a:prstGeom>
        </p:spPr>
      </p:pic>
      <p:pic>
        <p:nvPicPr>
          <p:cNvPr id="11" name="Picture 10">
            <a:extLst>
              <a:ext uri="{FF2B5EF4-FFF2-40B4-BE49-F238E27FC236}">
                <a16:creationId xmlns:a16="http://schemas.microsoft.com/office/drawing/2014/main" id="{5728A9AA-C8FD-105B-A7FC-07CDAFB50C17}"/>
              </a:ext>
            </a:extLst>
          </p:cNvPr>
          <p:cNvPicPr>
            <a:picLocks noChangeAspect="1"/>
          </p:cNvPicPr>
          <p:nvPr/>
        </p:nvPicPr>
        <p:blipFill>
          <a:blip r:embed="rId4"/>
          <a:stretch>
            <a:fillRect/>
          </a:stretch>
        </p:blipFill>
        <p:spPr>
          <a:xfrm>
            <a:off x="8037988" y="24907"/>
            <a:ext cx="3849212" cy="4055420"/>
          </a:xfrm>
          <a:prstGeom prst="rect">
            <a:avLst/>
          </a:prstGeom>
        </p:spPr>
      </p:pic>
    </p:spTree>
    <p:extLst>
      <p:ext uri="{BB962C8B-B14F-4D97-AF65-F5344CB8AC3E}">
        <p14:creationId xmlns:p14="http://schemas.microsoft.com/office/powerpoint/2010/main" val="28882341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C7BACB79-5C0D-D33C-259F-FD4C321C9BC2}"/>
              </a:ext>
            </a:extLst>
          </p:cNvPr>
          <p:cNvSpPr/>
          <p:nvPr/>
        </p:nvSpPr>
        <p:spPr>
          <a:xfrm>
            <a:off x="6527800" y="863600"/>
            <a:ext cx="5410200" cy="5189377"/>
          </a:xfrm>
          <a:prstGeom prst="rect">
            <a:avLst/>
          </a:prstGeom>
          <a:solidFill>
            <a:srgbClr val="92D050">
              <a:alpha val="24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0A68A0-1C22-871C-B948-0241A587BBBF}"/>
              </a:ext>
            </a:extLst>
          </p:cNvPr>
          <p:cNvSpPr>
            <a:spLocks noGrp="1"/>
          </p:cNvSpPr>
          <p:nvPr>
            <p:ph type="title"/>
          </p:nvPr>
        </p:nvSpPr>
        <p:spPr>
          <a:xfrm>
            <a:off x="700635" y="29659"/>
            <a:ext cx="10691265" cy="1307592"/>
          </a:xfrm>
        </p:spPr>
        <p:txBody>
          <a:bodyPr>
            <a:normAutofit/>
          </a:bodyPr>
          <a:lstStyle/>
          <a:p>
            <a:r>
              <a:rPr lang="en-US" dirty="0"/>
              <a:t>Deterministic Operations as matrices</a:t>
            </a: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CB617D3-9702-61B2-8623-139A6A5C3783}"/>
                  </a:ext>
                </a:extLst>
              </p:cNvPr>
              <p:cNvSpPr txBox="1"/>
              <p:nvPr/>
            </p:nvSpPr>
            <p:spPr>
              <a:xfrm>
                <a:off x="700635" y="981651"/>
                <a:ext cx="5522365" cy="4257319"/>
              </a:xfrm>
              <a:prstGeom prst="rect">
                <a:avLst/>
              </a:prstGeom>
              <a:noFill/>
            </p:spPr>
            <p:txBody>
              <a:bodyPr wrap="square">
                <a:spAutoFit/>
              </a:bodyPr>
              <a:lstStyle/>
              <a:p>
                <a:pPr>
                  <a:buNone/>
                </a:pPr>
                <a:r>
                  <a:rPr lang="en-US" dirty="0"/>
                  <a:t>A NOT gate:</a:t>
                </a:r>
              </a:p>
              <a:p>
                <a:pPr>
                  <a:buNone/>
                </a:pPr>
                <a14:m>
                  <m:oMathPara xmlns:m="http://schemas.openxmlformats.org/officeDocument/2006/math">
                    <m:oMathParaPr>
                      <m:jc m:val="centerGroup"/>
                    </m:oMathParaPr>
                    <m:oMath xmlns:m="http://schemas.openxmlformats.org/officeDocument/2006/math">
                      <m:r>
                        <a:rPr lang="en-US" i="1" dirty="0" smtClean="0">
                          <a:latin typeface="Cambria Math" panose="02040503050406030204" pitchFamily="18" charset="0"/>
                        </a:rPr>
                        <m:t>𝑀</m:t>
                      </m:r>
                      <m:r>
                        <a:rPr lang="en-US" i="1" dirty="0" smtClean="0">
                          <a:latin typeface="Cambria Math" panose="02040503050406030204" pitchFamily="18" charset="0"/>
                        </a:rPr>
                        <m:t>=</m:t>
                      </m:r>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0</m:t>
                                </m:r>
                              </m:e>
                              <m:e>
                                <m:r>
                                  <a:rPr lang="en-US" i="1" dirty="0">
                                    <a:latin typeface="Cambria Math" panose="02040503050406030204" pitchFamily="18" charset="0"/>
                                  </a:rPr>
                                  <m:t>1</m:t>
                                </m:r>
                              </m:e>
                            </m:mr>
                            <m:mr>
                              <m:e>
                                <m:r>
                                  <a:rPr lang="en-US" i="1" dirty="0">
                                    <a:latin typeface="Cambria Math" panose="02040503050406030204" pitchFamily="18" charset="0"/>
                                  </a:rPr>
                                  <m:t>1</m:t>
                                </m:r>
                              </m:e>
                              <m:e>
                                <m:r>
                                  <a:rPr lang="en-US" i="1" dirty="0">
                                    <a:latin typeface="Cambria Math" panose="02040503050406030204" pitchFamily="18" charset="0"/>
                                  </a:rPr>
                                  <m:t>0</m:t>
                                </m:r>
                              </m:e>
                            </m:mr>
                          </m:m>
                        </m:e>
                      </m:d>
                    </m:oMath>
                  </m:oMathPara>
                </a14:m>
                <a:endParaRPr lang="en-US" dirty="0"/>
              </a:p>
              <a:p>
                <a:pPr>
                  <a:buNone/>
                </a:pPr>
                <a:endParaRPr lang="en-US" dirty="0"/>
              </a:p>
              <a:p>
                <a:pPr>
                  <a:buNone/>
                </a:pPr>
                <a:r>
                  <a:rPr lang="en-US" b="1" dirty="0"/>
                  <a:t>Apply it to state 1</a:t>
                </a:r>
                <a:endParaRPr lang="en-US" dirty="0"/>
              </a:p>
              <a:p>
                <a:pPr>
                  <a:buNone/>
                </a:pPr>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a:rPr lang="en-US" i="1" dirty="0">
                                    <a:latin typeface="Cambria Math" panose="02040503050406030204" pitchFamily="18" charset="0"/>
                                  </a:rPr>
                                  <m:t>0</m:t>
                                </m:r>
                              </m:e>
                              <m:e>
                                <m:r>
                                  <a:rPr lang="en-US" i="1" dirty="0">
                                    <a:latin typeface="Cambria Math" panose="02040503050406030204" pitchFamily="18" charset="0"/>
                                  </a:rPr>
                                  <m:t>1</m:t>
                                </m:r>
                              </m:e>
                            </m:mr>
                            <m:mr>
                              <m:e>
                                <m:r>
                                  <a:rPr lang="en-US" i="1" dirty="0">
                                    <a:latin typeface="Cambria Math" panose="02040503050406030204" pitchFamily="18" charset="0"/>
                                  </a:rPr>
                                  <m:t>1</m:t>
                                </m:r>
                              </m:e>
                              <m:e>
                                <m:r>
                                  <a:rPr lang="en-US" i="1" dirty="0">
                                    <a:latin typeface="Cambria Math" panose="02040503050406030204" pitchFamily="18" charset="0"/>
                                  </a:rPr>
                                  <m:t>0</m:t>
                                </m:r>
                              </m:e>
                            </m:mr>
                          </m:m>
                        </m:e>
                      </m:d>
                      <m:d>
                        <m:dPr>
                          <m:ctrlPr>
                            <a:rPr lang="en-US" i="1" dirty="0">
                              <a:latin typeface="Cambria Math" panose="02040503050406030204" pitchFamily="18" charset="0"/>
                            </a:rPr>
                          </m:ctrlPr>
                        </m:dPr>
                        <m:e>
                          <m:m>
                            <m:mPr>
                              <m:mcs>
                                <m:mc>
                                  <m:mcPr>
                                    <m:count m:val="1"/>
                                    <m:mcJc m:val="center"/>
                                  </m:mcPr>
                                </m:mc>
                              </m:mcs>
                              <m:ctrlPr>
                                <a:rPr lang="en-US" i="1" dirty="0">
                                  <a:latin typeface="Cambria Math" panose="02040503050406030204" pitchFamily="18" charset="0"/>
                                </a:rPr>
                              </m:ctrlPr>
                            </m:mPr>
                            <m:mr>
                              <m:e>
                                <m:r>
                                  <m:rPr>
                                    <m:brk m:alnAt="7"/>
                                  </m:rPr>
                                  <a:rPr lang="en-US" i="1" dirty="0">
                                    <a:latin typeface="Cambria Math" panose="02040503050406030204" pitchFamily="18" charset="0"/>
                                  </a:rPr>
                                  <m:t>0</m:t>
                                </m:r>
                              </m:e>
                            </m:mr>
                            <m:mr>
                              <m:e>
                                <m:r>
                                  <a:rPr lang="en-US" i="1" dirty="0">
                                    <a:latin typeface="Cambria Math" panose="02040503050406030204" pitchFamily="18" charset="0"/>
                                  </a:rPr>
                                  <m:t>1</m:t>
                                </m:r>
                              </m:e>
                            </m:mr>
                          </m:m>
                          <m:m>
                            <m:mPr>
                              <m:plcHide m:val="on"/>
                              <m:mcs>
                                <m:mc>
                                  <m:mcPr>
                                    <m:count m:val="1"/>
                                    <m:mcJc m:val="center"/>
                                  </m:mcPr>
                                </m:mc>
                              </m:mcs>
                              <m:ctrlPr>
                                <a:rPr lang="en-US" i="1" dirty="0">
                                  <a:latin typeface="Cambria Math" panose="02040503050406030204" pitchFamily="18" charset="0"/>
                                </a:rPr>
                              </m:ctrlPr>
                            </m:mPr>
                            <m:mr>
                              <m:e/>
                            </m:mr>
                          </m:m>
                        </m:e>
                      </m:d>
                      <m:r>
                        <a:rPr lang="en-US" i="1" dirty="0">
                          <a:latin typeface="Cambria Math" panose="02040503050406030204" pitchFamily="18" charset="0"/>
                        </a:rPr>
                        <m:t>=</m:t>
                      </m:r>
                      <m:d>
                        <m:dPr>
                          <m:ctrlPr>
                            <a:rPr lang="en-US" i="1" dirty="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brk m:alnAt="7"/>
                                  </m:rPr>
                                  <a:rPr lang="en-US" b="0" i="1" dirty="0" smtClean="0">
                                    <a:latin typeface="Cambria Math" panose="02040503050406030204" pitchFamily="18" charset="0"/>
                                  </a:rPr>
                                  <m:t>0</m:t>
                                </m:r>
                                <m:r>
                                  <a:rPr lang="en-US" b="0" i="1" dirty="0" smtClean="0">
                                    <a:latin typeface="Cambria Math" panose="02040503050406030204" pitchFamily="18" charset="0"/>
                                    <a:ea typeface="Cambria Math" panose="02040503050406030204" pitchFamily="18" charset="0"/>
                                  </a:rPr>
                                  <m:t>×0+1×1</m:t>
                                </m:r>
                              </m:e>
                            </m:mr>
                            <m:mr>
                              <m:e>
                                <m:r>
                                  <a:rPr lang="en-US" b="0" i="1" dirty="0" smtClean="0">
                                    <a:latin typeface="Cambria Math" panose="02040503050406030204" pitchFamily="18" charset="0"/>
                                  </a:rPr>
                                  <m:t>1</m:t>
                                </m:r>
                                <m:r>
                                  <a:rPr lang="en-US" b="0" i="1" dirty="0" smtClean="0">
                                    <a:latin typeface="Cambria Math" panose="02040503050406030204" pitchFamily="18" charset="0"/>
                                    <a:ea typeface="Cambria Math" panose="02040503050406030204" pitchFamily="18" charset="0"/>
                                  </a:rPr>
                                  <m:t>×0+0×1</m:t>
                                </m:r>
                              </m:e>
                            </m:mr>
                          </m:m>
                        </m:e>
                      </m:d>
                      <m:r>
                        <a:rPr lang="en-US" i="1" dirty="0">
                          <a:latin typeface="Cambria Math" panose="02040503050406030204" pitchFamily="18" charset="0"/>
                        </a:rPr>
                        <m:t>=</m:t>
                      </m:r>
                      <m:d>
                        <m:dPr>
                          <m:ctrlPr>
                            <a:rPr lang="en-US" i="1" dirty="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brk m:alnAt="7"/>
                                  </m:rPr>
                                  <a:rPr lang="en-US" b="0" i="1" dirty="0" smtClean="0">
                                    <a:latin typeface="Cambria Math" panose="02040503050406030204" pitchFamily="18" charset="0"/>
                                  </a:rPr>
                                  <m:t>1</m:t>
                                </m:r>
                              </m:e>
                            </m:mr>
                            <m:mr>
                              <m:e>
                                <m:r>
                                  <a:rPr lang="en-US" b="0" i="1" dirty="0" smtClean="0">
                                    <a:latin typeface="Cambria Math" panose="02040503050406030204" pitchFamily="18" charset="0"/>
                                  </a:rPr>
                                  <m:t>0</m:t>
                                </m:r>
                              </m:e>
                            </m:mr>
                          </m:m>
                        </m:e>
                      </m:d>
                    </m:oMath>
                  </m:oMathPara>
                </a14:m>
                <a:endParaRPr lang="en-US" dirty="0"/>
              </a:p>
              <a:p>
                <a:pPr>
                  <a:buNone/>
                </a:pPr>
                <a:endParaRPr lang="en-US" dirty="0"/>
              </a:p>
              <a:p>
                <a:pPr>
                  <a:buNone/>
                </a:pPr>
                <a:r>
                  <a:rPr lang="en-US" dirty="0">
                    <a:effectLst/>
                  </a:rPr>
                  <a:t>So: </a:t>
                </a:r>
                <a14:m>
                  <m:oMath xmlns:m="http://schemas.openxmlformats.org/officeDocument/2006/math">
                    <m:r>
                      <a:rPr lang="en-US" i="1" dirty="0" smtClean="0">
                        <a:effectLst/>
                        <a:latin typeface="Cambria Math" panose="02040503050406030204" pitchFamily="18" charset="0"/>
                      </a:rPr>
                      <m:t>1 →</m:t>
                    </m:r>
                    <m:r>
                      <a:rPr lang="en-US" i="1" dirty="0">
                        <a:effectLst/>
                        <a:latin typeface="Cambria Math" panose="02040503050406030204" pitchFamily="18" charset="0"/>
                      </a:rPr>
                      <m:t>0</m:t>
                    </m:r>
                  </m:oMath>
                </a14:m>
                <a:endParaRPr lang="en-US" dirty="0">
                  <a:effectLst/>
                </a:endParaRPr>
              </a:p>
              <a:p>
                <a:pPr>
                  <a:buNone/>
                </a:pPr>
                <a:endParaRPr lang="en-US" dirty="0"/>
              </a:p>
              <a:p>
                <a:pPr>
                  <a:buNone/>
                </a:pPr>
                <a:r>
                  <a:rPr lang="en-US" b="1" dirty="0"/>
                  <a:t>Apply it to state 0 (the other flip)</a:t>
                </a:r>
              </a:p>
              <a:p>
                <a:pPr>
                  <a:buNone/>
                </a:pPr>
                <a:endParaRPr lang="en-US" dirty="0"/>
              </a:p>
              <a:p>
                <a:pPr>
                  <a:buNone/>
                </a:pPr>
                <a14:m>
                  <m:oMathPara xmlns:m="http://schemas.openxmlformats.org/officeDocument/2006/math">
                    <m:oMathParaPr>
                      <m:jc m:val="centerGroup"/>
                    </m:oMathParaPr>
                    <m:oMath xmlns:m="http://schemas.openxmlformats.org/officeDocument/2006/math">
                      <m:d>
                        <m:dPr>
                          <m:ctrlPr>
                            <a:rPr lang="en-US" i="1" dirty="0">
                              <a:latin typeface="Cambria Math" panose="02040503050406030204" pitchFamily="18" charset="0"/>
                            </a:rPr>
                          </m:ctrlPr>
                        </m:dPr>
                        <m:e>
                          <m:m>
                            <m:mPr>
                              <m:plcHide m:val="on"/>
                              <m:mcs>
                                <m:mc>
                                  <m:mcPr>
                                    <m:count m:val="2"/>
                                    <m:mcJc m:val="center"/>
                                  </m:mcPr>
                                </m:mc>
                              </m:mcs>
                              <m:ctrlPr>
                                <a:rPr lang="en-US" i="1" dirty="0">
                                  <a:latin typeface="Cambria Math" panose="02040503050406030204" pitchFamily="18" charset="0"/>
                                </a:rPr>
                              </m:ctrlPr>
                            </m:mPr>
                            <m:mr>
                              <m:e>
                                <m:r>
                                  <a:rPr lang="en-US" i="1" dirty="0">
                                    <a:latin typeface="Cambria Math" panose="02040503050406030204" pitchFamily="18" charset="0"/>
                                  </a:rPr>
                                  <m:t>0</m:t>
                                </m:r>
                              </m:e>
                              <m:e>
                                <m:r>
                                  <a:rPr lang="en-US" i="1" dirty="0">
                                    <a:latin typeface="Cambria Math" panose="02040503050406030204" pitchFamily="18" charset="0"/>
                                  </a:rPr>
                                  <m:t>1</m:t>
                                </m:r>
                              </m:e>
                            </m:mr>
                            <m:mr>
                              <m:e>
                                <m:r>
                                  <a:rPr lang="en-US" i="1" dirty="0">
                                    <a:latin typeface="Cambria Math" panose="02040503050406030204" pitchFamily="18" charset="0"/>
                                  </a:rPr>
                                  <m:t>1</m:t>
                                </m:r>
                              </m:e>
                              <m:e>
                                <m:r>
                                  <a:rPr lang="en-US" i="1" dirty="0">
                                    <a:latin typeface="Cambria Math" panose="02040503050406030204" pitchFamily="18" charset="0"/>
                                  </a:rPr>
                                  <m:t>0</m:t>
                                </m:r>
                              </m:e>
                            </m:mr>
                          </m:m>
                        </m:e>
                      </m:d>
                      <m:d>
                        <m:dPr>
                          <m:ctrlPr>
                            <a:rPr lang="en-US" i="1" dirty="0">
                              <a:latin typeface="Cambria Math" panose="02040503050406030204" pitchFamily="18" charset="0"/>
                            </a:rPr>
                          </m:ctrlPr>
                        </m:dPr>
                        <m:e>
                          <m:m>
                            <m:mPr>
                              <m:mcs>
                                <m:mc>
                                  <m:mcPr>
                                    <m:count m:val="1"/>
                                    <m:mcJc m:val="center"/>
                                  </m:mcPr>
                                </m:mc>
                              </m:mcs>
                              <m:ctrlPr>
                                <a:rPr lang="en-US" i="1" dirty="0">
                                  <a:latin typeface="Cambria Math" panose="02040503050406030204" pitchFamily="18" charset="0"/>
                                </a:rPr>
                              </m:ctrlPr>
                            </m:mPr>
                            <m:mr>
                              <m:e>
                                <m:r>
                                  <m:rPr>
                                    <m:brk m:alnAt="7"/>
                                  </m:rPr>
                                  <a:rPr lang="en-US" b="0" i="1" dirty="0" smtClean="0">
                                    <a:latin typeface="Cambria Math" panose="02040503050406030204" pitchFamily="18" charset="0"/>
                                  </a:rPr>
                                  <m:t>1</m:t>
                                </m:r>
                              </m:e>
                            </m:mr>
                            <m:mr>
                              <m:e>
                                <m:r>
                                  <a:rPr lang="en-US" b="0" i="1" dirty="0" smtClean="0">
                                    <a:latin typeface="Cambria Math" panose="02040503050406030204" pitchFamily="18" charset="0"/>
                                  </a:rPr>
                                  <m:t>0</m:t>
                                </m:r>
                              </m:e>
                            </m:mr>
                          </m:m>
                          <m:m>
                            <m:mPr>
                              <m:plcHide m:val="on"/>
                              <m:mcs>
                                <m:mc>
                                  <m:mcPr>
                                    <m:count m:val="1"/>
                                    <m:mcJc m:val="center"/>
                                  </m:mcPr>
                                </m:mc>
                              </m:mcs>
                              <m:ctrlPr>
                                <a:rPr lang="en-US" i="1" dirty="0">
                                  <a:latin typeface="Cambria Math" panose="02040503050406030204" pitchFamily="18" charset="0"/>
                                </a:rPr>
                              </m:ctrlPr>
                            </m:mPr>
                            <m:mr>
                              <m:e/>
                            </m:mr>
                          </m:m>
                        </m:e>
                      </m:d>
                      <m:r>
                        <a:rPr lang="en-US" i="1" dirty="0">
                          <a:latin typeface="Cambria Math" panose="02040503050406030204" pitchFamily="18" charset="0"/>
                        </a:rPr>
                        <m:t>=</m:t>
                      </m:r>
                      <m:d>
                        <m:dPr>
                          <m:ctrlPr>
                            <a:rPr lang="en-US" i="1" dirty="0">
                              <a:latin typeface="Cambria Math" panose="02040503050406030204" pitchFamily="18" charset="0"/>
                            </a:rPr>
                          </m:ctrlPr>
                        </m:dPr>
                        <m:e>
                          <m:m>
                            <m:mPr>
                              <m:mcs>
                                <m:mc>
                                  <m:mcPr>
                                    <m:count m:val="1"/>
                                    <m:mcJc m:val="center"/>
                                  </m:mcPr>
                                </m:mc>
                              </m:mcs>
                              <m:ctrlPr>
                                <a:rPr lang="en-US" i="1" dirty="0">
                                  <a:latin typeface="Cambria Math" panose="02040503050406030204" pitchFamily="18" charset="0"/>
                                </a:rPr>
                              </m:ctrlPr>
                            </m:mPr>
                            <m:mr>
                              <m:e>
                                <m:r>
                                  <m:rPr>
                                    <m:brk m:alnAt="7"/>
                                  </m:rPr>
                                  <a:rPr lang="en-US" i="1" dirty="0">
                                    <a:latin typeface="Cambria Math" panose="02040503050406030204" pitchFamily="18" charset="0"/>
                                  </a:rPr>
                                  <m:t>0</m:t>
                                </m:r>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1</m:t>
                                </m:r>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0</m:t>
                                </m:r>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0</m:t>
                                </m:r>
                              </m:e>
                            </m:mr>
                            <m:mr>
                              <m:e>
                                <m:r>
                                  <a:rPr lang="en-US" i="1" dirty="0">
                                    <a:latin typeface="Cambria Math" panose="02040503050406030204" pitchFamily="18" charset="0"/>
                                  </a:rPr>
                                  <m:t>1</m:t>
                                </m:r>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1</m:t>
                                </m:r>
                                <m:r>
                                  <a:rPr lang="en-US" i="1" dirty="0">
                                    <a:latin typeface="Cambria Math" panose="02040503050406030204" pitchFamily="18" charset="0"/>
                                    <a:ea typeface="Cambria Math" panose="02040503050406030204" pitchFamily="18" charset="0"/>
                                  </a:rPr>
                                  <m:t>+0×1</m:t>
                                </m:r>
                              </m:e>
                            </m:mr>
                          </m:m>
                        </m:e>
                      </m:d>
                      <m:r>
                        <a:rPr lang="en-US" i="1" dirty="0">
                          <a:latin typeface="Cambria Math" panose="02040503050406030204" pitchFamily="18" charset="0"/>
                        </a:rPr>
                        <m:t>=</m:t>
                      </m:r>
                      <m:d>
                        <m:dPr>
                          <m:ctrlPr>
                            <a:rPr lang="en-US" i="1" dirty="0">
                              <a:latin typeface="Cambria Math" panose="02040503050406030204" pitchFamily="18" charset="0"/>
                            </a:rPr>
                          </m:ctrlPr>
                        </m:dPr>
                        <m:e>
                          <m:m>
                            <m:mPr>
                              <m:mcs>
                                <m:mc>
                                  <m:mcPr>
                                    <m:count m:val="1"/>
                                    <m:mcJc m:val="center"/>
                                  </m:mcPr>
                                </m:mc>
                              </m:mcs>
                              <m:ctrlPr>
                                <a:rPr lang="en-US" i="1" dirty="0">
                                  <a:latin typeface="Cambria Math" panose="02040503050406030204" pitchFamily="18" charset="0"/>
                                </a:rPr>
                              </m:ctrlPr>
                            </m:mPr>
                            <m:mr>
                              <m:e>
                                <m:r>
                                  <m:rPr>
                                    <m:brk m:alnAt="7"/>
                                  </m:rPr>
                                  <a:rPr lang="en-US" b="0" i="1" dirty="0" smtClean="0">
                                    <a:latin typeface="Cambria Math" panose="02040503050406030204" pitchFamily="18" charset="0"/>
                                  </a:rPr>
                                  <m:t>0</m:t>
                                </m:r>
                              </m:e>
                            </m:mr>
                            <m:mr>
                              <m:e>
                                <m:r>
                                  <a:rPr lang="en-US" b="0" i="1" dirty="0" smtClean="0">
                                    <a:latin typeface="Cambria Math" panose="02040503050406030204" pitchFamily="18" charset="0"/>
                                  </a:rPr>
                                  <m:t>1</m:t>
                                </m:r>
                              </m:e>
                            </m:mr>
                          </m:m>
                        </m:e>
                      </m:d>
                    </m:oMath>
                  </m:oMathPara>
                </a14:m>
                <a:endParaRPr lang="en-US" dirty="0"/>
              </a:p>
              <a:p>
                <a:pPr>
                  <a:buNone/>
                </a:pPr>
                <a:endParaRPr lang="en-US" dirty="0"/>
              </a:p>
              <a:p>
                <a:pPr>
                  <a:buNone/>
                </a:pPr>
                <a:r>
                  <a:rPr lang="en-US" dirty="0">
                    <a:effectLst/>
                  </a:rPr>
                  <a:t>So: </a:t>
                </a:r>
                <a14:m>
                  <m:oMath xmlns:m="http://schemas.openxmlformats.org/officeDocument/2006/math">
                    <m:r>
                      <a:rPr lang="en-US" i="1" dirty="0" smtClean="0">
                        <a:effectLst/>
                        <a:latin typeface="Cambria Math" panose="02040503050406030204" pitchFamily="18" charset="0"/>
                      </a:rPr>
                      <m:t>0 →</m:t>
                    </m:r>
                    <m:r>
                      <a:rPr lang="en-US" i="1" dirty="0">
                        <a:effectLst/>
                        <a:latin typeface="Cambria Math" panose="02040503050406030204" pitchFamily="18" charset="0"/>
                      </a:rPr>
                      <m:t>1</m:t>
                    </m:r>
                  </m:oMath>
                </a14:m>
                <a:endParaRPr lang="en-US" dirty="0">
                  <a:effectLst/>
                </a:endParaRPr>
              </a:p>
            </p:txBody>
          </p:sp>
        </mc:Choice>
        <mc:Fallback xmlns="">
          <p:sp>
            <p:nvSpPr>
              <p:cNvPr id="10" name="TextBox 9">
                <a:extLst>
                  <a:ext uri="{FF2B5EF4-FFF2-40B4-BE49-F238E27FC236}">
                    <a16:creationId xmlns:a16="http://schemas.microsoft.com/office/drawing/2014/main" id="{5CB617D3-9702-61B2-8623-139A6A5C3783}"/>
                  </a:ext>
                </a:extLst>
              </p:cNvPr>
              <p:cNvSpPr txBox="1">
                <a:spLocks noRot="1" noChangeAspect="1" noMove="1" noResize="1" noEditPoints="1" noAdjustHandles="1" noChangeArrowheads="1" noChangeShapeType="1" noTextEdit="1"/>
              </p:cNvSpPr>
              <p:nvPr/>
            </p:nvSpPr>
            <p:spPr>
              <a:xfrm>
                <a:off x="700635" y="981651"/>
                <a:ext cx="5522365" cy="4257319"/>
              </a:xfrm>
              <a:prstGeom prst="rect">
                <a:avLst/>
              </a:prstGeom>
              <a:blipFill>
                <a:blip r:embed="rId2"/>
                <a:stretch>
                  <a:fillRect l="-917" t="-595" b="-11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EFB95D6-6247-3BE6-33CE-0A8C10883A05}"/>
                  </a:ext>
                </a:extLst>
              </p:cNvPr>
              <p:cNvSpPr txBox="1"/>
              <p:nvPr/>
            </p:nvSpPr>
            <p:spPr>
              <a:xfrm>
                <a:off x="6832600" y="998102"/>
                <a:ext cx="5168900" cy="2260875"/>
              </a:xfrm>
              <a:prstGeom prst="rect">
                <a:avLst/>
              </a:prstGeom>
              <a:noFill/>
            </p:spPr>
            <p:txBody>
              <a:bodyPr wrap="square">
                <a:spAutoFit/>
              </a:bodyPr>
              <a:lstStyle/>
              <a:p>
                <a:pPr>
                  <a:buNone/>
                </a:pPr>
                <a:r>
                  <a:rPr lang="en-US" b="1" dirty="0">
                    <a:latin typeface="Cambria Math" panose="02040503050406030204" pitchFamily="18" charset="0"/>
                  </a:rPr>
                  <a:t>Matrix Multiplication:</a:t>
                </a:r>
              </a:p>
              <a:p>
                <a:pPr>
                  <a:buNone/>
                </a:pPr>
                <a:endParaRPr lang="en-US" b="1" dirty="0">
                  <a:latin typeface="Cambria Math" panose="02040503050406030204" pitchFamily="18" charset="0"/>
                </a:endParaRPr>
              </a:p>
              <a:p>
                <a:pPr>
                  <a:buNone/>
                </a:pPr>
                <a14:m>
                  <m:oMath xmlns:m="http://schemas.openxmlformats.org/officeDocument/2006/math">
                    <m:sSub>
                      <m:sSubPr>
                        <m:ctrlPr>
                          <a:rPr lang="en-US" b="1" i="1" dirty="0">
                            <a:latin typeface="Cambria Math" panose="02040503050406030204" pitchFamily="18" charset="0"/>
                          </a:rPr>
                        </m:ctrlPr>
                      </m:sSubPr>
                      <m:e>
                        <m:r>
                          <m:rPr>
                            <m:sty m:val="p"/>
                          </m:rPr>
                          <a:rPr lang="en-US" b="1" i="1" dirty="0">
                            <a:latin typeface="Cambria Math" panose="02040503050406030204" pitchFamily="18" charset="0"/>
                          </a:rPr>
                          <m:t>A</m:t>
                        </m:r>
                      </m:e>
                      <m:sub>
                        <m:r>
                          <a:rPr lang="en-US" b="1" i="1" dirty="0">
                            <a:latin typeface="Cambria Math" panose="02040503050406030204" pitchFamily="18" charset="0"/>
                          </a:rPr>
                          <m:t>2</m:t>
                        </m:r>
                        <m:r>
                          <a:rPr lang="en-US" b="1" i="1" dirty="0">
                            <a:latin typeface="Cambria Math" panose="02040503050406030204" pitchFamily="18" charset="0"/>
                            <a:ea typeface="Cambria Math" panose="02040503050406030204" pitchFamily="18" charset="0"/>
                          </a:rPr>
                          <m:t>×2</m:t>
                        </m:r>
                      </m:sub>
                    </m:sSub>
                    <m:sSub>
                      <m:sSubPr>
                        <m:ctrlPr>
                          <a:rPr lang="en-US" b="1" i="1" dirty="0">
                            <a:latin typeface="Cambria Math" panose="02040503050406030204" pitchFamily="18" charset="0"/>
                          </a:rPr>
                        </m:ctrlPr>
                      </m:sSubPr>
                      <m:e>
                        <m:r>
                          <m:rPr>
                            <m:sty m:val="p"/>
                          </m:rPr>
                          <a:rPr lang="en-US" b="1" i="1" dirty="0">
                            <a:latin typeface="Cambria Math" panose="02040503050406030204" pitchFamily="18" charset="0"/>
                          </a:rPr>
                          <m:t>B</m:t>
                        </m:r>
                      </m:e>
                      <m:sub>
                        <m:r>
                          <a:rPr lang="en-US" b="1" i="1" dirty="0">
                            <a:latin typeface="Cambria Math" panose="02040503050406030204" pitchFamily="18" charset="0"/>
                          </a:rPr>
                          <m:t>2</m:t>
                        </m:r>
                        <m:r>
                          <a:rPr lang="en-US" b="1" i="1" dirty="0">
                            <a:latin typeface="Cambria Math" panose="02040503050406030204" pitchFamily="18" charset="0"/>
                            <a:ea typeface="Cambria Math" panose="02040503050406030204" pitchFamily="18" charset="0"/>
                          </a:rPr>
                          <m:t>×</m:t>
                        </m:r>
                        <m:r>
                          <a:rPr lang="en-US" b="1" i="1" dirty="0" smtClean="0">
                            <a:latin typeface="Cambria Math" panose="02040503050406030204" pitchFamily="18" charset="0"/>
                            <a:ea typeface="Cambria Math" panose="02040503050406030204" pitchFamily="18" charset="0"/>
                          </a:rPr>
                          <m:t>2</m:t>
                        </m:r>
                      </m:sub>
                    </m:sSub>
                  </m:oMath>
                </a14:m>
                <a:r>
                  <a:rPr lang="en-US" b="1" dirty="0"/>
                  <a:t> = </a:t>
                </a:r>
                <a14:m>
                  <m:oMath xmlns:m="http://schemas.openxmlformats.org/officeDocument/2006/math">
                    <m:d>
                      <m:dPr>
                        <m:ctrlPr>
                          <a:rPr lang="en-US" b="1" i="1" smtClean="0">
                            <a:latin typeface="Cambria Math" panose="02040503050406030204" pitchFamily="18" charset="0"/>
                          </a:rPr>
                        </m:ctrlPr>
                      </m:dPr>
                      <m:e>
                        <m:m>
                          <m:mPr>
                            <m:mcs>
                              <m:mc>
                                <m:mcPr>
                                  <m:count m:val="2"/>
                                  <m:mcJc m:val="center"/>
                                </m:mcPr>
                              </m:mc>
                            </m:mcs>
                            <m:ctrlPr>
                              <a:rPr lang="en-US" b="1" i="1" smtClean="0">
                                <a:latin typeface="Cambria Math" panose="02040503050406030204" pitchFamily="18" charset="0"/>
                              </a:rPr>
                            </m:ctrlPr>
                          </m:mPr>
                          <m:mr>
                            <m:e>
                              <m:r>
                                <m:rPr>
                                  <m:sty m:val="p"/>
                                  <m:brk m:alnAt="7"/>
                                </m:rPr>
                                <a:rPr lang="en-US" b="1" i="1" smtClean="0">
                                  <a:solidFill>
                                    <a:srgbClr val="00B050"/>
                                  </a:solidFill>
                                  <a:latin typeface="Cambria Math" panose="02040503050406030204" pitchFamily="18" charset="0"/>
                                </a:rPr>
                                <m:t>a</m:t>
                              </m:r>
                            </m:e>
                            <m:e>
                              <m:r>
                                <m:rPr>
                                  <m:sty m:val="p"/>
                                </m:rPr>
                                <a:rPr lang="en-US" b="1" i="1" smtClean="0">
                                  <a:solidFill>
                                    <a:srgbClr val="0070C0"/>
                                  </a:solidFill>
                                  <a:latin typeface="Cambria Math" panose="02040503050406030204" pitchFamily="18" charset="0"/>
                                </a:rPr>
                                <m:t>b</m:t>
                              </m:r>
                            </m:e>
                          </m:mr>
                          <m:mr>
                            <m:e>
                              <m:r>
                                <m:rPr>
                                  <m:sty m:val="p"/>
                                </m:rPr>
                                <a:rPr lang="en-US" b="1" i="1" smtClean="0">
                                  <a:solidFill>
                                    <a:srgbClr val="FF0000"/>
                                  </a:solidFill>
                                  <a:latin typeface="Cambria Math" panose="02040503050406030204" pitchFamily="18" charset="0"/>
                                </a:rPr>
                                <m:t>c</m:t>
                              </m:r>
                            </m:e>
                            <m:e>
                              <m:r>
                                <m:rPr>
                                  <m:sty m:val="p"/>
                                </m:rPr>
                                <a:rPr lang="en-US" b="1" i="1" smtClean="0">
                                  <a:solidFill>
                                    <a:srgbClr val="FFC000"/>
                                  </a:solidFill>
                                  <a:latin typeface="Cambria Math" panose="02040503050406030204" pitchFamily="18" charset="0"/>
                                </a:rPr>
                                <m:t>d</m:t>
                              </m:r>
                            </m:e>
                          </m:mr>
                        </m:m>
                      </m:e>
                    </m:d>
                  </m:oMath>
                </a14:m>
                <a:r>
                  <a:rPr lang="en-US" b="1" dirty="0"/>
                  <a:t> </a:t>
                </a:r>
                <a14:m>
                  <m:oMath xmlns:m="http://schemas.openxmlformats.org/officeDocument/2006/math">
                    <m:d>
                      <m:dPr>
                        <m:ctrlPr>
                          <a:rPr lang="en-US" b="1" i="1">
                            <a:latin typeface="Cambria Math" panose="02040503050406030204" pitchFamily="18" charset="0"/>
                          </a:rPr>
                        </m:ctrlPr>
                      </m:dPr>
                      <m:e>
                        <m:m>
                          <m:mPr>
                            <m:mcs>
                              <m:mc>
                                <m:mcPr>
                                  <m:count m:val="2"/>
                                  <m:mcJc m:val="center"/>
                                </m:mcPr>
                              </m:mc>
                            </m:mcs>
                            <m:ctrlPr>
                              <a:rPr lang="en-US" b="1" i="1">
                                <a:latin typeface="Cambria Math" panose="02040503050406030204" pitchFamily="18" charset="0"/>
                              </a:rPr>
                            </m:ctrlPr>
                          </m:mPr>
                          <m:mr>
                            <m:e>
                              <m:r>
                                <m:rPr>
                                  <m:sty m:val="p"/>
                                  <m:brk m:alnAt="7"/>
                                </m:rPr>
                                <a:rPr lang="en-US" b="1" i="1" smtClean="0">
                                  <a:latin typeface="Cambria Math" panose="02040503050406030204" pitchFamily="18" charset="0"/>
                                </a:rPr>
                                <m:t>e</m:t>
                              </m:r>
                            </m:e>
                            <m:e>
                              <m:r>
                                <m:rPr>
                                  <m:sty m:val="p"/>
                                </m:rPr>
                                <a:rPr lang="en-US" b="1" i="1" smtClean="0">
                                  <a:latin typeface="Cambria Math" panose="02040503050406030204" pitchFamily="18" charset="0"/>
                                </a:rPr>
                                <m:t>f</m:t>
                              </m:r>
                            </m:e>
                          </m:mr>
                          <m:mr>
                            <m:e>
                              <m:r>
                                <m:rPr>
                                  <m:sty m:val="p"/>
                                </m:rPr>
                                <a:rPr lang="en-US" b="1" i="1" smtClean="0">
                                  <a:latin typeface="Cambria Math" panose="02040503050406030204" pitchFamily="18" charset="0"/>
                                </a:rPr>
                                <m:t>g</m:t>
                              </m:r>
                            </m:e>
                            <m:e>
                              <m:r>
                                <m:rPr>
                                  <m:sty m:val="p"/>
                                </m:rPr>
                                <a:rPr lang="en-US" b="1" i="1" smtClean="0">
                                  <a:latin typeface="Cambria Math" panose="02040503050406030204" pitchFamily="18" charset="0"/>
                                </a:rPr>
                                <m:t>h</m:t>
                              </m:r>
                            </m:e>
                          </m:mr>
                        </m:m>
                      </m:e>
                    </m:d>
                  </m:oMath>
                </a14:m>
                <a:r>
                  <a:rPr lang="en-US" b="1" dirty="0">
                    <a:latin typeface="Cambria Math" panose="02040503050406030204" pitchFamily="18" charset="0"/>
                  </a:rPr>
                  <a:t>=</a:t>
                </a:r>
                <a:r>
                  <a:rPr lang="en-US" b="1" dirty="0"/>
                  <a:t> </a:t>
                </a:r>
                <a14:m>
                  <m:oMath xmlns:m="http://schemas.openxmlformats.org/officeDocument/2006/math">
                    <m:d>
                      <m:dPr>
                        <m:ctrlPr>
                          <a:rPr lang="en-US" b="1" i="1">
                            <a:latin typeface="Cambria Math" panose="02040503050406030204" pitchFamily="18" charset="0"/>
                          </a:rPr>
                        </m:ctrlPr>
                      </m:dPr>
                      <m:e>
                        <m:m>
                          <m:mPr>
                            <m:mcs>
                              <m:mc>
                                <m:mcPr>
                                  <m:count m:val="2"/>
                                  <m:mcJc m:val="center"/>
                                </m:mcPr>
                              </m:mc>
                            </m:mcs>
                            <m:ctrlPr>
                              <a:rPr lang="en-US" b="1" i="1">
                                <a:latin typeface="Cambria Math" panose="02040503050406030204" pitchFamily="18" charset="0"/>
                              </a:rPr>
                            </m:ctrlPr>
                          </m:mPr>
                          <m:mr>
                            <m:e>
                              <m:r>
                                <m:rPr>
                                  <m:sty m:val="p"/>
                                  <m:brk m:alnAt="7"/>
                                </m:rPr>
                                <a:rPr lang="en-US" b="1" i="1" smtClean="0">
                                  <a:solidFill>
                                    <a:srgbClr val="00B050"/>
                                  </a:solidFill>
                                  <a:latin typeface="Cambria Math" panose="02040503050406030204" pitchFamily="18" charset="0"/>
                                </a:rPr>
                                <m:t>a</m:t>
                              </m:r>
                              <m:r>
                                <m:rPr>
                                  <m:sty m:val="p"/>
                                </m:rPr>
                                <a:rPr lang="en-US" b="1" i="1" smtClean="0">
                                  <a:latin typeface="Cambria Math" panose="02040503050406030204" pitchFamily="18" charset="0"/>
                                </a:rPr>
                                <m:t>e</m:t>
                              </m:r>
                              <m:r>
                                <a:rPr lang="en-US" b="1" i="1" smtClean="0">
                                  <a:latin typeface="Cambria Math" panose="02040503050406030204" pitchFamily="18" charset="0"/>
                                </a:rPr>
                                <m:t>+</m:t>
                              </m:r>
                              <m:r>
                                <m:rPr>
                                  <m:sty m:val="p"/>
                                </m:rPr>
                                <a:rPr lang="en-US" b="1" i="1" smtClean="0">
                                  <a:solidFill>
                                    <a:srgbClr val="0070C0"/>
                                  </a:solidFill>
                                  <a:latin typeface="Cambria Math" panose="02040503050406030204" pitchFamily="18" charset="0"/>
                                </a:rPr>
                                <m:t>b</m:t>
                              </m:r>
                              <m:r>
                                <m:rPr>
                                  <m:sty m:val="p"/>
                                </m:rPr>
                                <a:rPr lang="en-US" b="1" i="1" smtClean="0">
                                  <a:latin typeface="Cambria Math" panose="02040503050406030204" pitchFamily="18" charset="0"/>
                                </a:rPr>
                                <m:t>g</m:t>
                              </m:r>
                            </m:e>
                            <m:e>
                              <m:r>
                                <m:rPr>
                                  <m:sty m:val="p"/>
                                </m:rPr>
                                <a:rPr lang="en-US" b="1" i="1" smtClean="0">
                                  <a:solidFill>
                                    <a:srgbClr val="03D866"/>
                                  </a:solidFill>
                                  <a:latin typeface="Cambria Math" panose="02040503050406030204" pitchFamily="18" charset="0"/>
                                </a:rPr>
                                <m:t>a</m:t>
                              </m:r>
                              <m:r>
                                <m:rPr>
                                  <m:sty m:val="p"/>
                                </m:rPr>
                                <a:rPr lang="en-US" b="1" i="1" smtClean="0">
                                  <a:latin typeface="Cambria Math" panose="02040503050406030204" pitchFamily="18" charset="0"/>
                                </a:rPr>
                                <m:t>f</m:t>
                              </m:r>
                              <m:r>
                                <a:rPr lang="en-US" b="1" i="1" smtClean="0">
                                  <a:latin typeface="Cambria Math" panose="02040503050406030204" pitchFamily="18" charset="0"/>
                                </a:rPr>
                                <m:t>+</m:t>
                              </m:r>
                              <m:r>
                                <m:rPr>
                                  <m:sty m:val="p"/>
                                </m:rPr>
                                <a:rPr lang="en-US" b="1" i="1" smtClean="0">
                                  <a:solidFill>
                                    <a:srgbClr val="0070C0"/>
                                  </a:solidFill>
                                  <a:latin typeface="Cambria Math" panose="02040503050406030204" pitchFamily="18" charset="0"/>
                                </a:rPr>
                                <m:t>b</m:t>
                              </m:r>
                              <m:r>
                                <m:rPr>
                                  <m:sty m:val="p"/>
                                </m:rPr>
                                <a:rPr lang="en-US" b="1" i="1" smtClean="0">
                                  <a:latin typeface="Cambria Math" panose="02040503050406030204" pitchFamily="18" charset="0"/>
                                </a:rPr>
                                <m:t>h</m:t>
                              </m:r>
                            </m:e>
                          </m:mr>
                          <m:mr>
                            <m:e>
                              <m:r>
                                <m:rPr>
                                  <m:sty m:val="p"/>
                                </m:rPr>
                                <a:rPr lang="en-US" b="1" i="1" smtClean="0">
                                  <a:solidFill>
                                    <a:srgbClr val="FF0000"/>
                                  </a:solidFill>
                                  <a:latin typeface="Cambria Math" panose="02040503050406030204" pitchFamily="18" charset="0"/>
                                </a:rPr>
                                <m:t>c</m:t>
                              </m:r>
                              <m:r>
                                <m:rPr>
                                  <m:sty m:val="p"/>
                                </m:rPr>
                                <a:rPr lang="en-US" b="1" i="1">
                                  <a:latin typeface="Cambria Math" panose="02040503050406030204" pitchFamily="18" charset="0"/>
                                </a:rPr>
                                <m:t>e</m:t>
                              </m:r>
                              <m:r>
                                <a:rPr lang="en-US" b="1" i="1">
                                  <a:latin typeface="Cambria Math" panose="02040503050406030204" pitchFamily="18" charset="0"/>
                                </a:rPr>
                                <m:t>+</m:t>
                              </m:r>
                              <m:r>
                                <m:rPr>
                                  <m:sty m:val="p"/>
                                </m:rPr>
                                <a:rPr lang="en-US" b="1" i="1" smtClean="0">
                                  <a:solidFill>
                                    <a:srgbClr val="FFC000"/>
                                  </a:solidFill>
                                  <a:latin typeface="Cambria Math" panose="02040503050406030204" pitchFamily="18" charset="0"/>
                                </a:rPr>
                                <m:t>d</m:t>
                              </m:r>
                              <m:r>
                                <m:rPr>
                                  <m:sty m:val="p"/>
                                </m:rPr>
                                <a:rPr lang="en-US" b="1" i="1">
                                  <a:latin typeface="Cambria Math" panose="02040503050406030204" pitchFamily="18" charset="0"/>
                                </a:rPr>
                                <m:t>g</m:t>
                              </m:r>
                            </m:e>
                            <m:e>
                              <m:r>
                                <m:rPr>
                                  <m:sty m:val="p"/>
                                </m:rPr>
                                <a:rPr lang="en-US" b="1" i="1" smtClean="0">
                                  <a:solidFill>
                                    <a:srgbClr val="FF0000"/>
                                  </a:solidFill>
                                  <a:latin typeface="Cambria Math" panose="02040503050406030204" pitchFamily="18" charset="0"/>
                                </a:rPr>
                                <m:t>c</m:t>
                              </m:r>
                              <m:r>
                                <m:rPr>
                                  <m:sty m:val="p"/>
                                </m:rPr>
                                <a:rPr lang="en-US" b="1" i="1" smtClean="0">
                                  <a:solidFill>
                                    <a:schemeClr val="tx1"/>
                                  </a:solidFill>
                                  <a:latin typeface="Cambria Math" panose="02040503050406030204" pitchFamily="18" charset="0"/>
                                </a:rPr>
                                <m:t>f</m:t>
                              </m:r>
                              <m:r>
                                <a:rPr lang="en-US" b="1" i="1" smtClean="0">
                                  <a:latin typeface="Cambria Math" panose="02040503050406030204" pitchFamily="18" charset="0"/>
                                </a:rPr>
                                <m:t>+</m:t>
                              </m:r>
                              <m:r>
                                <m:rPr>
                                  <m:sty m:val="p"/>
                                </m:rPr>
                                <a:rPr lang="en-US" b="1" i="1" smtClean="0">
                                  <a:solidFill>
                                    <a:srgbClr val="FFC000"/>
                                  </a:solidFill>
                                  <a:latin typeface="Cambria Math" panose="02040503050406030204" pitchFamily="18" charset="0"/>
                                </a:rPr>
                                <m:t>d</m:t>
                              </m:r>
                              <m:r>
                                <m:rPr>
                                  <m:sty m:val="p"/>
                                </m:rPr>
                                <a:rPr lang="en-US" b="1" i="1" smtClean="0">
                                  <a:latin typeface="Cambria Math" panose="02040503050406030204" pitchFamily="18" charset="0"/>
                                </a:rPr>
                                <m:t>h</m:t>
                              </m:r>
                            </m:e>
                          </m:mr>
                        </m:m>
                      </m:e>
                    </m:d>
                  </m:oMath>
                </a14:m>
                <a:endParaRPr lang="en-US" b="1" dirty="0">
                  <a:latin typeface="Cambria Math" panose="02040503050406030204" pitchFamily="18" charset="0"/>
                </a:endParaRPr>
              </a:p>
              <a:p>
                <a:pPr>
                  <a:buNone/>
                </a:pPr>
                <a:endParaRPr lang="en-US" b="1" dirty="0">
                  <a:latin typeface="Cambria Math" panose="02040503050406030204" pitchFamily="18" charset="0"/>
                </a:endParaRPr>
              </a:p>
              <a:p>
                <a:pPr>
                  <a:buNone/>
                </a:pPr>
                <a14:m>
                  <m:oMath xmlns:m="http://schemas.openxmlformats.org/officeDocument/2006/math">
                    <m:sSub>
                      <m:sSubPr>
                        <m:ctrlPr>
                          <a:rPr lang="en-US" b="1" i="1" dirty="0">
                            <a:latin typeface="Cambria Math" panose="02040503050406030204" pitchFamily="18" charset="0"/>
                          </a:rPr>
                        </m:ctrlPr>
                      </m:sSubPr>
                      <m:e>
                        <m:r>
                          <m:rPr>
                            <m:sty m:val="p"/>
                          </m:rPr>
                          <a:rPr lang="en-US" b="1" i="1" dirty="0" smtClean="0">
                            <a:latin typeface="Cambria Math" panose="02040503050406030204" pitchFamily="18" charset="0"/>
                          </a:rPr>
                          <m:t>A</m:t>
                        </m:r>
                      </m:e>
                      <m:sub>
                        <m:r>
                          <a:rPr lang="en-US" b="1" i="1" dirty="0">
                            <a:latin typeface="Cambria Math" panose="02040503050406030204" pitchFamily="18" charset="0"/>
                          </a:rPr>
                          <m:t>2</m:t>
                        </m:r>
                        <m:r>
                          <a:rPr lang="en-US" b="1" i="1" dirty="0">
                            <a:latin typeface="Cambria Math" panose="02040503050406030204" pitchFamily="18" charset="0"/>
                            <a:ea typeface="Cambria Math" panose="02040503050406030204" pitchFamily="18" charset="0"/>
                          </a:rPr>
                          <m:t>×</m:t>
                        </m:r>
                        <m:r>
                          <a:rPr lang="en-US" b="1" i="1" dirty="0" smtClean="0">
                            <a:latin typeface="Cambria Math" panose="02040503050406030204" pitchFamily="18" charset="0"/>
                            <a:ea typeface="Cambria Math" panose="02040503050406030204" pitchFamily="18" charset="0"/>
                          </a:rPr>
                          <m:t>2</m:t>
                        </m:r>
                      </m:sub>
                    </m:sSub>
                    <m:sSub>
                      <m:sSubPr>
                        <m:ctrlPr>
                          <a:rPr lang="en-US" b="1" i="1" dirty="0">
                            <a:latin typeface="Cambria Math" panose="02040503050406030204" pitchFamily="18" charset="0"/>
                          </a:rPr>
                        </m:ctrlPr>
                      </m:sSubPr>
                      <m:e>
                        <m:r>
                          <m:rPr>
                            <m:sty m:val="p"/>
                          </m:rPr>
                          <a:rPr lang="en-US" b="1" i="1" dirty="0">
                            <a:latin typeface="Cambria Math" panose="02040503050406030204" pitchFamily="18" charset="0"/>
                          </a:rPr>
                          <m:t>B</m:t>
                        </m:r>
                      </m:e>
                      <m:sub>
                        <m:r>
                          <a:rPr lang="en-US" b="1" i="1" dirty="0" smtClean="0">
                            <a:latin typeface="Cambria Math" panose="02040503050406030204" pitchFamily="18" charset="0"/>
                          </a:rPr>
                          <m:t>2</m:t>
                        </m:r>
                        <m:r>
                          <a:rPr lang="en-US" b="1" i="1" dirty="0" smtClean="0">
                            <a:latin typeface="Cambria Math" panose="02040503050406030204" pitchFamily="18" charset="0"/>
                            <a:ea typeface="Cambria Math" panose="02040503050406030204" pitchFamily="18" charset="0"/>
                          </a:rPr>
                          <m:t>×1</m:t>
                        </m:r>
                      </m:sub>
                    </m:sSub>
                  </m:oMath>
                </a14:m>
                <a:r>
                  <a:rPr lang="en-US" b="1" dirty="0"/>
                  <a:t> = </a:t>
                </a:r>
                <a14:m>
                  <m:oMath xmlns:m="http://schemas.openxmlformats.org/officeDocument/2006/math">
                    <m:d>
                      <m:dPr>
                        <m:ctrlPr>
                          <a:rPr lang="en-US" i="1" dirty="0" smtClean="0">
                            <a:latin typeface="Cambria Math" panose="02040503050406030204" pitchFamily="18" charset="0"/>
                          </a:rPr>
                        </m:ctrlPr>
                      </m:dPr>
                      <m:e>
                        <m:m>
                          <m:mPr>
                            <m:plcHide m:val="on"/>
                            <m:mcs>
                              <m:mc>
                                <m:mcPr>
                                  <m:count m:val="2"/>
                                  <m:mcJc m:val="center"/>
                                </m:mcPr>
                              </m:mc>
                            </m:mcs>
                            <m:ctrlPr>
                              <a:rPr lang="en-US" i="1" dirty="0" smtClean="0">
                                <a:latin typeface="Cambria Math" panose="02040503050406030204" pitchFamily="18" charset="0"/>
                              </a:rPr>
                            </m:ctrlPr>
                          </m:mPr>
                          <m:mr>
                            <m:e>
                              <m:r>
                                <m:rPr>
                                  <m:sty m:val="p"/>
                                </m:rPr>
                                <a:rPr lang="en-US" b="0" i="1" dirty="0" smtClean="0">
                                  <a:latin typeface="Cambria Math" panose="02040503050406030204" pitchFamily="18" charset="0"/>
                                </a:rPr>
                                <m:t>a</m:t>
                              </m:r>
                            </m:e>
                            <m:e>
                              <m:r>
                                <m:rPr>
                                  <m:sty m:val="p"/>
                                </m:rPr>
                                <a:rPr lang="en-US" b="0" i="1" dirty="0" smtClean="0">
                                  <a:latin typeface="Cambria Math" panose="02040503050406030204" pitchFamily="18" charset="0"/>
                                </a:rPr>
                                <m:t>b</m:t>
                              </m:r>
                            </m:e>
                          </m:mr>
                          <m:mr>
                            <m:e>
                              <m:r>
                                <m:rPr>
                                  <m:sty m:val="p"/>
                                </m:rPr>
                                <a:rPr lang="en-US" b="0" i="1" dirty="0" smtClean="0">
                                  <a:latin typeface="Cambria Math" panose="02040503050406030204" pitchFamily="18" charset="0"/>
                                </a:rPr>
                                <m:t>c</m:t>
                              </m:r>
                            </m:e>
                            <m:e>
                              <m:r>
                                <m:rPr>
                                  <m:sty m:val="p"/>
                                </m:rPr>
                                <a:rPr lang="en-US" b="0" i="1" dirty="0" smtClean="0">
                                  <a:latin typeface="Cambria Math" panose="02040503050406030204" pitchFamily="18" charset="0"/>
                                </a:rPr>
                                <m:t>d</m:t>
                              </m:r>
                            </m:e>
                          </m:mr>
                        </m:m>
                      </m:e>
                    </m:d>
                    <m:d>
                      <m:dPr>
                        <m:ctrlPr>
                          <a:rPr lang="en-US" i="1" dirty="0">
                            <a:latin typeface="Cambria Math" panose="02040503050406030204" pitchFamily="18" charset="0"/>
                          </a:rPr>
                        </m:ctrlPr>
                      </m:dPr>
                      <m:e>
                        <m:m>
                          <m:mPr>
                            <m:mcs>
                              <m:mc>
                                <m:mcPr>
                                  <m:count m:val="1"/>
                                  <m:mcJc m:val="center"/>
                                </m:mcPr>
                              </m:mc>
                            </m:mcs>
                            <m:ctrlPr>
                              <a:rPr lang="en-US" i="1" dirty="0">
                                <a:latin typeface="Cambria Math" panose="02040503050406030204" pitchFamily="18" charset="0"/>
                              </a:rPr>
                            </m:ctrlPr>
                          </m:mPr>
                          <m:mr>
                            <m:e>
                              <m:r>
                                <m:rPr>
                                  <m:sty m:val="p"/>
                                </m:rPr>
                                <a:rPr lang="en-US" b="0" i="1" dirty="0" smtClean="0">
                                  <a:latin typeface="Cambria Math" panose="02040503050406030204" pitchFamily="18" charset="0"/>
                                </a:rPr>
                                <m:t>x</m:t>
                              </m:r>
                            </m:e>
                          </m:mr>
                          <m:mr>
                            <m:e>
                              <m:r>
                                <m:rPr>
                                  <m:sty m:val="p"/>
                                </m:rPr>
                                <a:rPr lang="en-US" b="0" i="1" dirty="0" smtClean="0">
                                  <a:latin typeface="Cambria Math" panose="02040503050406030204" pitchFamily="18" charset="0"/>
                                </a:rPr>
                                <m:t>y</m:t>
                              </m:r>
                            </m:e>
                          </m:mr>
                        </m:m>
                        <m:m>
                          <m:mPr>
                            <m:plcHide m:val="on"/>
                            <m:mcs>
                              <m:mc>
                                <m:mcPr>
                                  <m:count m:val="1"/>
                                  <m:mcJc m:val="center"/>
                                </m:mcPr>
                              </m:mc>
                            </m:mcs>
                            <m:ctrlPr>
                              <a:rPr lang="en-US" i="1" dirty="0">
                                <a:latin typeface="Cambria Math" panose="02040503050406030204" pitchFamily="18" charset="0"/>
                              </a:rPr>
                            </m:ctrlPr>
                          </m:mPr>
                          <m:mr>
                            <m:e/>
                          </m:mr>
                        </m:m>
                      </m:e>
                    </m:d>
                    <m:r>
                      <a:rPr lang="en-US" i="1" dirty="0">
                        <a:latin typeface="Cambria Math" panose="02040503050406030204" pitchFamily="18" charset="0"/>
                      </a:rPr>
                      <m:t>=</m:t>
                    </m:r>
                    <m:d>
                      <m:dPr>
                        <m:ctrlPr>
                          <a:rPr lang="en-US" i="1" dirty="0">
                            <a:latin typeface="Cambria Math" panose="02040503050406030204" pitchFamily="18" charset="0"/>
                          </a:rPr>
                        </m:ctrlPr>
                      </m:dPr>
                      <m:e>
                        <m:m>
                          <m:mPr>
                            <m:mcs>
                              <m:mc>
                                <m:mcPr>
                                  <m:count m:val="1"/>
                                  <m:mcJc m:val="center"/>
                                </m:mcPr>
                              </m:mc>
                            </m:mcs>
                            <m:ctrlPr>
                              <a:rPr lang="en-US" i="1" dirty="0" smtClean="0">
                                <a:latin typeface="Cambria Math" panose="02040503050406030204" pitchFamily="18" charset="0"/>
                              </a:rPr>
                            </m:ctrlPr>
                          </m:mPr>
                          <m:mr>
                            <m:e>
                              <m:r>
                                <m:rPr>
                                  <m:sty m:val="p"/>
                                </m:rPr>
                                <a:rPr lang="en-US" b="0" i="1" dirty="0" smtClean="0">
                                  <a:latin typeface="Cambria Math" panose="02040503050406030204" pitchFamily="18" charset="0"/>
                                </a:rPr>
                                <m:t>a</m:t>
                              </m:r>
                              <m:r>
                                <m:rPr>
                                  <m:sty m:val="p"/>
                                </m:rPr>
                                <a:rPr lang="en-US" b="0" i="1" dirty="0" smtClean="0">
                                  <a:latin typeface="Cambria Math" panose="02040503050406030204" pitchFamily="18" charset="0"/>
                                  <a:ea typeface="Cambria Math" panose="02040503050406030204" pitchFamily="18" charset="0"/>
                                </a:rPr>
                                <m:t>x</m:t>
                              </m:r>
                              <m:r>
                                <a:rPr lang="en-US" b="0" i="1" dirty="0" smtClean="0">
                                  <a:latin typeface="Cambria Math" panose="02040503050406030204" pitchFamily="18" charset="0"/>
                                  <a:ea typeface="Cambria Math" panose="02040503050406030204" pitchFamily="18" charset="0"/>
                                </a:rPr>
                                <m:t>+</m:t>
                              </m:r>
                              <m:r>
                                <m:rPr>
                                  <m:sty m:val="p"/>
                                </m:rPr>
                                <a:rPr lang="en-US" b="0" i="1" dirty="0" smtClean="0">
                                  <a:latin typeface="Cambria Math" panose="02040503050406030204" pitchFamily="18" charset="0"/>
                                  <a:ea typeface="Cambria Math" panose="02040503050406030204" pitchFamily="18" charset="0"/>
                                </a:rPr>
                                <m:t>by</m:t>
                              </m:r>
                            </m:e>
                          </m:mr>
                          <m:mr>
                            <m:e>
                              <m:r>
                                <m:rPr>
                                  <m:sty m:val="p"/>
                                </m:rPr>
                                <a:rPr lang="en-US" b="0" i="1" dirty="0" smtClean="0">
                                  <a:latin typeface="Cambria Math" panose="02040503050406030204" pitchFamily="18" charset="0"/>
                                </a:rPr>
                                <m:t>c</m:t>
                              </m:r>
                              <m:r>
                                <m:rPr>
                                  <m:sty m:val="p"/>
                                </m:rPr>
                                <a:rPr lang="en-US" b="0" i="1" dirty="0" smtClean="0">
                                  <a:latin typeface="Cambria Math" panose="02040503050406030204" pitchFamily="18" charset="0"/>
                                  <a:ea typeface="Cambria Math" panose="02040503050406030204" pitchFamily="18" charset="0"/>
                                </a:rPr>
                                <m:t>x</m:t>
                              </m:r>
                              <m:r>
                                <a:rPr lang="en-US" b="0" i="1" dirty="0" smtClean="0">
                                  <a:latin typeface="Cambria Math" panose="02040503050406030204" pitchFamily="18" charset="0"/>
                                  <a:ea typeface="Cambria Math" panose="02040503050406030204" pitchFamily="18" charset="0"/>
                                </a:rPr>
                                <m:t>+</m:t>
                              </m:r>
                              <m:r>
                                <m:rPr>
                                  <m:sty m:val="p"/>
                                </m:rPr>
                                <a:rPr lang="en-US" b="0" i="1" dirty="0" smtClean="0">
                                  <a:latin typeface="Cambria Math" panose="02040503050406030204" pitchFamily="18" charset="0"/>
                                  <a:ea typeface="Cambria Math" panose="02040503050406030204" pitchFamily="18" charset="0"/>
                                </a:rPr>
                                <m:t>dy</m:t>
                              </m:r>
                            </m:e>
                          </m:mr>
                        </m:m>
                      </m:e>
                    </m:d>
                  </m:oMath>
                </a14:m>
                <a:endParaRPr lang="en-US" b="0" dirty="0"/>
              </a:p>
              <a:p>
                <a:pPr>
                  <a:buNone/>
                </a:pPr>
                <a:endParaRPr lang="en-US" dirty="0"/>
              </a:p>
            </p:txBody>
          </p:sp>
        </mc:Choice>
        <mc:Fallback xmlns="">
          <p:sp>
            <p:nvSpPr>
              <p:cNvPr id="12" name="TextBox 11">
                <a:extLst>
                  <a:ext uri="{FF2B5EF4-FFF2-40B4-BE49-F238E27FC236}">
                    <a16:creationId xmlns:a16="http://schemas.microsoft.com/office/drawing/2014/main" id="{AEFB95D6-6247-3BE6-33CE-0A8C10883A05}"/>
                  </a:ext>
                </a:extLst>
              </p:cNvPr>
              <p:cNvSpPr txBox="1">
                <a:spLocks noRot="1" noChangeAspect="1" noMove="1" noResize="1" noEditPoints="1" noAdjustHandles="1" noChangeArrowheads="1" noChangeShapeType="1" noTextEdit="1"/>
              </p:cNvSpPr>
              <p:nvPr/>
            </p:nvSpPr>
            <p:spPr>
              <a:xfrm>
                <a:off x="6832600" y="998102"/>
                <a:ext cx="5168900" cy="2260875"/>
              </a:xfrm>
              <a:prstGeom prst="rect">
                <a:avLst/>
              </a:prstGeom>
              <a:blipFill>
                <a:blip r:embed="rId3"/>
                <a:stretch>
                  <a:fillRect l="-1225" t="-1117"/>
                </a:stretch>
              </a:blipFill>
            </p:spPr>
            <p:txBody>
              <a:bodyPr/>
              <a:lstStyle/>
              <a:p>
                <a:r>
                  <a:rPr lang="en-US">
                    <a:noFill/>
                  </a:rPr>
                  <a:t> </a:t>
                </a:r>
              </a:p>
            </p:txBody>
          </p:sp>
        </mc:Fallback>
      </mc:AlternateContent>
      <p:pic>
        <p:nvPicPr>
          <p:cNvPr id="1026" name="Picture 2">
            <a:extLst>
              <a:ext uri="{FF2B5EF4-FFF2-40B4-BE49-F238E27FC236}">
                <a16:creationId xmlns:a16="http://schemas.microsoft.com/office/drawing/2014/main" id="{8A9A3D58-49DF-576E-2417-2C72C8E8E7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9550" y="3258977"/>
            <a:ext cx="3175000" cy="279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21230890"/>
      </p:ext>
    </p:extLst>
  </p:cSld>
  <p:clrMapOvr>
    <a:masterClrMapping/>
  </p:clrMapOvr>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3C8A71F5-9F20-4F31-801F-E3E74080ABA8}"/>
              </a:ext>
            </a:extLst>
          </p:cNvPr>
          <p:cNvSpPr>
            <a:spLocks xmlns:a="http://schemas.openxmlformats.org/drawingml/2006/main" noGrp="1"/>
          </p:cNvSpPr>
          <p:nvPr/>
        </p:nvSpPr>
        <p:spPr>
          <a:xfrm xmlns:a="http://schemas.openxmlformats.org/drawingml/2006/main">
            <a:off x="800100" y="514350"/>
            <a:ext cx="10591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555555"/>
                </a:solidFill>
                <a:latin typeface="Arial"/>
                <a:ea typeface="Arial"/>
                <a:cs typeface="Arial"/>
              </a:defRPr>
            </a:pPr>
            <a:r>
              <a:rPr sz="1575" b="1">
                <a:solidFill>
                  <a:srgbClr val="555555"/>
                </a:solidFill>
                <a:latin typeface="Arial"/>
                <a:ea typeface="Arial"/>
                <a:cs typeface="Arial"/>
              </a:rPr>
              <a:t>COURSE CONNECTION</a:t>
            </a:r>
          </a:p>
        </p:txBody>
      </p:sp>
      <p:sp>
        <p:nvSpPr>
          <p:cNvPr id="2" name="">
            <a:extLst xmlns:a="http://schemas.openxmlformats.org/drawingml/2006/main">
              <a:ext uri="{FF2B5EF4-FFF2-40B4-BE49-F238E27FC236}">
                <a16:creationId xmlns:a16="http://schemas.microsoft.com/office/drawing/2014/main" id="{4D9E7DA3-AB80-406E-AF4C-975D8EF9C15A}"/>
              </a:ext>
            </a:extLst>
          </p:cNvPr>
          <p:cNvSpPr>
            <a:spLocks xmlns:a="http://schemas.openxmlformats.org/drawingml/2006/main" noGrp="1"/>
          </p:cNvSpPr>
          <p:nvPr/>
        </p:nvSpPr>
        <p:spPr>
          <a:xfrm xmlns:a="http://schemas.openxmlformats.org/drawingml/2006/main">
            <a:off x="800100" y="1104900"/>
            <a:ext cx="10591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11111"/>
                </a:solidFill>
                <a:latin typeface="Arial"/>
                <a:ea typeface="Arial"/>
                <a:cs typeface="Arial"/>
              </a:defRPr>
            </a:pPr>
            <a:r>
              <a:rPr sz="3300" b="1">
                <a:solidFill>
                  <a:srgbClr val="111111"/>
                </a:solidFill>
                <a:latin typeface="Arial"/>
                <a:ea typeface="Arial"/>
                <a:cs typeface="Arial"/>
              </a:rPr>
              <a:t>Deterministic and reversible maps</a:t>
            </a:r>
          </a:p>
        </p:txBody>
      </p:sp>
      <p:sp>
        <p:nvSpPr>
          <p:cNvPr id="3" name="">
            <a:extLst xmlns:a="http://schemas.openxmlformats.org/drawingml/2006/main">
              <a:ext uri="{FF2B5EF4-FFF2-40B4-BE49-F238E27FC236}">
                <a16:creationId xmlns:a16="http://schemas.microsoft.com/office/drawing/2014/main" id="{0377254E-E830-4F53-9F53-D98194C347F4}"/>
              </a:ext>
            </a:extLst>
          </p:cNvPr>
          <p:cNvSpPr>
            <a:spLocks xmlns:a="http://schemas.openxmlformats.org/drawingml/2006/main" noGrp="1"/>
          </p:cNvSpPr>
          <p:nvPr/>
        </p:nvSpPr>
        <p:spPr>
          <a:xfrm xmlns:a="http://schemas.openxmlformats.org/drawingml/2006/main">
            <a:off x="800100" y="2552700"/>
            <a:ext cx="10591800" cy="3095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11111"/>
                </a:solidFill>
                <a:latin typeface="Times New Roman"/>
                <a:ea typeface="Times New Roman"/>
                <a:cs typeface="Times New Roman"/>
              </a:defRPr>
            </a:pPr>
            <a:r>
              <a:rPr sz="2250" b="0">
                <a:solidFill>
                  <a:srgbClr val="111111"/>
                </a:solidFill>
                <a:latin typeface="Times New Roman"/>
                <a:ea typeface="Times New Roman"/>
                <a:cs typeface="Times New Roman"/>
              </a:rPr>
              <a:t>A deterministic transition matrix has one 1 in each column. It may send different inputs to the same output.</a:t>
            </a:r>
          </a:p>
          <a:p xmlns:a="http://schemas.openxmlformats.org/drawingml/2006/main">
            <a:r>
              <a:t/>
            </a:r>
          </a:p>
          <a:p xmlns:a="http://schemas.openxmlformats.org/drawingml/2006/main">
            <a:pPr>
              <a:defRPr sz="2250" b="0">
                <a:solidFill>
                  <a:srgbClr val="111111"/>
                </a:solidFill>
                <a:latin typeface="Times New Roman"/>
                <a:ea typeface="Times New Roman"/>
                <a:cs typeface="Times New Roman"/>
              </a:defRPr>
            </a:pPr>
            <a:r>
              <a:rPr sz="2250" b="0">
                <a:solidFill>
                  <a:srgbClr val="111111"/>
                </a:solidFill>
                <a:latin typeface="Times New Roman"/>
                <a:ea typeface="Times New Roman"/>
                <a:cs typeface="Times New Roman"/>
              </a:rPr>
              <a:t>A reversible deterministic map is a permutation: it also has one 1 in each row. Reversibility requires retaining enough information to recover the input.</a:t>
            </a:r>
          </a:p>
        </p:txBody>
      </p:sp>
    </p:spTree>
    <p:extLst>
      <p:ext uri="{BB962C8B-B14F-4D97-AF65-F5344CB8AC3E}">
        <p14:creationId xmlns:p14="http://schemas.microsoft.com/office/powerpoint/2010/main" val="778033405"/>
      </p:ext>
    </p:extLst>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FA1F2-463B-F0E3-CDD1-BB84709F9044}"/>
              </a:ext>
            </a:extLst>
          </p:cNvPr>
          <p:cNvSpPr>
            <a:spLocks noGrp="1"/>
          </p:cNvSpPr>
          <p:nvPr>
            <p:ph type="title"/>
          </p:nvPr>
        </p:nvSpPr>
        <p:spPr/>
        <p:txBody>
          <a:bodyPr/>
          <a:lstStyle/>
          <a:p>
            <a:r>
              <a:rPr lang="en-US" dirty="0"/>
              <a:t>Composing state transitions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C448C479-4A3C-34A4-B9F1-EADF67F3603C}"/>
                  </a:ext>
                </a:extLst>
              </p:cNvPr>
              <p:cNvSpPr txBox="1"/>
              <p:nvPr/>
            </p:nvSpPr>
            <p:spPr>
              <a:xfrm>
                <a:off x="979714" y="1997839"/>
                <a:ext cx="6102220" cy="3108543"/>
              </a:xfrm>
              <a:prstGeom prst="rect">
                <a:avLst/>
              </a:prstGeom>
              <a:noFill/>
            </p:spPr>
            <p:txBody>
              <a:bodyPr wrap="square">
                <a:spAutoFit/>
              </a:bodyPr>
              <a:lstStyle/>
              <a:p>
                <a:pPr>
                  <a:buNone/>
                </a:pPr>
                <a:r>
                  <a:rPr lang="en-US" sz="2800" dirty="0"/>
                  <a:t>Applying two operations:</a:t>
                </a:r>
              </a:p>
              <a:p>
                <a:pPr>
                  <a:buNone/>
                </a:pPr>
                <a:endParaRPr lang="en-US" sz="2800" dirty="0"/>
              </a:p>
              <a:p>
                <a:pPr>
                  <a:buNone/>
                </a:pPr>
                <a14:m>
                  <m:oMathPara xmlns:m="http://schemas.openxmlformats.org/officeDocument/2006/math">
                    <m:oMathParaPr>
                      <m:jc m:val="centerGroup"/>
                    </m:oMathParaPr>
                    <m:oMath xmlns:m="http://schemas.openxmlformats.org/officeDocument/2006/math">
                      <m:r>
                        <a:rPr lang="en-US" sz="2800" i="1" dirty="0" smtClean="0">
                          <a:latin typeface="Cambria Math" panose="02040503050406030204" pitchFamily="18" charset="0"/>
                        </a:rPr>
                        <m:t>𝐴</m:t>
                      </m:r>
                      <m:d>
                        <m:dPr>
                          <m:ctrlPr>
                            <a:rPr lang="en-US" sz="2800" i="1" dirty="0" smtClean="0">
                              <a:latin typeface="Cambria Math" panose="02040503050406030204" pitchFamily="18" charset="0"/>
                            </a:rPr>
                          </m:ctrlPr>
                        </m:dPr>
                        <m:e>
                          <m:r>
                            <a:rPr lang="en-US" sz="2800" i="1" dirty="0" smtClean="0">
                              <a:latin typeface="Cambria Math" panose="02040503050406030204" pitchFamily="18" charset="0"/>
                            </a:rPr>
                            <m:t>𝐵𝑥</m:t>
                          </m:r>
                        </m:e>
                      </m:d>
                      <m:r>
                        <a:rPr lang="en-US" sz="2800" i="1" dirty="0" smtClean="0">
                          <a:latin typeface="Cambria Math" panose="02040503050406030204" pitchFamily="18" charset="0"/>
                        </a:rPr>
                        <m:t>=</m:t>
                      </m:r>
                      <m:d>
                        <m:dPr>
                          <m:ctrlPr>
                            <a:rPr lang="en-US" sz="2800" i="1" dirty="0" smtClean="0">
                              <a:latin typeface="Cambria Math" panose="02040503050406030204" pitchFamily="18" charset="0"/>
                            </a:rPr>
                          </m:ctrlPr>
                        </m:dPr>
                        <m:e>
                          <m:r>
                            <a:rPr lang="en-US" sz="2800" i="1" dirty="0" smtClean="0">
                              <a:latin typeface="Cambria Math" panose="02040503050406030204" pitchFamily="18" charset="0"/>
                            </a:rPr>
                            <m:t>𝐴𝐵</m:t>
                          </m:r>
                        </m:e>
                      </m:d>
                      <m:r>
                        <a:rPr lang="en-US" sz="2800" i="1" dirty="0" smtClean="0">
                          <a:latin typeface="Cambria Math" panose="02040503050406030204" pitchFamily="18" charset="0"/>
                        </a:rPr>
                        <m:t>𝑥</m:t>
                      </m:r>
                    </m:oMath>
                  </m:oMathPara>
                </a14:m>
                <a:endParaRPr lang="en-US" sz="2800" dirty="0"/>
              </a:p>
              <a:p>
                <a:pPr>
                  <a:buNone/>
                </a:pPr>
                <a:endParaRPr lang="en-US" sz="2800" dirty="0"/>
              </a:p>
              <a:p>
                <a:pPr>
                  <a:buNone/>
                </a:pPr>
                <a:r>
                  <a:rPr lang="en-US" sz="2800" dirty="0"/>
                  <a:t>So:</a:t>
                </a:r>
              </a:p>
              <a:p>
                <a:pPr>
                  <a:buNone/>
                </a:pPr>
                <a:endParaRPr lang="en-US" sz="2800" dirty="0"/>
              </a:p>
              <a:p>
                <a:pPr>
                  <a:buNone/>
                </a:pPr>
                <a:r>
                  <a:rPr lang="en-US" sz="2800" dirty="0">
                    <a:solidFill>
                      <a:srgbClr val="0E0E0E"/>
                    </a:solidFill>
                    <a:effectLst/>
                    <a:latin typeface=".AppleSystemUIFont"/>
                  </a:rPr>
                  <a:t>programs = matrix multiplication</a:t>
                </a:r>
              </a:p>
            </p:txBody>
          </p:sp>
        </mc:Choice>
        <mc:Fallback xmlns="">
          <p:sp>
            <p:nvSpPr>
              <p:cNvPr id="5" name="TextBox 4">
                <a:extLst>
                  <a:ext uri="{FF2B5EF4-FFF2-40B4-BE49-F238E27FC236}">
                    <a16:creationId xmlns:a16="http://schemas.microsoft.com/office/drawing/2014/main" id="{C448C479-4A3C-34A4-B9F1-EADF67F3603C}"/>
                  </a:ext>
                </a:extLst>
              </p:cNvPr>
              <p:cNvSpPr txBox="1">
                <a:spLocks noRot="1" noChangeAspect="1" noMove="1" noResize="1" noEditPoints="1" noAdjustHandles="1" noChangeArrowheads="1" noChangeShapeType="1" noTextEdit="1"/>
              </p:cNvSpPr>
              <p:nvPr/>
            </p:nvSpPr>
            <p:spPr>
              <a:xfrm>
                <a:off x="979714" y="1997839"/>
                <a:ext cx="6102220" cy="3108543"/>
              </a:xfrm>
              <a:prstGeom prst="rect">
                <a:avLst/>
              </a:prstGeom>
              <a:blipFill>
                <a:blip r:embed="rId2"/>
                <a:stretch>
                  <a:fillRect l="-2079" t="-2033" b="-4472"/>
                </a:stretch>
              </a:blipFill>
            </p:spPr>
            <p:txBody>
              <a:bodyPr/>
              <a:lstStyle/>
              <a:p>
                <a:r>
                  <a:rPr lang="en-US">
                    <a:noFill/>
                  </a:rPr>
                  <a:t> </a:t>
                </a:r>
              </a:p>
            </p:txBody>
          </p:sp>
        </mc:Fallback>
      </mc:AlternateContent>
    </p:spTree>
    <p:extLst>
      <p:ext uri="{BB962C8B-B14F-4D97-AF65-F5344CB8AC3E}">
        <p14:creationId xmlns:p14="http://schemas.microsoft.com/office/powerpoint/2010/main" val="29355305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B5B280-FE28-5880-E2D7-0A026D920605}"/>
              </a:ext>
            </a:extLst>
          </p:cNvPr>
          <p:cNvSpPr>
            <a:spLocks noGrp="1"/>
          </p:cNvSpPr>
          <p:nvPr>
            <p:ph type="title"/>
          </p:nvPr>
        </p:nvSpPr>
        <p:spPr/>
        <p:txBody>
          <a:bodyPr/>
          <a:lstStyle/>
          <a:p>
            <a:r>
              <a:rPr lang="en-US" dirty="0"/>
              <a:t>gates</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8023CF5-B43D-373F-C3CD-C9AEE53BBAD7}"/>
                  </a:ext>
                </a:extLst>
              </p:cNvPr>
              <p:cNvSpPr txBox="1"/>
              <p:nvPr/>
            </p:nvSpPr>
            <p:spPr>
              <a:xfrm>
                <a:off x="700635" y="1906634"/>
                <a:ext cx="3467328" cy="3785652"/>
              </a:xfrm>
              <a:prstGeom prst="rect">
                <a:avLst/>
              </a:prstGeom>
              <a:noFill/>
            </p:spPr>
            <p:txBody>
              <a:bodyPr wrap="square">
                <a:spAutoFit/>
              </a:bodyPr>
              <a:lstStyle/>
              <a:p>
                <a:pPr>
                  <a:buNone/>
                </a:pPr>
                <a:r>
                  <a:rPr lang="en-US" sz="2400" dirty="0"/>
                  <a:t>A classical gate is a function that transforms bits.</a:t>
                </a:r>
              </a:p>
              <a:p>
                <a:pPr>
                  <a:buNone/>
                </a:pPr>
                <a:endParaRPr lang="en-US" sz="2400" dirty="0"/>
              </a:p>
              <a:p>
                <a:pPr>
                  <a:buNone/>
                </a:pPr>
                <a:r>
                  <a:rPr lang="en-US" sz="2400" dirty="0"/>
                  <a:t>Example:</a:t>
                </a:r>
              </a:p>
              <a:p>
                <a:pPr>
                  <a:buNone/>
                </a:pPr>
                <a:endParaRPr lang="en-US" sz="2400" dirty="0"/>
              </a:p>
              <a:p>
                <a:pPr>
                  <a:buNone/>
                </a:pPr>
                <a:r>
                  <a:rPr lang="en-US" sz="2400" dirty="0"/>
                  <a:t>NOT gate</a:t>
                </a:r>
                <a:br>
                  <a:rPr lang="en-US" sz="2400" dirty="0"/>
                </a:br>
                <a:endParaRPr lang="en-US" sz="2400" dirty="0"/>
              </a:p>
              <a:p>
                <a:pPr>
                  <a:buNone/>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0 →</m:t>
                      </m:r>
                      <m:r>
                        <a:rPr lang="en-US" sz="2400" i="1" dirty="0">
                          <a:latin typeface="Cambria Math" panose="02040503050406030204" pitchFamily="18" charset="0"/>
                        </a:rPr>
                        <m:t>1</m:t>
                      </m:r>
                    </m:oMath>
                  </m:oMathPara>
                </a14:m>
                <a:br>
                  <a:rPr lang="en-US" sz="2400" dirty="0"/>
                </a:br>
                <a:endParaRPr lang="en-US" sz="2400" dirty="0"/>
              </a:p>
              <a:p>
                <a:pPr>
                  <a:buNone/>
                </a:pPr>
                <a14:m>
                  <m:oMathPara xmlns:m="http://schemas.openxmlformats.org/officeDocument/2006/math">
                    <m:oMathParaPr>
                      <m:jc m:val="centerGroup"/>
                    </m:oMathParaPr>
                    <m:oMath xmlns:m="http://schemas.openxmlformats.org/officeDocument/2006/math">
                      <m:r>
                        <a:rPr lang="en-US" sz="2400" i="1" dirty="0" smtClean="0">
                          <a:latin typeface="Cambria Math" panose="02040503050406030204" pitchFamily="18" charset="0"/>
                        </a:rPr>
                        <m:t>1 →</m:t>
                      </m:r>
                      <m:r>
                        <a:rPr lang="en-US" sz="2400" i="1" dirty="0">
                          <a:latin typeface="Cambria Math" panose="02040503050406030204" pitchFamily="18" charset="0"/>
                        </a:rPr>
                        <m:t>0</m:t>
                      </m:r>
                    </m:oMath>
                  </m:oMathPara>
                </a14:m>
                <a:endParaRPr lang="en-US" sz="2400" dirty="0"/>
              </a:p>
            </p:txBody>
          </p:sp>
        </mc:Choice>
        <mc:Fallback xmlns="">
          <p:sp>
            <p:nvSpPr>
              <p:cNvPr id="5" name="TextBox 4">
                <a:extLst>
                  <a:ext uri="{FF2B5EF4-FFF2-40B4-BE49-F238E27FC236}">
                    <a16:creationId xmlns:a16="http://schemas.microsoft.com/office/drawing/2014/main" id="{08023CF5-B43D-373F-C3CD-C9AEE53BBAD7}"/>
                  </a:ext>
                </a:extLst>
              </p:cNvPr>
              <p:cNvSpPr txBox="1">
                <a:spLocks noRot="1" noChangeAspect="1" noMove="1" noResize="1" noEditPoints="1" noAdjustHandles="1" noChangeArrowheads="1" noChangeShapeType="1" noTextEdit="1"/>
              </p:cNvSpPr>
              <p:nvPr/>
            </p:nvSpPr>
            <p:spPr>
              <a:xfrm>
                <a:off x="700635" y="1906634"/>
                <a:ext cx="3467328" cy="3785652"/>
              </a:xfrm>
              <a:prstGeom prst="rect">
                <a:avLst/>
              </a:prstGeom>
              <a:blipFill>
                <a:blip r:embed="rId2"/>
                <a:stretch>
                  <a:fillRect l="-2920" t="-1338" b="-267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CD4B4B6A-433F-1F94-5899-86F129D23D5A}"/>
                  </a:ext>
                </a:extLst>
              </p:cNvPr>
              <p:cNvSpPr txBox="1"/>
              <p:nvPr/>
            </p:nvSpPr>
            <p:spPr>
              <a:xfrm>
                <a:off x="5430807" y="1228013"/>
                <a:ext cx="5584523" cy="4709751"/>
              </a:xfrm>
              <a:prstGeom prst="rect">
                <a:avLst/>
              </a:prstGeom>
              <a:noFill/>
            </p:spPr>
            <p:txBody>
              <a:bodyPr wrap="square">
                <a:spAutoFit/>
              </a:bodyPr>
              <a:lstStyle/>
              <a:p>
                <a:pPr>
                  <a:buNone/>
                </a:pPr>
                <a:r>
                  <a:rPr lang="en-US" sz="2000" dirty="0"/>
                  <a:t>We can represent this as a matrix acting on a vector.</a:t>
                </a:r>
              </a:p>
              <a:p>
                <a:pPr>
                  <a:buNone/>
                </a:pPr>
                <a:endParaRPr lang="en-US" sz="2000" dirty="0"/>
              </a:p>
              <a:p>
                <a:pPr>
                  <a:buNone/>
                </a:pPr>
                <a:r>
                  <a:rPr lang="en-US" sz="2000" dirty="0"/>
                  <a:t>Represent bits as vectors:</a:t>
                </a:r>
              </a:p>
              <a:p>
                <a:pPr>
                  <a:buNone/>
                </a:pPr>
                <a:endParaRPr lang="en-US" sz="2000" dirty="0"/>
              </a:p>
              <a:p>
                <a:pPr>
                  <a:buNone/>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0</m:t>
                      </m:r>
                      <m:r>
                        <a:rPr lang="en-US" sz="2000" b="0" i="1" dirty="0" smtClean="0">
                          <a:latin typeface="Cambria Math" panose="02040503050406030204" pitchFamily="18" charset="0"/>
                        </a:rPr>
                        <m:t>=</m:t>
                      </m:r>
                      <m:d>
                        <m:dPr>
                          <m:ctrlPr>
                            <a:rPr lang="en-US" sz="2000" i="1" dirty="0">
                              <a:latin typeface="Cambria Math" panose="02040503050406030204" pitchFamily="18" charset="0"/>
                            </a:rPr>
                          </m:ctrlPr>
                        </m:dPr>
                        <m:e>
                          <m:m>
                            <m:mPr>
                              <m:mcs>
                                <m:mc>
                                  <m:mcPr>
                                    <m:count m:val="1"/>
                                    <m:mcJc m:val="center"/>
                                  </m:mcPr>
                                </m:mc>
                              </m:mcs>
                              <m:ctrlPr>
                                <a:rPr lang="en-US" sz="2000" i="1" dirty="0">
                                  <a:latin typeface="Cambria Math" panose="02040503050406030204" pitchFamily="18" charset="0"/>
                                </a:rPr>
                              </m:ctrlPr>
                            </m:mPr>
                            <m:mr>
                              <m:e>
                                <m:r>
                                  <m:rPr>
                                    <m:brk m:alnAt="7"/>
                                  </m:rPr>
                                  <a:rPr lang="en-US" sz="2000" i="1" dirty="0">
                                    <a:latin typeface="Cambria Math" panose="02040503050406030204" pitchFamily="18" charset="0"/>
                                  </a:rPr>
                                  <m:t>0</m:t>
                                </m:r>
                              </m:e>
                            </m:mr>
                            <m:mr>
                              <m:e>
                                <m:r>
                                  <a:rPr lang="en-US" sz="2000" i="1" dirty="0">
                                    <a:latin typeface="Cambria Math" panose="02040503050406030204" pitchFamily="18" charset="0"/>
                                  </a:rPr>
                                  <m:t>1</m:t>
                                </m:r>
                              </m:e>
                            </m:mr>
                          </m:m>
                          <m:m>
                            <m:mPr>
                              <m:plcHide m:val="on"/>
                              <m:mcs>
                                <m:mc>
                                  <m:mcPr>
                                    <m:count m:val="1"/>
                                    <m:mcJc m:val="center"/>
                                  </m:mcPr>
                                </m:mc>
                              </m:mcs>
                              <m:ctrlPr>
                                <a:rPr lang="en-US" sz="2000" i="1" dirty="0">
                                  <a:latin typeface="Cambria Math" panose="02040503050406030204" pitchFamily="18" charset="0"/>
                                </a:rPr>
                              </m:ctrlPr>
                            </m:mPr>
                            <m:mr>
                              <m:e/>
                            </m:mr>
                          </m:m>
                        </m:e>
                      </m:d>
                      <m:r>
                        <a:rPr lang="en-US" sz="2000" i="1" dirty="0">
                          <a:latin typeface="Cambria Math" panose="02040503050406030204" pitchFamily="18" charset="0"/>
                        </a:rPr>
                        <m:t>  1=</m:t>
                      </m:r>
                      <m:d>
                        <m:dPr>
                          <m:ctrlPr>
                            <a:rPr lang="en-US" sz="2000" i="1" dirty="0">
                              <a:latin typeface="Cambria Math" panose="02040503050406030204" pitchFamily="18" charset="0"/>
                            </a:rPr>
                          </m:ctrlPr>
                        </m:dPr>
                        <m:e>
                          <m:m>
                            <m:mPr>
                              <m:mcs>
                                <m:mc>
                                  <m:mcPr>
                                    <m:count m:val="1"/>
                                    <m:mcJc m:val="center"/>
                                  </m:mcPr>
                                </m:mc>
                              </m:mcs>
                              <m:ctrlPr>
                                <a:rPr lang="en-US" sz="2000" i="1" dirty="0">
                                  <a:latin typeface="Cambria Math" panose="02040503050406030204" pitchFamily="18" charset="0"/>
                                </a:rPr>
                              </m:ctrlPr>
                            </m:mPr>
                            <m:mr>
                              <m:e>
                                <m:r>
                                  <a:rPr lang="en-US" sz="2000" b="0" i="1" dirty="0" smtClean="0">
                                    <a:latin typeface="Cambria Math" panose="02040503050406030204" pitchFamily="18" charset="0"/>
                                  </a:rPr>
                                  <m:t>1</m:t>
                                </m:r>
                              </m:e>
                            </m:mr>
                            <m:mr>
                              <m:e>
                                <m:r>
                                  <a:rPr lang="en-US" sz="2000" b="0" i="1" dirty="0" smtClean="0">
                                    <a:latin typeface="Cambria Math" panose="02040503050406030204" pitchFamily="18" charset="0"/>
                                  </a:rPr>
                                  <m:t>0</m:t>
                                </m:r>
                              </m:e>
                            </m:mr>
                          </m:m>
                          <m:m>
                            <m:mPr>
                              <m:plcHide m:val="on"/>
                              <m:mcs>
                                <m:mc>
                                  <m:mcPr>
                                    <m:count m:val="1"/>
                                    <m:mcJc m:val="center"/>
                                  </m:mcPr>
                                </m:mc>
                              </m:mcs>
                              <m:ctrlPr>
                                <a:rPr lang="en-US" sz="2000" i="1" dirty="0">
                                  <a:latin typeface="Cambria Math" panose="02040503050406030204" pitchFamily="18" charset="0"/>
                                </a:rPr>
                              </m:ctrlPr>
                            </m:mPr>
                            <m:mr>
                              <m:e/>
                            </m:mr>
                          </m:m>
                        </m:e>
                      </m:d>
                    </m:oMath>
                  </m:oMathPara>
                </a14:m>
                <a:endParaRPr lang="en-US" sz="2000" dirty="0"/>
              </a:p>
              <a:p>
                <a:pPr>
                  <a:buNone/>
                </a:pPr>
                <a:br>
                  <a:rPr lang="en-US" sz="2000" dirty="0"/>
                </a:br>
                <a:endParaRPr lang="en-US" sz="2000" dirty="0"/>
              </a:p>
              <a:p>
                <a:pPr>
                  <a:buNone/>
                </a:pPr>
                <a:r>
                  <a:rPr lang="en-US" sz="2000" dirty="0"/>
                  <a:t>NOT gate:</a:t>
                </a:r>
              </a:p>
              <a:p>
                <a:pPr>
                  <a:buNone/>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𝑋</m:t>
                      </m:r>
                      <m:r>
                        <a:rPr lang="en-US" sz="2000" i="1" dirty="0" smtClean="0">
                          <a:latin typeface="Cambria Math" panose="02040503050406030204" pitchFamily="18" charset="0"/>
                        </a:rPr>
                        <m:t>=</m:t>
                      </m:r>
                      <m:d>
                        <m:dPr>
                          <m:ctrlPr>
                            <a:rPr lang="en-US" sz="2000" i="1" dirty="0" smtClean="0">
                              <a:latin typeface="Cambria Math" panose="02040503050406030204" pitchFamily="18" charset="0"/>
                            </a:rPr>
                          </m:ctrlPr>
                        </m:dPr>
                        <m:e>
                          <m:m>
                            <m:mPr>
                              <m:plcHide m:val="on"/>
                              <m:mcs>
                                <m:mc>
                                  <m:mcPr>
                                    <m:count m:val="2"/>
                                    <m:mcJc m:val="center"/>
                                  </m:mcPr>
                                </m:mc>
                              </m:mcs>
                              <m:ctrlPr>
                                <a:rPr lang="en-US" sz="2000" i="1" dirty="0" smtClean="0">
                                  <a:latin typeface="Cambria Math" panose="02040503050406030204" pitchFamily="18" charset="0"/>
                                </a:rPr>
                              </m:ctrlPr>
                            </m:mPr>
                            <m:mr>
                              <m:e>
                                <m:r>
                                  <a:rPr lang="en-US" sz="2000" i="1" dirty="0">
                                    <a:latin typeface="Cambria Math" panose="02040503050406030204" pitchFamily="18" charset="0"/>
                                  </a:rPr>
                                  <m:t>0</m:t>
                                </m:r>
                              </m:e>
                              <m:e>
                                <m:r>
                                  <a:rPr lang="en-US" sz="2000" i="1" dirty="0">
                                    <a:latin typeface="Cambria Math" panose="02040503050406030204" pitchFamily="18" charset="0"/>
                                  </a:rPr>
                                  <m:t>1</m:t>
                                </m:r>
                              </m:e>
                            </m:mr>
                            <m:mr>
                              <m:e>
                                <m:r>
                                  <a:rPr lang="en-US" sz="2000" i="1" dirty="0">
                                    <a:latin typeface="Cambria Math" panose="02040503050406030204" pitchFamily="18" charset="0"/>
                                  </a:rPr>
                                  <m:t>1</m:t>
                                </m:r>
                              </m:e>
                              <m:e>
                                <m:r>
                                  <a:rPr lang="en-US" sz="2000" i="1" dirty="0">
                                    <a:latin typeface="Cambria Math" panose="02040503050406030204" pitchFamily="18" charset="0"/>
                                  </a:rPr>
                                  <m:t>0</m:t>
                                </m:r>
                              </m:e>
                            </m:mr>
                          </m:m>
                        </m:e>
                      </m:d>
                    </m:oMath>
                  </m:oMathPara>
                </a14:m>
                <a:endParaRPr lang="en-US" sz="2000" dirty="0"/>
              </a:p>
              <a:p>
                <a:pPr>
                  <a:buNone/>
                </a:pPr>
                <a:endParaRPr lang="en-US" sz="2000" dirty="0"/>
              </a:p>
              <a:p>
                <a:pPr>
                  <a:buNone/>
                </a:pPr>
                <a:r>
                  <a:rPr lang="en-US" sz="2000" dirty="0"/>
                  <a:t>Then</a:t>
                </a:r>
              </a:p>
              <a:p>
                <a:pPr>
                  <a:buNone/>
                </a:pPr>
                <a14:m>
                  <m:oMathPara xmlns:m="http://schemas.openxmlformats.org/officeDocument/2006/math">
                    <m:oMathParaPr>
                      <m:jc m:val="centerGroup"/>
                    </m:oMathParaPr>
                    <m:oMath xmlns:m="http://schemas.openxmlformats.org/officeDocument/2006/math">
                      <m:r>
                        <a:rPr lang="en-US" sz="2000" i="1" dirty="0" smtClean="0">
                          <a:latin typeface="Cambria Math" panose="02040503050406030204" pitchFamily="18" charset="0"/>
                        </a:rPr>
                        <m:t>𝑋</m:t>
                      </m:r>
                      <m:d>
                        <m:dPr>
                          <m:ctrlPr>
                            <a:rPr lang="en-US" sz="2000" i="1" dirty="0" smtClean="0">
                              <a:latin typeface="Cambria Math" panose="02040503050406030204" pitchFamily="18" charset="0"/>
                            </a:rPr>
                          </m:ctrlPr>
                        </m:dPr>
                        <m:e>
                          <m:m>
                            <m:mPr>
                              <m:mcs>
                                <m:mc>
                                  <m:mcPr>
                                    <m:count m:val="1"/>
                                    <m:mcJc m:val="center"/>
                                  </m:mcPr>
                                </m:mc>
                              </m:mcs>
                              <m:ctrlPr>
                                <a:rPr lang="en-US" sz="2000" i="1" dirty="0" smtClean="0">
                                  <a:latin typeface="Cambria Math" panose="02040503050406030204" pitchFamily="18" charset="0"/>
                                </a:rPr>
                              </m:ctrlPr>
                            </m:mPr>
                            <m:mr>
                              <m:e>
                                <m:r>
                                  <m:rPr>
                                    <m:brk m:alnAt="7"/>
                                  </m:rPr>
                                  <a:rPr lang="en-US" sz="2000" b="0" i="1" dirty="0" smtClean="0">
                                    <a:latin typeface="Cambria Math" panose="02040503050406030204" pitchFamily="18" charset="0"/>
                                  </a:rPr>
                                  <m:t>0</m:t>
                                </m:r>
                              </m:e>
                            </m:mr>
                            <m:mr>
                              <m:e>
                                <m:r>
                                  <a:rPr lang="en-US" sz="2000" b="0" i="1" dirty="0" smtClean="0">
                                    <a:latin typeface="Cambria Math" panose="02040503050406030204" pitchFamily="18" charset="0"/>
                                  </a:rPr>
                                  <m:t>1</m:t>
                                </m:r>
                              </m:e>
                            </m:mr>
                          </m:m>
                          <m:m>
                            <m:mPr>
                              <m:plcHide m:val="on"/>
                              <m:mcs>
                                <m:mc>
                                  <m:mcPr>
                                    <m:count m:val="1"/>
                                    <m:mcJc m:val="center"/>
                                  </m:mcPr>
                                </m:mc>
                              </m:mcs>
                              <m:ctrlPr>
                                <a:rPr lang="en-US" sz="2000" i="1" dirty="0" smtClean="0">
                                  <a:latin typeface="Cambria Math" panose="02040503050406030204" pitchFamily="18" charset="0"/>
                                </a:rPr>
                              </m:ctrlPr>
                            </m:mPr>
                            <m:mr>
                              <m:e/>
                            </m:mr>
                          </m:m>
                        </m:e>
                      </m:d>
                      <m:r>
                        <a:rPr lang="en-US" sz="2000" i="1" dirty="0">
                          <a:latin typeface="Cambria Math" panose="02040503050406030204" pitchFamily="18" charset="0"/>
                        </a:rPr>
                        <m:t>=</m:t>
                      </m:r>
                      <m:d>
                        <m:dPr>
                          <m:ctrlPr>
                            <a:rPr lang="en-US" sz="2000" i="1" dirty="0">
                              <a:latin typeface="Cambria Math" panose="02040503050406030204" pitchFamily="18" charset="0"/>
                            </a:rPr>
                          </m:ctrlPr>
                        </m:dPr>
                        <m:e>
                          <m:m>
                            <m:mPr>
                              <m:mcs>
                                <m:mc>
                                  <m:mcPr>
                                    <m:count m:val="1"/>
                                    <m:mcJc m:val="center"/>
                                  </m:mcPr>
                                </m:mc>
                              </m:mcs>
                              <m:ctrlPr>
                                <a:rPr lang="en-US" sz="2000" i="1" dirty="0" smtClean="0">
                                  <a:latin typeface="Cambria Math" panose="02040503050406030204" pitchFamily="18" charset="0"/>
                                </a:rPr>
                              </m:ctrlPr>
                            </m:mPr>
                            <m:mr>
                              <m:e>
                                <m:r>
                                  <m:rPr>
                                    <m:brk m:alnAt="7"/>
                                  </m:rPr>
                                  <a:rPr lang="en-US" sz="2000" b="0" i="1" dirty="0" smtClean="0">
                                    <a:latin typeface="Cambria Math" panose="02040503050406030204" pitchFamily="18" charset="0"/>
                                  </a:rPr>
                                  <m:t>0</m:t>
                                </m:r>
                              </m:e>
                            </m:mr>
                            <m:mr>
                              <m:e>
                                <m:r>
                                  <a:rPr lang="en-US" sz="2000" b="0" i="1" dirty="0" smtClean="0">
                                    <a:latin typeface="Cambria Math" panose="02040503050406030204" pitchFamily="18" charset="0"/>
                                  </a:rPr>
                                  <m:t>0</m:t>
                                </m:r>
                              </m:e>
                            </m:mr>
                          </m:m>
                        </m:e>
                      </m:d>
                    </m:oMath>
                  </m:oMathPara>
                </a14:m>
                <a:endParaRPr lang="en-US" sz="2000" dirty="0"/>
              </a:p>
            </p:txBody>
          </p:sp>
        </mc:Choice>
        <mc:Fallback xmlns="">
          <p:sp>
            <p:nvSpPr>
              <p:cNvPr id="7" name="TextBox 6">
                <a:extLst>
                  <a:ext uri="{FF2B5EF4-FFF2-40B4-BE49-F238E27FC236}">
                    <a16:creationId xmlns:a16="http://schemas.microsoft.com/office/drawing/2014/main" id="{CD4B4B6A-433F-1F94-5899-86F129D23D5A}"/>
                  </a:ext>
                </a:extLst>
              </p:cNvPr>
              <p:cNvSpPr txBox="1">
                <a:spLocks noRot="1" noChangeAspect="1" noMove="1" noResize="1" noEditPoints="1" noAdjustHandles="1" noChangeArrowheads="1" noChangeShapeType="1" noTextEdit="1"/>
              </p:cNvSpPr>
              <p:nvPr/>
            </p:nvSpPr>
            <p:spPr>
              <a:xfrm>
                <a:off x="5430807" y="1228013"/>
                <a:ext cx="5584523" cy="4709751"/>
              </a:xfrm>
              <a:prstGeom prst="rect">
                <a:avLst/>
              </a:prstGeom>
              <a:blipFill>
                <a:blip r:embed="rId3"/>
                <a:stretch>
                  <a:fillRect l="-1134" t="-538"/>
                </a:stretch>
              </a:blipFill>
            </p:spPr>
            <p:txBody>
              <a:bodyPr/>
              <a:lstStyle/>
              <a:p>
                <a:r>
                  <a:rPr lang="en-US">
                    <a:noFill/>
                  </a:rPr>
                  <a:t> </a:t>
                </a:r>
              </a:p>
            </p:txBody>
          </p:sp>
        </mc:Fallback>
      </mc:AlternateContent>
    </p:spTree>
    <p:extLst>
      <p:ext uri="{BB962C8B-B14F-4D97-AF65-F5344CB8AC3E}">
        <p14:creationId xmlns:p14="http://schemas.microsoft.com/office/powerpoint/2010/main" val="2797790626"/>
      </p:ext>
    </p:extLst>
  </p:cSld>
  <p:clrMapOvr>
    <a:masterClrMapping/>
  </p:clrMapOvr>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00859824-4EF3-4EEE-A61A-84CB25FBCE61}"/>
              </a:ext>
            </a:extLst>
          </p:cNvPr>
          <p:cNvSpPr>
            <a:spLocks xmlns:a="http://schemas.openxmlformats.org/drawingml/2006/main" noGrp="1"/>
          </p:cNvSpPr>
          <p:nvPr/>
        </p:nvSpPr>
        <p:spPr>
          <a:xfrm xmlns:a="http://schemas.openxmlformats.org/drawingml/2006/main">
            <a:off x="800100" y="514350"/>
            <a:ext cx="10591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9B3224"/>
                </a:solidFill>
                <a:latin typeface="Arial"/>
                <a:ea typeface="Arial"/>
                <a:cs typeface="Arial"/>
              </a:defRPr>
            </a:pPr>
            <a:r>
              <a:rPr sz="1575" b="1">
                <a:solidFill>
                  <a:srgbClr val="9B3224"/>
                </a:solidFill>
                <a:latin typeface="Arial"/>
                <a:ea typeface="Arial"/>
                <a:cs typeface="Arial"/>
              </a:rPr>
              <a:t>PLACEHOLDER FOR MATTHEW</a:t>
            </a:r>
          </a:p>
        </p:txBody>
      </p:sp>
      <p:sp>
        <p:nvSpPr>
          <p:cNvPr id="2" name="">
            <a:extLst xmlns:a="http://schemas.openxmlformats.org/drawingml/2006/main">
              <a:ext uri="{FF2B5EF4-FFF2-40B4-BE49-F238E27FC236}">
                <a16:creationId xmlns:a16="http://schemas.microsoft.com/office/drawing/2014/main" id="{D739C595-6044-4295-BE79-9DF9AA112E9A}"/>
              </a:ext>
            </a:extLst>
          </p:cNvPr>
          <p:cNvSpPr>
            <a:spLocks xmlns:a="http://schemas.openxmlformats.org/drawingml/2006/main" noGrp="1"/>
          </p:cNvSpPr>
          <p:nvPr/>
        </p:nvSpPr>
        <p:spPr>
          <a:xfrm xmlns:a="http://schemas.openxmlformats.org/drawingml/2006/main">
            <a:off x="800100" y="1104900"/>
            <a:ext cx="10591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11111"/>
                </a:solidFill>
                <a:latin typeface="Arial"/>
                <a:ea typeface="Arial"/>
                <a:cs typeface="Arial"/>
              </a:defRPr>
            </a:pPr>
            <a:r>
              <a:rPr sz="3300" b="1">
                <a:solidFill>
                  <a:srgbClr val="111111"/>
                </a:solidFill>
                <a:latin typeface="Arial"/>
                <a:ea typeface="Arial"/>
                <a:cs typeface="Arial"/>
              </a:rPr>
              <a:t>Ancillas and reversible logic</a:t>
            </a:r>
          </a:p>
        </p:txBody>
      </p:sp>
      <p:sp>
        <p:nvSpPr>
          <p:cNvPr id="3" name="">
            <a:extLst xmlns:a="http://schemas.openxmlformats.org/drawingml/2006/main">
              <a:ext uri="{FF2B5EF4-FFF2-40B4-BE49-F238E27FC236}">
                <a16:creationId xmlns:a16="http://schemas.microsoft.com/office/drawing/2014/main" id="{95462D07-7075-47F0-97FC-EEB84F27857D}"/>
              </a:ext>
            </a:extLst>
          </p:cNvPr>
          <p:cNvSpPr>
            <a:spLocks xmlns:a="http://schemas.openxmlformats.org/drawingml/2006/main" noGrp="1"/>
          </p:cNvSpPr>
          <p:nvPr/>
        </p:nvSpPr>
        <p:spPr>
          <a:xfrm xmlns:a="http://schemas.openxmlformats.org/drawingml/2006/main">
            <a:off x="800100" y="2552700"/>
            <a:ext cx="10591800" cy="3095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11111"/>
                </a:solidFill>
                <a:latin typeface="Times New Roman"/>
                <a:ea typeface="Times New Roman"/>
                <a:cs typeface="Times New Roman"/>
              </a:defRPr>
            </a:pPr>
            <a:r>
              <a:rPr sz="2250" b="0">
                <a:solidFill>
                  <a:srgbClr val="111111"/>
                </a:solidFill>
                <a:latin typeface="Times New Roman"/>
                <a:ea typeface="Times New Roman"/>
                <a:cs typeface="Times New Roman"/>
              </a:rPr>
              <a:t>Develop Toffoli and Fredkin truth tables, clean workspace bits, and uncomputation.</a:t>
            </a:r>
          </a:p>
          <a:p xmlns:a="http://schemas.openxmlformats.org/drawingml/2006/main">
            <a:r>
              <a:t/>
            </a:r>
          </a:p>
          <a:p xmlns:a="http://schemas.openxmlformats.org/drawingml/2006/main">
            <a:pPr>
              <a:defRPr sz="2250" b="0">
                <a:solidFill>
                  <a:srgbClr val="111111"/>
                </a:solidFill>
                <a:latin typeface="Times New Roman"/>
                <a:ea typeface="Times New Roman"/>
                <a:cs typeface="Times New Roman"/>
              </a:defRPr>
            </a:pPr>
            <a:r>
              <a:rPr sz="2250" b="0">
                <a:solidFill>
                  <a:srgbClr val="111111"/>
                </a:solidFill>
                <a:latin typeface="Times New Roman"/>
                <a:ea typeface="Times New Roman"/>
                <a:cs typeface="Times New Roman"/>
              </a:rPr>
              <a:t>Add a small reversible puzzle with its allowed operations and a proof that the final ancillas reset.</a:t>
            </a:r>
          </a:p>
        </p:txBody>
      </p:sp>
    </p:spTree>
    <p:extLst>
      <p:ext uri="{BB962C8B-B14F-4D97-AF65-F5344CB8AC3E}">
        <p14:creationId xmlns:p14="http://schemas.microsoft.com/office/powerpoint/2010/main" val="1176629089"/>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99E7E76D-D18D-4B1E-906A-5B6D441CA04F}"/>
              </a:ext>
            </a:extLst>
          </p:cNvPr>
          <p:cNvSpPr>
            <a:spLocks xmlns:a="http://schemas.openxmlformats.org/drawingml/2006/main" noGrp="1"/>
          </p:cNvSpPr>
          <p:nvPr/>
        </p:nvSpPr>
        <p:spPr>
          <a:xfrm xmlns:a="http://schemas.openxmlformats.org/drawingml/2006/main">
            <a:off x="800100" y="514350"/>
            <a:ext cx="105918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1">
                <a:solidFill>
                  <a:srgbClr val="9B3224"/>
                </a:solidFill>
                <a:latin typeface="Arial"/>
                <a:ea typeface="Arial"/>
                <a:cs typeface="Arial"/>
              </a:defRPr>
            </a:pPr>
            <a:r>
              <a:rPr sz="1575" b="1">
                <a:solidFill>
                  <a:srgbClr val="9B3224"/>
                </a:solidFill>
                <a:latin typeface="Arial"/>
                <a:ea typeface="Arial"/>
                <a:cs typeface="Arial"/>
              </a:rPr>
              <a:t>PLACEHOLDER FOR MATTHEW</a:t>
            </a:r>
          </a:p>
        </p:txBody>
      </p:sp>
      <p:sp>
        <p:nvSpPr>
          <p:cNvPr id="2" name="">
            <a:extLst xmlns:a="http://schemas.openxmlformats.org/drawingml/2006/main">
              <a:ext uri="{FF2B5EF4-FFF2-40B4-BE49-F238E27FC236}">
                <a16:creationId xmlns:a16="http://schemas.microsoft.com/office/drawing/2014/main" id="{2EB53C9F-F187-4097-9502-24A64597BB4F}"/>
              </a:ext>
            </a:extLst>
          </p:cNvPr>
          <p:cNvSpPr>
            <a:spLocks xmlns:a="http://schemas.openxmlformats.org/drawingml/2006/main" noGrp="1"/>
          </p:cNvSpPr>
          <p:nvPr/>
        </p:nvSpPr>
        <p:spPr>
          <a:xfrm xmlns:a="http://schemas.openxmlformats.org/drawingml/2006/main">
            <a:off x="800100" y="1104900"/>
            <a:ext cx="105918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11111"/>
                </a:solidFill>
                <a:latin typeface="Arial"/>
                <a:ea typeface="Arial"/>
                <a:cs typeface="Arial"/>
              </a:defRPr>
            </a:pPr>
            <a:r>
              <a:rPr sz="3300" b="1">
                <a:solidFill>
                  <a:srgbClr val="111111"/>
                </a:solidFill>
                <a:latin typeface="Arial"/>
                <a:ea typeface="Arial"/>
                <a:cs typeface="Arial"/>
              </a:rPr>
              <a:t>A reversible oracle contract</a:t>
            </a:r>
          </a:p>
        </p:txBody>
      </p:sp>
      <p:sp>
        <p:nvSpPr>
          <p:cNvPr id="3" name="">
            <a:extLst xmlns:a="http://schemas.openxmlformats.org/drawingml/2006/main">
              <a:ext uri="{FF2B5EF4-FFF2-40B4-BE49-F238E27FC236}">
                <a16:creationId xmlns:a16="http://schemas.microsoft.com/office/drawing/2014/main" id="{281709C0-E4F0-44D7-8BED-1A5E32E1DA4D}"/>
              </a:ext>
            </a:extLst>
          </p:cNvPr>
          <p:cNvSpPr>
            <a:spLocks xmlns:a="http://schemas.openxmlformats.org/drawingml/2006/main" noGrp="1"/>
          </p:cNvSpPr>
          <p:nvPr/>
        </p:nvSpPr>
        <p:spPr>
          <a:xfrm xmlns:a="http://schemas.openxmlformats.org/drawingml/2006/main">
            <a:off x="800100" y="2552700"/>
            <a:ext cx="10591800" cy="3095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0">
                <a:solidFill>
                  <a:srgbClr val="111111"/>
                </a:solidFill>
                <a:latin typeface="Times New Roman"/>
                <a:ea typeface="Times New Roman"/>
                <a:cs typeface="Times New Roman"/>
              </a:defRPr>
            </a:pPr>
            <a:r>
              <a:rPr sz="2250" b="0">
                <a:solidFill>
                  <a:srgbClr val="111111"/>
                </a:solidFill>
                <a:latin typeface="Times New Roman"/>
                <a:ea typeface="Times New Roman"/>
                <a:cs typeface="Times New Roman"/>
              </a:rPr>
              <a:t>Define input bits, output bits, and the reversible embedding of a Boolean function.</a:t>
            </a:r>
          </a:p>
          <a:p xmlns:a="http://schemas.openxmlformats.org/drawingml/2006/main">
            <a:r>
              <a:t/>
            </a:r>
          </a:p>
          <a:p xmlns:a="http://schemas.openxmlformats.org/drawingml/2006/main">
            <a:pPr>
              <a:defRPr sz="2250" b="0">
                <a:solidFill>
                  <a:srgbClr val="111111"/>
                </a:solidFill>
                <a:latin typeface="Times New Roman"/>
                <a:ea typeface="Times New Roman"/>
                <a:cs typeface="Times New Roman"/>
              </a:defRPr>
            </a:pPr>
            <a:r>
              <a:rPr sz="2250" b="0">
                <a:solidFill>
                  <a:srgbClr val="111111"/>
                </a:solidFill>
                <a:latin typeface="Times New Roman"/>
                <a:ea typeface="Times New Roman"/>
                <a:cs typeface="Times New Roman"/>
              </a:rPr>
              <a:t>Test the complete truth table. This oracle contract will support Deutsch and the later query algorithms.</a:t>
            </a:r>
          </a:p>
        </p:txBody>
      </p:sp>
    </p:spTree>
    <p:extLst>
      <p:ext uri="{BB962C8B-B14F-4D97-AF65-F5344CB8AC3E}">
        <p14:creationId xmlns:p14="http://schemas.microsoft.com/office/powerpoint/2010/main" val="1236901954"/>
      </p:ext>
    </p:extLst>
  </p:cSld>
</p:sld>
</file>