
<file path=[Content_Types].xml><?xml version="1.0" encoding="utf-8"?>
<Types xmlns="http://schemas.openxmlformats.org/package/2006/content-types">
  <Default Extension="rels" ContentType="application/vnd.openxmlformats-package.relationships+xml"/>
  <Override PartName="/ppt/imports/9/ppt/media/hdphoto11.wdp" ContentType="image/vnd.ms-photo"/>
  <Override PartName="/ppt/imports/9/ppt/media/hdphoto14.wdp" ContentType="image/vnd.ms-photo"/>
  <Override PartName="/ppt/imports/9/ppt/media/image48.png" ContentType="image/png"/>
  <Override PartName="/ppt/imports/9/ppt/media/image69.png" ContentType="image/png"/>
  <Override PartName="/ppt/imports/9/ppt/media/image72.emf" ContentType="image/x-emf"/>
  <Override PartName="/ppt/imports/9/ppt/media/image73.emf" ContentType="image/x-emf"/>
  <Override PartName="/ppt/imports/9/ppt/notesMasters/notesMaster1.xml" ContentType="application/vnd.openxmlformats-officedocument.presentationml.notesMaster+xml"/>
  <Override PartName="/ppt/imports/9/ppt/notesSlides/notesSlide35.xml" ContentType="application/vnd.openxmlformats-officedocument.presentationml.notesSlide+xml"/>
  <Override PartName="/ppt/imports/9/ppt/notesSlides/notesSlide39.xml" ContentType="application/vnd.openxmlformats-officedocument.presentationml.notesSlide+xml"/>
  <Override PartName="/ppt/imports/9/ppt/slideLayouts/slideLayout1.xml" ContentType="application/vnd.openxmlformats-officedocument.presentationml.slideLayout+xml"/>
  <Override PartName="/ppt/imports/9/ppt/slideLayouts/slideLayout10.xml" ContentType="application/vnd.openxmlformats-officedocument.presentationml.slideLayout+xml"/>
  <Override PartName="/ppt/imports/9/ppt/slideLayouts/slideLayout11.xml" ContentType="application/vnd.openxmlformats-officedocument.presentationml.slideLayout+xml"/>
  <Override PartName="/ppt/imports/9/ppt/slideLayouts/slideLayout12.xml" ContentType="application/vnd.openxmlformats-officedocument.presentationml.slideLayout+xml"/>
  <Override PartName="/ppt/imports/9/ppt/slideLayouts/slideLayout13.xml" ContentType="application/vnd.openxmlformats-officedocument.presentationml.slideLayout+xml"/>
  <Override PartName="/ppt/imports/9/ppt/slideLayouts/slideLayout2.xml" ContentType="application/vnd.openxmlformats-officedocument.presentationml.slideLayout+xml"/>
  <Override PartName="/ppt/imports/9/ppt/slideLayouts/slideLayout3.xml" ContentType="application/vnd.openxmlformats-officedocument.presentationml.slideLayout+xml"/>
  <Override PartName="/ppt/imports/9/ppt/slideLayouts/slideLayout4.xml" ContentType="application/vnd.openxmlformats-officedocument.presentationml.slideLayout+xml"/>
  <Override PartName="/ppt/imports/9/ppt/slideLayouts/slideLayout5.xml" ContentType="application/vnd.openxmlformats-officedocument.presentationml.slideLayout+xml"/>
  <Override PartName="/ppt/imports/9/ppt/slideLayouts/slideLayout6.xml" ContentType="application/vnd.openxmlformats-officedocument.presentationml.slideLayout+xml"/>
  <Override PartName="/ppt/imports/9/ppt/slideLayouts/slideLayout7.xml" ContentType="application/vnd.openxmlformats-officedocument.presentationml.slideLayout+xml"/>
  <Override PartName="/ppt/imports/9/ppt/slideLayouts/slideLayout8.xml" ContentType="application/vnd.openxmlformats-officedocument.presentationml.slideLayout+xml"/>
  <Override PartName="/ppt/imports/9/ppt/slideLayouts/slideLayout9.xml" ContentType="application/vnd.openxmlformats-officedocument.presentationml.slideLayout+xml"/>
  <Override PartName="/ppt/imports/9/ppt/slideMasters/slideMaster1.xml" ContentType="application/vnd.openxmlformats-officedocument.presentationml.slideMaster+xml"/>
  <Override PartName="/ppt/imports/9/ppt/theme/theme1.xml" ContentType="application/vnd.openxmlformats-officedocument.theme+xml"/>
  <Override PartName="/ppt/imports/9/ppt/theme/theme2.xml" ContentType="application/vnd.openxmlformats-officedocument.theme+xml"/>
  <Override PartName="/ppt/imports/new/ppt/notesMasters/notesMaster1.xml" ContentType="application/vnd.openxmlformats-officedocument.presentationml.notesMaster+xml"/>
  <Override PartName="/ppt/imports/new/ppt/notesMasters/theme/theme3.xml" ContentType="application/vnd.openxmlformats-officedocument.theme+xml"/>
  <Override PartName="/ppt/imports/new/ppt/notesSlides/notesSlide19.xml" ContentType="application/vnd.openxmlformats-officedocument.presentationml.notesSlide+xml"/>
  <Override PartName="/ppt/imports/new/ppt/notesSlides/notesSlide20.xml" ContentType="application/vnd.openxmlformats-officedocument.presentationml.notesSlide+xml"/>
  <Override PartName="/ppt/imports/new/ppt/notesSlides/notesSlide21.xml" ContentType="application/vnd.openxmlformats-officedocument.presentationml.notesSlide+xml"/>
  <Override PartName="/ppt/imports/new/ppt/notesSlides/notesSlide22.xml" ContentType="application/vnd.openxmlformats-officedocument.presentationml.notesSlide+xml"/>
  <Override PartName="/ppt/imports/new/ppt/slideLayouts/slideLayout1.xml" ContentType="application/vnd.openxmlformats-officedocument.presentationml.slideLayout+xml"/>
  <Override PartName="/ppt/imports/new/ppt/slideMasters/slideMaster1.xml" ContentType="application/vnd.openxmlformats-officedocument.presentationml.slideMaster+xml"/>
  <Override PartName="/ppt/imports/new/ppt/slideMasters/theme/theme2.xml" ContentType="application/vnd.openxmlformats-officedocument.theme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?>
<Relationships xmlns="http://schemas.openxmlformats.org/package/2006/relationships"><Relationship Id="rId1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r="http://schemas.openxmlformats.org/officeDocument/2006/relationships">
  <p:sldMasterIdLst>
    <p:sldMasterId id="2147483648" r:id="rId1"/>
    <p:sldMasterId id="2147483649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</p:sldIdLst>
  <p:sldSz cx="12192000" cy="6858000" type="screen16x9"/>
  <p:notesSz cx="6858000" cy="9144000"/>
</p:presentation>
</file>

<file path=ppt/_rels/presentation.xml.rels><?xml version='1.0' encoding='utf-8'?>
<Relationships xmlns="http://schemas.openxmlformats.org/package/2006/relationships"><Relationship Id="rId1" Type="http://schemas.openxmlformats.org/officeDocument/2006/relationships/slideMaster" Target="imports/new/ppt/slideMasters/slideMaster1.xml" /><Relationship Id="rId2" Type="http://schemas.openxmlformats.org/officeDocument/2006/relationships/slideMaster" Target="imports/9/ppt/slideMasters/slideMaster1.xml" /><Relationship Id="rId3" Type="http://schemas.openxmlformats.org/officeDocument/2006/relationships/notesMaster" Target="imports/new/ppt/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imports/9/ppt/notesMasters/_rels/notesMaster1.xml.rels><?xml version='1.0' encoding='utf-8'?>
<Relationships xmlns="http://schemas.openxmlformats.org/package/2006/relationships"><Relationship Id="rId1" Type="http://schemas.openxmlformats.org/officeDocument/2006/relationships/theme" Target="../theme/theme2.xml" /></Relationships>
</file>

<file path=ppt/imports/9/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move the slide</a:t>
            </a: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15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159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 dirty="0">
                <a:latin typeface="Times New Roman"/>
              </a:rPr>
              <a:t>&lt;date/time&gt;</a:t>
            </a:r>
          </a:p>
        </p:txBody>
      </p:sp>
      <p:sp>
        <p:nvSpPr>
          <p:cNvPr id="160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161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A97361C3-85AD-43C3-BD27-74B80CDC43F4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imports/9/ppt/notesSlides/_rels/notesSlide35.xml.rels><?xml version='1.0' encoding='utf-8'?>
<Relationships xmlns="http://schemas.openxmlformats.org/package/2006/relationships"><Relationship Id="rId2" Type="http://schemas.openxmlformats.org/officeDocument/2006/relationships/slide" Target="../../../../slides/slide2.xml" /><Relationship Id="rId1" Type="http://schemas.openxmlformats.org/officeDocument/2006/relationships/notesMaster" Target="../notesMasters/notesMaster1.xml" /></Relationships>
</file>

<file path=ppt/imports/9/ppt/notesSlides/_rels/notesSlide39.xml.rels><?xml version='1.0' encoding='utf-8'?>
<Relationships xmlns="http://schemas.openxmlformats.org/package/2006/relationships"><Relationship Id="rId2" Type="http://schemas.openxmlformats.org/officeDocument/2006/relationships/slide" Target="../../../../slides/slide3.xml" /><Relationship Id="rId1" Type="http://schemas.openxmlformats.org/officeDocument/2006/relationships/notesMaster" Target="../notesMasters/notesMaster1.xml" /></Relationships>
</file>

<file path=ppt/imports/9/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A97361C3-85AD-43C3-BD27-74B80CDC43F4}" type="slidenum">
              <a:rPr lang="en-US" sz="1400" b="0" strike="noStrike" spc="-1" smtClean="0">
                <a:latin typeface="Times New Roman"/>
              </a:rPr>
              <a:t>44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93030930"/>
      </p:ext>
    </p:extLst>
  </p:cSld>
  <p:clrMapOvr>
    <a:masterClrMapping/>
  </p:clrMapOvr>
</p:notes>
</file>

<file path=ppt/imports/9/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“Entanglement is one of the most counterintuitive—and powerful—features of quantum mechanics.” 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dirty="0"/>
              <a:t>“When two qubits become entangled, their states are </a:t>
            </a:r>
            <a:r>
              <a:rPr lang="en-US" b="1" dirty="0"/>
              <a:t>no longer separate</a:t>
            </a:r>
            <a:r>
              <a:rPr lang="en-US" dirty="0"/>
              <a:t>. The system must be described as a </a:t>
            </a:r>
            <a:r>
              <a:rPr lang="en-US" b="1" dirty="0"/>
              <a:t>whole</a:t>
            </a:r>
            <a:r>
              <a:rPr lang="en-US" dirty="0"/>
              <a:t>.” 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dirty="0"/>
              <a:t>“The classic example is the </a:t>
            </a:r>
            <a:r>
              <a:rPr lang="en-US" b="1" dirty="0"/>
              <a:t>Bell state</a:t>
            </a:r>
            <a:r>
              <a:rPr lang="en-US" dirty="0"/>
              <a:t>: \frac{1}{\sqrt{2}}(|00\</a:t>
            </a:r>
            <a:r>
              <a:rPr lang="en-US" dirty="0" err="1"/>
              <a:t>rangle</a:t>
            </a:r>
            <a:r>
              <a:rPr lang="en-US" dirty="0"/>
              <a:t> + |11\</a:t>
            </a:r>
            <a:r>
              <a:rPr lang="en-US" dirty="0" err="1"/>
              <a:t>rangle</a:t>
            </a:r>
            <a:r>
              <a:rPr lang="en-US" dirty="0"/>
              <a:t>) This means that if you measure one qubit and find a 0, the other is guaranteed to be 0 too. But until you measure, neither is in a definite state.” 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dirty="0"/>
              <a:t>“The key is that entangled qubits don’t just carry correlated bits—they’re part of a shared quantum state. You can’t write down one qubit’s state without the other.” 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dirty="0"/>
              <a:t>“This phenomenon isn’t just weird—it’s useful. Entanglement enables things like </a:t>
            </a:r>
            <a:r>
              <a:rPr lang="en-US" b="1" dirty="0"/>
              <a:t>quantum teleportation</a:t>
            </a:r>
            <a:r>
              <a:rPr lang="en-US" dirty="0"/>
              <a:t>, </a:t>
            </a:r>
            <a:r>
              <a:rPr lang="en-US" b="1" dirty="0"/>
              <a:t>superdense coding</a:t>
            </a:r>
            <a:r>
              <a:rPr lang="en-US" dirty="0"/>
              <a:t>, and </a:t>
            </a:r>
            <a:r>
              <a:rPr lang="en-US" b="1" dirty="0"/>
              <a:t>quantum key distribution</a:t>
            </a:r>
            <a:r>
              <a:rPr lang="en-US" dirty="0"/>
              <a:t>.” 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dirty="0"/>
              <a:t>“We’ll see how it’s generated using circuits like </a:t>
            </a:r>
            <a:r>
              <a:rPr lang="en-US" b="1" dirty="0"/>
              <a:t>Hadamard followed by CNOT</a:t>
            </a:r>
            <a:r>
              <a:rPr lang="en-US" dirty="0"/>
              <a:t>, and how it plays a role in quantum algorithms and error correction.”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A97361C3-85AD-43C3-BD27-74B80CDC43F4}" type="slidenum">
              <a:rPr lang="en-US" sz="1400" b="0" strike="noStrike" spc="-1" smtClean="0">
                <a:latin typeface="Times New Roman"/>
              </a:rPr>
              <a:t>50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70674947"/>
      </p:ext>
    </p:extLst>
  </p:cSld>
  <p:clrMapOvr>
    <a:masterClrMapping/>
  </p:clrMapOvr>
</p:notes>
</file>

<file path=ppt/imports/9/ppt/slideLayouts/_rels/slideLayout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2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3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4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5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6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7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8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9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10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1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12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13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imports/9/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4/6/26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101943"/>
      </p:ext>
    </p:extLst>
  </p:cSld>
  <p:clrMapOvr>
    <a:masterClrMapping/>
  </p:clrMapOvr>
</p:sldLayout>
</file>

<file path=ppt/imports/9/ppt/slideMasters/_rels/slideMaster1.xml.rels><?xml version='1.0' encoding='utf-8'?>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theme" Target="../theme/theme1.xml" /></Relationships>
</file>

<file path=ppt/imports/9/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imports/9/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imports/9/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imports/new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26dfebb40e1f4b0a" /></Relationships>
</file>

<file path=ppt/imports/new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new/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new/ppt/notesSlides/_rels/notesSlide19.xml.rels><?xml version='1.0' encoding='utf-8'?>
<Relationships xmlns="http://schemas.openxmlformats.org/package/2006/relationships"><Relationship Type="http://schemas.openxmlformats.org/officeDocument/2006/relationships/slide" Target="../../../../slides/slide4.xml" Id="R313bc992c3fb46cd" /><Relationship Type="http://schemas.openxmlformats.org/officeDocument/2006/relationships/notesMaster" Target="../notesMasters/notesMaster1.xml" Id="Rdc4cfdacea364325" /></Relationships>
</file>

<file path=ppt/imports/new/ppt/notesSlides/_rels/notesSlide20.xml.rels><?xml version='1.0' encoding='utf-8'?>
<Relationships xmlns="http://schemas.openxmlformats.org/package/2006/relationships"><Relationship Type="http://schemas.openxmlformats.org/officeDocument/2006/relationships/slide" Target="../../../../slides/slide5.xml" Id="R75c34b427c5a462a" /><Relationship Type="http://schemas.openxmlformats.org/officeDocument/2006/relationships/notesMaster" Target="../notesMasters/notesMaster1.xml" Id="R64480efacf104359" /></Relationships>
</file>

<file path=ppt/imports/new/ppt/notesSlides/_rels/notesSlide21.xml.rels><?xml version='1.0' encoding='utf-8'?>
<Relationships xmlns="http://schemas.openxmlformats.org/package/2006/relationships"><Relationship Type="http://schemas.openxmlformats.org/officeDocument/2006/relationships/slide" Target="../../../../slides/slide6.xml" Id="R0148fa2474594719" /><Relationship Type="http://schemas.openxmlformats.org/officeDocument/2006/relationships/notesMaster" Target="../notesMasters/notesMaster1.xml" Id="Rdec74a6f4f504d63" /></Relationships>
</file>

<file path=ppt/imports/new/ppt/notesSlides/_rels/notesSlide22.xml.rels><?xml version='1.0' encoding='utf-8'?>
<Relationships xmlns="http://schemas.openxmlformats.org/package/2006/relationships"><Relationship Type="http://schemas.openxmlformats.org/officeDocument/2006/relationships/slide" Target="../../../../slides/slide1.xml" Id="R1b4d449ac566405f" /><Relationship Type="http://schemas.openxmlformats.org/officeDocument/2006/relationships/notesMaster" Target="../notesMasters/notesMaster1.xml" Id="R9dbdaea6f1184cce" /></Relationships>
</file>

<file path=ppt/imports/new/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Primary teaching references: IBM Quantum Learning, Basics of Quantum Information (https://learning.quantum.ibm.com/course/basics-of-quantum-information/multiple-systems); Fundamentals of Quantum Algorithms (https://learning.quantum.ibm.com/course/fundamentals-of-quantum-algorithms). Source-slide provenance is recorded in slide-map.json.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7e82e327c9d54ac1" /></Relationships>
</file>

<file path=ppt/imports/new/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imports/new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47b02e3c39d24f0e" /><Relationship Type="http://schemas.openxmlformats.org/officeDocument/2006/relationships/slideLayout" Target="../slideLayouts/slideLayout1.xml" Id="R25baf429a6d54f4d" /></Relationships>
</file>

<file path=ppt/imports/new/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5baf429a6d54f4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new/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3e1c37f7ec054db2" /><Relationship Type="http://schemas.openxmlformats.org/officeDocument/2006/relationships/notesSlide" Target="../imports/new/ppt/notesSlides/notesSlide22.xml" Id="R2309ebabc11644d1" /></Relationships>
</file>

<file path=ppt/slides/_rels/slide2.xml.rels><?xml version='1.0' encoding='utf-8'?>
<Relationships xmlns="http://schemas.openxmlformats.org/package/2006/relationships"><Relationship Id="rId3" Type="http://schemas.openxmlformats.org/officeDocument/2006/relationships/image" Target="../imports/9/ppt/media/image48.png" /><Relationship Id="rId2" Type="http://schemas.openxmlformats.org/officeDocument/2006/relationships/notesSlide" Target="../imports/9/ppt/notesSlides/notesSlide35.xml" /><Relationship Id="rId1" Type="http://schemas.openxmlformats.org/officeDocument/2006/relationships/slideLayout" Target="../imports/9/ppt/slideLayouts/slideLayout2.xml" /><Relationship Id="rId4" Type="http://schemas.microsoft.com/office/2007/relationships/hdphoto" Target="../imports/9/ppt/media/hdphoto11.wdp" /></Relationships>
</file>

<file path=ppt/slides/_rels/slide3.xml.rels><?xml version='1.0' encoding='utf-8'?>
<Relationships xmlns="http://schemas.openxmlformats.org/package/2006/relationships"><Relationship Id="rId3" Type="http://schemas.openxmlformats.org/officeDocument/2006/relationships/image" Target="../imports/9/ppt/media/image69.png" /><Relationship Id="rId2" Type="http://schemas.openxmlformats.org/officeDocument/2006/relationships/notesSlide" Target="../imports/9/ppt/notesSlides/notesSlide39.xml" /><Relationship Id="rId1" Type="http://schemas.openxmlformats.org/officeDocument/2006/relationships/slideLayout" Target="../imports/9/ppt/slideLayouts/slideLayout2.xml" /><Relationship Id="rId6" Type="http://schemas.openxmlformats.org/officeDocument/2006/relationships/image" Target="../imports/9/ppt/media/image73.emf" /><Relationship Id="rId5" Type="http://schemas.openxmlformats.org/officeDocument/2006/relationships/image" Target="../imports/9/ppt/media/image72.emf" /><Relationship Id="rId4" Type="http://schemas.microsoft.com/office/2007/relationships/hdphoto" Target="../imports/9/ppt/media/hdphoto14.wdp" 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ad36584f23874fc9" /><Relationship Type="http://schemas.openxmlformats.org/officeDocument/2006/relationships/notesSlide" Target="../imports/new/ppt/notesSlides/notesSlide19.xml" Id="R9f6c55bf58e64de0" 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eb3d8c8e6ef74e90" /><Relationship Type="http://schemas.openxmlformats.org/officeDocument/2006/relationships/notesSlide" Target="../imports/new/ppt/notesSlides/notesSlide20.xml" Id="Ra11d26b53c8c4c94" 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1b1ad53492b74140" /><Relationship Type="http://schemas.openxmlformats.org/officeDocument/2006/relationships/notesSlide" Target="../imports/new/ppt/notesSlides/notesSlide21.xml" Id="Rfa4475a44ed641d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A046D1-9033-4D31-A1C3-B56C55426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555555"/>
                </a:solidFill>
                <a:latin typeface="Arial"/>
                <a:ea typeface="Arial"/>
                <a:cs typeface="Arial"/>
              </a:rPr>
              <a:t>DRAFT · Q2  /  Week 8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5E265A-A496-48AF-9538-EE7B6D672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Entanglement and physical correlations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DE3352-AB92-42F3-84CA-C6A1300FE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Joint states, no-cloning, and Bell correlations. Preparation circuits appear in M₃.</a:t>
            </a:r>
          </a:p>
        </p:txBody>
      </p:sp>
    </p:spTree>
    <p:extLst>
      <p:ext uri="{BB962C8B-B14F-4D97-AF65-F5344CB8AC3E}">
        <p14:creationId xmlns:p14="http://schemas.microsoft.com/office/powerpoint/2010/main" val="136081151"/>
      </p:ext>
    </p:extLst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F6BE01-D303-5F89-BA43-E4A49390F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5355C-0CCD-894C-060C-991B6C976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7546" y="273600"/>
            <a:ext cx="6194374" cy="114480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No-Cloning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E643D88-D6B3-36A8-0B37-92A73B577CAA}"/>
              </a:ext>
            </a:extLst>
          </p:cNvPr>
          <p:cNvSpPr txBox="1">
            <a:spLocks/>
          </p:cNvSpPr>
          <p:nvPr/>
        </p:nvSpPr>
        <p:spPr>
          <a:xfrm>
            <a:off x="10025449" y="6584400"/>
            <a:ext cx="2166551" cy="131805"/>
          </a:xfrm>
          <a:prstGeom prst="rect">
            <a:avLst/>
          </a:prstGeom>
          <a:solidFill>
            <a:srgbClr val="011322">
              <a:alpha val="49000"/>
            </a:srgbClr>
          </a:solidFill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solidFill>
                  <a:schemeClr val="bg1"/>
                </a:solidFill>
              </a:rPr>
              <a:t>Quantum Logic &amp; Circuits </a:t>
            </a:r>
            <a:fld id="{58B11B8A-1C5B-9046-9BED-8EAA409DC8AB}" type="slidenum">
              <a:rPr lang="en-US" sz="1200" b="1" smtClean="0">
                <a:solidFill>
                  <a:schemeClr val="bg1"/>
                </a:solidFill>
              </a:rPr>
              <a:pPr/>
              <a:t>44</a:t>
            </a:fld>
            <a:r>
              <a:rPr lang="en-US" sz="1200" b="1" dirty="0">
                <a:solidFill>
                  <a:schemeClr val="bg1"/>
                </a:solidFill>
              </a:rPr>
              <a:t> 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A95608-C825-2BA0-22FE-BFBD5B14C43F}"/>
              </a:ext>
            </a:extLst>
          </p:cNvPr>
          <p:cNvSpPr txBox="1"/>
          <p:nvPr/>
        </p:nvSpPr>
        <p:spPr>
          <a:xfrm>
            <a:off x="157975" y="2154740"/>
            <a:ext cx="11876049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chemeClr val="bg1"/>
                </a:solidFill>
              </a:rPr>
              <a:t>No-Cloning Theorem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 	It is </a:t>
            </a:r>
            <a:r>
              <a:rPr lang="en-US" sz="2600" b="1" dirty="0">
                <a:solidFill>
                  <a:schemeClr val="bg1"/>
                </a:solidFill>
              </a:rPr>
              <a:t>not</a:t>
            </a:r>
            <a:r>
              <a:rPr lang="en-US" sz="2600" dirty="0">
                <a:solidFill>
                  <a:schemeClr val="bg1"/>
                </a:solidFill>
              </a:rPr>
              <a:t> possible to copy an </a:t>
            </a:r>
            <a:r>
              <a:rPr lang="en-US" sz="2600" b="1" dirty="0">
                <a:solidFill>
                  <a:schemeClr val="bg1"/>
                </a:solidFill>
              </a:rPr>
              <a:t>arbitrary unknown</a:t>
            </a:r>
            <a:r>
              <a:rPr lang="en-US" sz="2600" dirty="0">
                <a:solidFill>
                  <a:schemeClr val="bg1"/>
                </a:solidFill>
              </a:rPr>
              <a:t> quantum state</a:t>
            </a:r>
          </a:p>
          <a:p>
            <a:r>
              <a:rPr lang="en-US" sz="2600" dirty="0">
                <a:solidFill>
                  <a:schemeClr val="bg1"/>
                </a:solidFill>
              </a:rPr>
              <a:t>	This contrasts with classical information, which can be duplicated freely</a:t>
            </a:r>
          </a:p>
          <a:p>
            <a:endParaRPr lang="en-US" sz="2600" dirty="0">
              <a:solidFill>
                <a:schemeClr val="bg1"/>
              </a:solidFill>
            </a:endParaRPr>
          </a:p>
          <a:p>
            <a:r>
              <a:rPr lang="en-US" sz="2600" b="1" dirty="0">
                <a:solidFill>
                  <a:schemeClr val="bg1"/>
                </a:solidFill>
              </a:rPr>
              <a:t>Implications</a:t>
            </a:r>
            <a:endParaRPr lang="en-US" sz="2600" dirty="0">
              <a:solidFill>
                <a:schemeClr val="bg1"/>
              </a:solidFill>
            </a:endParaRPr>
          </a:p>
          <a:p>
            <a:r>
              <a:rPr lang="en-US" sz="2600" dirty="0">
                <a:solidFill>
                  <a:schemeClr val="bg1"/>
                </a:solidFill>
              </a:rPr>
              <a:t>	Reinforces quantum information’s fragility</a:t>
            </a:r>
          </a:p>
          <a:p>
            <a:r>
              <a:rPr lang="en-US" sz="2600" dirty="0">
                <a:solidFill>
                  <a:schemeClr val="bg1"/>
                </a:solidFill>
              </a:rPr>
              <a:t>	Enables secure communication (e.g., quantum key distribution)</a:t>
            </a:r>
          </a:p>
          <a:p>
            <a:r>
              <a:rPr lang="en-US" sz="2600" dirty="0">
                <a:solidFill>
                  <a:schemeClr val="bg1"/>
                </a:solidFill>
              </a:rPr>
              <a:t>	Forces new strategies: </a:t>
            </a:r>
          </a:p>
          <a:p>
            <a:r>
              <a:rPr lang="en-US" sz="2600" dirty="0">
                <a:solidFill>
                  <a:schemeClr val="bg1"/>
                </a:solidFill>
              </a:rPr>
              <a:t>		entanglement, teleportation, error correction</a:t>
            </a:r>
          </a:p>
        </p:txBody>
      </p:sp>
    </p:spTree>
    <p:extLst>
      <p:ext uri="{BB962C8B-B14F-4D97-AF65-F5344CB8AC3E}">
        <p14:creationId xmlns:p14="http://schemas.microsoft.com/office/powerpoint/2010/main" val="3584529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63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71CA76-B2BE-6958-7E6D-D3BED4E18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CF1267-D525-939D-49AD-E881C910E5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480" y="1261419"/>
            <a:ext cx="8896814" cy="53787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8EC313-1BA5-B986-1BAF-8ECDC2B4D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Meet the Bell States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3F61421-8DD7-4B05-0D74-E660D0090AC3}"/>
              </a:ext>
            </a:extLst>
          </p:cNvPr>
          <p:cNvSpPr txBox="1">
            <a:spLocks/>
          </p:cNvSpPr>
          <p:nvPr/>
        </p:nvSpPr>
        <p:spPr>
          <a:xfrm>
            <a:off x="9671223" y="6483178"/>
            <a:ext cx="2520778" cy="233027"/>
          </a:xfrm>
          <a:prstGeom prst="rect">
            <a:avLst/>
          </a:prstGeom>
          <a:solidFill>
            <a:srgbClr val="011322">
              <a:alpha val="49000"/>
            </a:srgbClr>
          </a:solidFill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solidFill>
                  <a:schemeClr val="bg1"/>
                </a:solidFill>
              </a:rPr>
              <a:t>Entanglement &amp; Bell Inequality </a:t>
            </a:r>
            <a:fld id="{58B11B8A-1C5B-9046-9BED-8EAA409DC8AB}" type="slidenum">
              <a:rPr lang="en-US" sz="1200" b="1" smtClean="0">
                <a:solidFill>
                  <a:schemeClr val="bg1"/>
                </a:solidFill>
              </a:rPr>
              <a:pPr/>
              <a:t>50</a:t>
            </a:fld>
            <a:r>
              <a:rPr lang="en-US" sz="1200" b="1" dirty="0">
                <a:solidFill>
                  <a:schemeClr val="bg1"/>
                </a:solidFill>
              </a:rPr>
              <a:t> 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DE6547-7378-99DF-E807-E745E03BE9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5832" y="3867755"/>
            <a:ext cx="736600" cy="50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A58B5D5-B9F1-D7CD-6B9B-12C3BFA966B5}"/>
              </a:ext>
            </a:extLst>
          </p:cNvPr>
          <p:cNvSpPr txBox="1"/>
          <p:nvPr/>
        </p:nvSpPr>
        <p:spPr>
          <a:xfrm>
            <a:off x="9015772" y="2888409"/>
            <a:ext cx="2882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Now we are dealing with two qubits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A6E5F3-A882-E41C-4047-E4DE06246000}"/>
              </a:ext>
            </a:extLst>
          </p:cNvPr>
          <p:cNvSpPr txBox="1"/>
          <p:nvPr/>
        </p:nvSpPr>
        <p:spPr>
          <a:xfrm>
            <a:off x="9015772" y="4510369"/>
            <a:ext cx="28825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Means one qubit is in state [0,1] and the other is in state [1,0]</a:t>
            </a:r>
          </a:p>
        </p:txBody>
      </p:sp>
    </p:spTree>
    <p:extLst>
      <p:ext uri="{BB962C8B-B14F-4D97-AF65-F5344CB8AC3E}">
        <p14:creationId xmlns:p14="http://schemas.microsoft.com/office/powerpoint/2010/main" val="1246174498"/>
      </p:ext>
    </p:extLst>
  </p:cSld>
  <p:clrMapOvr>
    <a:masterClrMapping/>
  </p:clrMapOvr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6B5CD2-1400-4AA7-AB38-E7BFEE6C5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86CA58-D467-451E-A37B-19794D7C0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Entanglement and local statistics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84319F-544D-4DD1-8F3E-B2AFEA6E1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Define separability and entanglement with explicit joint states.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Calculate joint probabilities and each subsystem’s marginal probabilities. Explain why correlations do not permit faster-than-light messaging.</a:t>
            </a:r>
          </a:p>
        </p:txBody>
      </p:sp>
    </p:spTree>
    <p:extLst>
      <p:ext uri="{BB962C8B-B14F-4D97-AF65-F5344CB8AC3E}">
        <p14:creationId xmlns:p14="http://schemas.microsoft.com/office/powerpoint/2010/main" val="173195676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FA2C8E-975B-433E-A8D1-95C0B8B4D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7B40D8-D62F-4EB9-AE8D-22729A5DD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Bell assumptions and an experimental test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05D151-8CF1-4E2F-822E-2C8637779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State the assumptions behind the chosen Bell inequality. Give measurement settings, a classical bound, and a quantum prediction.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Explain experimental limitations without claiming that the result proves faster-than-light communication.</a:t>
            </a:r>
          </a:p>
        </p:txBody>
      </p:sp>
    </p:spTree>
    <p:extLst>
      <p:ext uri="{BB962C8B-B14F-4D97-AF65-F5344CB8AC3E}">
        <p14:creationId xmlns:p14="http://schemas.microsoft.com/office/powerpoint/2010/main" val="90153091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D28A16-17B5-4FA5-8FA3-84B06F78E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7B04CB-E741-45D1-A483-7DB9EA96D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Q2 synthesis exercise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88DF3D-C5D3-44D5-9975-4FA6DCA73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Combine state preparation, tensor products, measurement bases, and physical evolution in one problem.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Students should explain the predicted evidence before Q3 introduces computational models.</a:t>
            </a:r>
          </a:p>
        </p:txBody>
      </p:sp>
    </p:spTree>
    <p:extLst>
      <p:ext uri="{BB962C8B-B14F-4D97-AF65-F5344CB8AC3E}">
        <p14:creationId xmlns:p14="http://schemas.microsoft.com/office/powerpoint/2010/main" val="1112970785"/>
      </p:ext>
    </p:extLst>
  </p:cSld>
</p:sld>
</file>