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12/ppt/media/image2.png" ContentType="image/png"/>
  <Override PartName="/ppt/imports/12/ppt/media/image210.png" ContentType="image/png"/>
  <Override PartName="/ppt/imports/12/ppt/media/image3.png" ContentType="image/png"/>
  <Override PartName="/ppt/imports/12/ppt/media/image310.png" ContentType="image/png"/>
  <Override PartName="/ppt/imports/12/ppt/media/image4.png" ContentType="image/png"/>
  <Override PartName="/ppt/imports/12/ppt/media/image5.png" ContentType="image/png"/>
  <Override PartName="/ppt/imports/12/ppt/media/image6.png" ContentType="image/png"/>
  <Override PartName="/ppt/imports/12/ppt/media/image7.png" ContentType="image/png"/>
  <Override PartName="/ppt/imports/12/ppt/media/image8.png" ContentType="image/png"/>
  <Override PartName="/ppt/imports/12/ppt/media/image9.png" ContentType="image/png"/>
  <Override PartName="/ppt/imports/12/ppt/slideLayouts/slideLayout1.xml" ContentType="application/vnd.openxmlformats-officedocument.presentationml.slideLayout+xml"/>
  <Override PartName="/ppt/imports/12/ppt/slideLayouts/slideLayout10.xml" ContentType="application/vnd.openxmlformats-officedocument.presentationml.slideLayout+xml"/>
  <Override PartName="/ppt/imports/12/ppt/slideLayouts/slideLayout11.xml" ContentType="application/vnd.openxmlformats-officedocument.presentationml.slideLayout+xml"/>
  <Override PartName="/ppt/imports/12/ppt/slideLayouts/slideLayout2.xml" ContentType="application/vnd.openxmlformats-officedocument.presentationml.slideLayout+xml"/>
  <Override PartName="/ppt/imports/12/ppt/slideLayouts/slideLayout3.xml" ContentType="application/vnd.openxmlformats-officedocument.presentationml.slideLayout+xml"/>
  <Override PartName="/ppt/imports/12/ppt/slideLayouts/slideLayout4.xml" ContentType="application/vnd.openxmlformats-officedocument.presentationml.slideLayout+xml"/>
  <Override PartName="/ppt/imports/12/ppt/slideLayouts/slideLayout5.xml" ContentType="application/vnd.openxmlformats-officedocument.presentationml.slideLayout+xml"/>
  <Override PartName="/ppt/imports/12/ppt/slideLayouts/slideLayout6.xml" ContentType="application/vnd.openxmlformats-officedocument.presentationml.slideLayout+xml"/>
  <Override PartName="/ppt/imports/12/ppt/slideLayouts/slideLayout7.xml" ContentType="application/vnd.openxmlformats-officedocument.presentationml.slideLayout+xml"/>
  <Override PartName="/ppt/imports/12/ppt/slideLayouts/slideLayout8.xml" ContentType="application/vnd.openxmlformats-officedocument.presentationml.slideLayout+xml"/>
  <Override PartName="/ppt/imports/12/ppt/slideLayouts/slideLayout9.xml" ContentType="application/vnd.openxmlformats-officedocument.presentationml.slideLayout+xml"/>
  <Override PartName="/ppt/imports/12/ppt/slideMasters/slideMaster1.xml" ContentType="application/vnd.openxmlformats-officedocument.presentationml.slideMaster+xml"/>
  <Override PartName="/ppt/imports/12/ppt/theme/theme1.xml" ContentType="application/vnd.openxmlformats-officedocument.theme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15.xml" ContentType="application/vnd.openxmlformats-officedocument.presentationml.notesSlide+xml"/>
  <Override PartName="/ppt/imports/new/ppt/notesSlides/notesSlide16.xml" ContentType="application/vnd.openxmlformats-officedocument.presentationml.notesSlide+xml"/>
  <Override PartName="/ppt/imports/new/ppt/notesSlides/notesSlide17.xml" ContentType="application/vnd.openxmlformats-officedocument.presentationml.notesSlide+xml"/>
  <Override PartName="/ppt/imports/new/ppt/notesSlides/notesSlide18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  <p:sldMasterId id="2147483649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slideMaster" Target="imports/12/ppt/slideMasters/slideMaster1.xml" /><Relationship Id="rId3" Type="http://schemas.openxmlformats.org/officeDocument/2006/relationships/notesMaster" Target="imports/new/ppt/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/Relationships>
</file>

<file path=ppt/imports/12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6479"/>
      </p:ext>
    </p:extLst>
  </p:cSld>
  <p:clrMapOvr>
    <a:masterClrMapping/>
  </p:clrMapOvr>
</p:sldLayout>
</file>

<file path=ppt/imports/12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794"/>
      </p:ext>
    </p:extLst>
  </p:cSld>
  <p:clrMapOvr>
    <a:masterClrMapping/>
  </p:clrMapOvr>
</p:sldLayout>
</file>

<file path=ppt/imports/12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9127"/>
      </p:ext>
    </p:extLst>
  </p:cSld>
  <p:clrMapOvr>
    <a:masterClrMapping/>
  </p:clrMapOvr>
</p:sldLayout>
</file>

<file path=ppt/imports/12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8/12/26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60851"/>
      </p:ext>
    </p:extLst>
  </p:cSld>
  <p:clrMapOvr>
    <a:masterClrMapping/>
  </p:clrMapOvr>
</p:sldLayout>
</file>

<file path=ppt/imports/12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8/12/26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5225"/>
      </p:ext>
    </p:extLst>
  </p:cSld>
  <p:clrMapOvr>
    <a:masterClrMapping/>
  </p:clrMapOvr>
</p:sldLayout>
</file>

<file path=ppt/imports/12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8/12/26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66946"/>
      </p:ext>
    </p:extLst>
  </p:cSld>
  <p:clrMapOvr>
    <a:masterClrMapping/>
  </p:clrMapOvr>
</p:sldLayout>
</file>

<file path=ppt/imports/12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8/12/26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1163"/>
      </p:ext>
    </p:extLst>
  </p:cSld>
  <p:clrMapOvr>
    <a:masterClrMapping/>
  </p:clrMapOvr>
</p:sldLayout>
</file>

<file path=ppt/imports/12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8/12/26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22387"/>
      </p:ext>
    </p:extLst>
  </p:cSld>
  <p:clrMapOvr>
    <a:masterClrMapping/>
  </p:clrMapOvr>
</p:sldLayout>
</file>

<file path=ppt/imports/12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8/12/26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38090"/>
      </p:ext>
    </p:extLst>
  </p:cSld>
  <p:clrMapOvr>
    <a:masterClrMapping/>
  </p:clrMapOvr>
</p:sldLayout>
</file>

<file path=ppt/imports/12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3102"/>
      </p:ext>
    </p:extLst>
  </p:cSld>
  <p:clrMapOvr>
    <a:masterClrMapping/>
  </p:clrMapOvr>
</p:sldLayout>
</file>

<file path=ppt/imports/12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5653"/>
      </p:ext>
    </p:extLst>
  </p:cSld>
  <p:clrMapOvr>
    <a:masterClrMapping/>
  </p:clrMapOvr>
</p:sldLayout>
</file>

<file path=ppt/imports/12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imports/12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4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12/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15.xml.rels><?xml version='1.0' encoding='utf-8'?>
<Relationships xmlns="http://schemas.openxmlformats.org/package/2006/relationships"><Relationship Type="http://schemas.openxmlformats.org/officeDocument/2006/relationships/slide" Target="../../../../slides/slide9.xml" Id="Rfef285bfcc604ded" /><Relationship Type="http://schemas.openxmlformats.org/officeDocument/2006/relationships/notesMaster" Target="../notesMasters/notesMaster1.xml" Id="Rded52925821c494c" /></Relationships>
</file>

<file path=ppt/imports/new/ppt/notesSlides/_rels/notesSlide16.xml.rels><?xml version='1.0' encoding='utf-8'?>
<Relationships xmlns="http://schemas.openxmlformats.org/package/2006/relationships"><Relationship Type="http://schemas.openxmlformats.org/officeDocument/2006/relationships/slide" Target="../../../../slides/slide10.xml" Id="R9d6560e1d6384f4a" /><Relationship Type="http://schemas.openxmlformats.org/officeDocument/2006/relationships/notesMaster" Target="../notesMasters/notesMaster1.xml" Id="R882ce839354c4508" /></Relationships>
</file>

<file path=ppt/imports/new/ppt/notesSlides/_rels/notesSlide17.xml.rels><?xml version='1.0' encoding='utf-8'?>
<Relationships xmlns="http://schemas.openxmlformats.org/package/2006/relationships"><Relationship Type="http://schemas.openxmlformats.org/officeDocument/2006/relationships/slide" Target="../../../../slides/slide11.xml" Id="Rc59b7adf18554d79" /><Relationship Type="http://schemas.openxmlformats.org/officeDocument/2006/relationships/notesMaster" Target="../notesMasters/notesMaster1.xml" Id="R2ef1e20f3c6e4045" /></Relationships>
</file>

<file path=ppt/imports/new/ppt/notesSlides/_rels/notesSlide18.xml.rels><?xml version='1.0' encoding='utf-8'?>
<Relationships xmlns="http://schemas.openxmlformats.org/package/2006/relationships"><Relationship Type="http://schemas.openxmlformats.org/officeDocument/2006/relationships/slide" Target="../../../../slides/slide1.xml" Id="R386fbbcd80864884" /><Relationship Type="http://schemas.openxmlformats.org/officeDocument/2006/relationships/notesMaster" Target="../notesMasters/notesMaster1.xml" Id="R1636aa55a8334f5c" /></Relationships>
</file>

<file path=ppt/imports/new/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d121c622aba8436b" /><Relationship Type="http://schemas.openxmlformats.org/officeDocument/2006/relationships/notesSlide" Target="../imports/new/ppt/notesSlides/notesSlide18.xml" Id="Rdc2a702657194922" /></Relationships>
</file>

<file path=ppt/slides/_rels/slide2.xml.rels><?xml version='1.0' encoding='utf-8'?>
<Relationships xmlns="http://schemas.openxmlformats.org/package/2006/relationships"><Relationship Id="rId2" Type="http://schemas.openxmlformats.org/officeDocument/2006/relationships/image" Target="../imports/12/ppt/media/image2.png" /><Relationship Id="rId1" Type="http://schemas.openxmlformats.org/officeDocument/2006/relationships/slideLayout" Target="../imports/12/ppt/slideLayouts/slideLayout2.xml" /></Relationships>
</file>

<file path=ppt/slides/_rels/slide3.xml.rels><?xml version='1.0' encoding='utf-8'?>
<Relationships xmlns="http://schemas.openxmlformats.org/package/2006/relationships"><Relationship Id="rId2" Type="http://schemas.openxmlformats.org/officeDocument/2006/relationships/image" Target="../imports/12/ppt/media/image3.png" /><Relationship Id="rId1" Type="http://schemas.openxmlformats.org/officeDocument/2006/relationships/slideLayout" Target="../imports/12/ppt/slideLayouts/slideLayout2.xml" /></Relationships>
</file>

<file path=ppt/slides/_rels/slide4.xml.rels><?xml version='1.0' encoding='utf-8'?>
<Relationships xmlns="http://schemas.openxmlformats.org/package/2006/relationships"><Relationship Id="rId3" Type="http://schemas.openxmlformats.org/officeDocument/2006/relationships/image" Target="../imports/12/ppt/media/image310.png" /><Relationship Id="rId2" Type="http://schemas.openxmlformats.org/officeDocument/2006/relationships/image" Target="../imports/12/ppt/media/image210.png" /><Relationship Id="rId1" Type="http://schemas.openxmlformats.org/officeDocument/2006/relationships/slideLayout" Target="../imports/12/ppt/slideLayouts/slideLayout2.xml" /><Relationship Id="rId4" Type="http://schemas.openxmlformats.org/officeDocument/2006/relationships/image" Target="../imports/12/ppt/media/image4.png" /></Relationships>
</file>

<file path=ppt/slides/_rels/slide5.xml.rels><?xml version='1.0' encoding='utf-8'?>
<Relationships xmlns="http://schemas.openxmlformats.org/package/2006/relationships"><Relationship Id="rId2" Type="http://schemas.openxmlformats.org/officeDocument/2006/relationships/image" Target="../imports/12/ppt/media/image5.png" /><Relationship Id="rId1" Type="http://schemas.openxmlformats.org/officeDocument/2006/relationships/slideLayout" Target="../imports/12/ppt/slideLayouts/slideLayout2.xml" /></Relationships>
</file>

<file path=ppt/slides/_rels/slide6.xml.rels><?xml version='1.0' encoding='utf-8'?>
<Relationships xmlns="http://schemas.openxmlformats.org/package/2006/relationships"><Relationship Id="rId3" Type="http://schemas.openxmlformats.org/officeDocument/2006/relationships/image" Target="../imports/12/ppt/media/image6.png" /><Relationship Id="rId2" Type="http://schemas.openxmlformats.org/officeDocument/2006/relationships/image" Target="../imports/12/ppt/media/image5.png" /><Relationship Id="rId1" Type="http://schemas.openxmlformats.org/officeDocument/2006/relationships/slideLayout" Target="../imports/12/ppt/slideLayouts/slideLayout2.xml" /></Relationships>
</file>

<file path=ppt/slides/_rels/slide7.xml.rels><?xml version='1.0' encoding='utf-8'?>
<Relationships xmlns="http://schemas.openxmlformats.org/package/2006/relationships"><Relationship Id="rId3" Type="http://schemas.openxmlformats.org/officeDocument/2006/relationships/image" Target="../imports/12/ppt/media/image6.png" /><Relationship Id="rId2" Type="http://schemas.openxmlformats.org/officeDocument/2006/relationships/image" Target="../imports/12/ppt/media/image5.png" /><Relationship Id="rId1" Type="http://schemas.openxmlformats.org/officeDocument/2006/relationships/slideLayout" Target="../imports/12/ppt/slideLayouts/slideLayout2.xml" /><Relationship Id="rId4" Type="http://schemas.openxmlformats.org/officeDocument/2006/relationships/image" Target="../imports/12/ppt/media/image7.png" /></Relationships>
</file>

<file path=ppt/slides/_rels/slide8.xml.rels><?xml version='1.0' encoding='utf-8'?>
<Relationships xmlns="http://schemas.openxmlformats.org/package/2006/relationships"><Relationship Id="rId3" Type="http://schemas.openxmlformats.org/officeDocument/2006/relationships/image" Target="../imports/12/ppt/media/image9.png" /><Relationship Id="rId2" Type="http://schemas.openxmlformats.org/officeDocument/2006/relationships/image" Target="../imports/12/ppt/media/image8.png" /><Relationship Id="rId1" Type="http://schemas.openxmlformats.org/officeDocument/2006/relationships/slideLayout" Target="../imports/12/ppt/slideLayouts/slideLayout2.xml" /></Relationships>
</file>

<file path=ppt/slides/_rels/slide9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375dc13c0d684fbe" /><Relationship Type="http://schemas.openxmlformats.org/officeDocument/2006/relationships/notesSlide" Target="../imports/new/ppt/notesSlides/notesSlide15.xml" Id="R2153825d44e746dd" /></Relationships>
</file>

<file path=ppt/slides/_rels/slide10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017bdf40ad2443f7" /><Relationship Type="http://schemas.openxmlformats.org/officeDocument/2006/relationships/notesSlide" Target="../imports/new/ppt/notesSlides/notesSlide16.xml" Id="Rc83856c3f3e44b21" /></Relationships>
</file>

<file path=ppt/slides/_rels/slide1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fb1d5ad412a74124" /><Relationship Type="http://schemas.openxmlformats.org/officeDocument/2006/relationships/notesSlide" Target="../imports/new/ppt/notesSlides/notesSlide17.xml" Id="R463c47680f7d48f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F143C0-10C0-4ACA-B3CA-799D404E3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DRAFT · Q2  /  Week 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E0665B-3B87-43E5-B573-015C99F54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Unitary dynamics and physical 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FDD393-0285-4FBE-B0D9-28AE8EC33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Global phase, normalization, and unitary evolution. H-gate construction and computational interference move to Q3.</a:t>
            </a:r>
          </a:p>
        </p:txBody>
      </p:sp>
    </p:spTree>
    <p:extLst>
      <p:ext uri="{BB962C8B-B14F-4D97-AF65-F5344CB8AC3E}">
        <p14:creationId xmlns:p14="http://schemas.microsoft.com/office/powerpoint/2010/main" val="1114259557"/>
      </p:ext>
    </p:extLst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D1130-AA63-0EE8-E1E4-CBDB8D0A7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phase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02D03F-0353-9DE7-5971-0917C4E90F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5" y="1837944"/>
                <a:ext cx="10691265" cy="3739896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sz="2800" dirty="0"/>
                  <a:t>A quantum state can be multiplied by a complex phase: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sz="2800" i="1" dirty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𝜙</m:t>
                        </m:r>
                      </m:sup>
                    </m:sSup>
                    <m:d>
                      <m:dPr>
                        <m:begChr m:val="|"/>
                        <m:endChr m:val="⟩"/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endParaRPr lang="en-US" sz="2800" dirty="0"/>
              </a:p>
              <a:p>
                <a:r>
                  <a:rPr lang="en-US" sz="2800" dirty="0"/>
                  <a:t>In position form:</a:t>
                </a:r>
              </a:p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𝜙</m:t>
                        </m:r>
                      </m:sup>
                    </m:sSup>
                    <m:r>
                      <a:rPr lang="en-US" sz="2800" i="1" dirty="0">
                        <a:latin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800" dirty="0"/>
              </a:p>
              <a:p>
                <a:r>
                  <a:rPr lang="en-US" sz="2800" dirty="0"/>
                  <a:t>every amplitude is multiplied by the same phase</a:t>
                </a:r>
              </a:p>
              <a:p>
                <a:r>
                  <a:rPr lang="en-US" sz="2800" dirty="0"/>
                  <a:t>relative relationships between amplitudes do not change</a:t>
                </a:r>
              </a:p>
              <a:p>
                <a:r>
                  <a:rPr lang="en-US" sz="2800" dirty="0"/>
                  <a:t>Two vectors that differ only by global phase are physically identical.</a:t>
                </a:r>
              </a:p>
              <a:p>
                <a:r>
                  <a:rPr lang="en-US" sz="2800" dirty="0"/>
                  <a:t>Only relative phase can affect measurement outcomes. </a:t>
                </a:r>
              </a:p>
              <a:p>
                <a:endParaRPr lang="en-US" sz="2800" dirty="0"/>
              </a:p>
              <a:p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02D03F-0353-9DE7-5971-0917C4E90F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5" y="1837944"/>
                <a:ext cx="10691265" cy="3739896"/>
              </a:xfrm>
              <a:blipFill>
                <a:blip r:embed="rId2"/>
                <a:stretch>
                  <a:fillRect l="-830" t="-1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1664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024D6-9954-ED3F-66C4-BA9337505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33A57-5CBC-08D4-9542-45867CA5A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phase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7F9538-A7FC-7400-B708-C332915D3B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5" y="1837944"/>
                <a:ext cx="11259717" cy="472744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800" dirty="0"/>
                  <a:t>Multiplying by a global phase is the simplest length preserving operation: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sup>
                      </m:sSup>
                      <m:d>
                        <m:dPr>
                          <m:begChr m:val="|"/>
                          <m:endChr m:val="⟩"/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  <a:p>
                <a:pPr marL="0" indent="0">
                  <a:buNone/>
                </a:pPr>
                <a:r>
                  <a:rPr lang="en-US" sz="2800" dirty="0"/>
                  <a:t>This is a rotation in the complex plane applied to every component.</a:t>
                </a:r>
              </a:p>
              <a:p>
                <a:pPr marL="0" indent="0">
                  <a:buNone/>
                </a:pPr>
                <a:r>
                  <a:rPr lang="en-US" sz="2800" dirty="0"/>
                  <a:t>Length is preserved:</a:t>
                </a:r>
                <a:br>
                  <a:rPr lang="en-US" sz="2800" dirty="0"/>
                </a:br>
                <a14:m>
                  <m:oMathPara xmlns:m="http://schemas.openxmlformats.org/officeDocument/2006/math">
                    <m:oMath>
                      <m:r>
                        <m:rPr>
                          <m:lit/>
                        </m:rPr>
                        <a:rPr lang="en-US" sz="2800" i="1" dirty="0" smtClean="0">
                          <a:latin typeface="Cambria Math" panose="02040503050406030204" pitchFamily="18" charset="0"/>
                        </a:rPr>
                        <m:t>|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sup>
                      </m:sSup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𝜓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lit/>
                            </m:rPr>
                            <a:rPr lang="en-US" sz="2800" i="1" dirty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sup>
                      </m:sSup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sup>
                      </m:sSup>
                      <m:r>
                        <m:rPr>
                          <m:lit/>
                        </m:rPr>
                        <a:rPr lang="en-US" sz="2800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𝜓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lit/>
                            </m:rPr>
                            <a:rPr lang="en-US" sz="2800" i="1" dirty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lit/>
                        </m:rPr>
                        <a:rPr lang="en-US" sz="2800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𝜓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lit/>
                            </m:rPr>
                            <a:rPr lang="en-US" sz="2800" i="1" dirty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  <a:p>
                <a:pPr marL="0" indent="0">
                  <a:buNone/>
                </a:pPr>
                <a:r>
                  <a:rPr lang="en-US" sz="2800" b="1" dirty="0"/>
                  <a:t>Global phase defines an equivalence class: which vectors represent the same physical state. This equivalence is what allowed us to reduce the dimensionality of the qubit from a 3-sphere to a 2-sphere (Bloch Sphere). </a:t>
                </a:r>
                <a:endParaRPr lang="en-US" sz="2800" dirty="0"/>
              </a:p>
              <a:p>
                <a:pPr marL="0" indent="0">
                  <a:buNone/>
                </a:pPr>
                <a:endParaRPr lang="en-US" sz="2800" dirty="0"/>
              </a:p>
              <a:p>
                <a:endParaRPr lang="en-US" sz="2800" dirty="0"/>
              </a:p>
              <a:p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7F9538-A7FC-7400-B708-C332915D3B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5" y="1837944"/>
                <a:ext cx="11259717" cy="4727448"/>
              </a:xfrm>
              <a:blipFill>
                <a:blip r:embed="rId2"/>
                <a:stretch>
                  <a:fillRect l="-1127" t="-1340" r="-10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4787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2447C-736E-54C3-92BA-AE1C9C9FC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an evolution “quantum”?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15F3ED-F7D3-2E81-89F8-76D1A31D57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6" y="2221992"/>
                <a:ext cx="10312270" cy="197702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600" dirty="0">
                    <a:latin typeface="Cambria Math" panose="02040503050406030204" pitchFamily="18" charset="0"/>
                  </a:rPr>
                  <a:t>The state 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600" dirty="0">
                    <a:latin typeface="Cambria Math" panose="02040503050406030204" pitchFamily="18" charset="0"/>
                  </a:rPr>
                  <a:t>of the computation at </a:t>
                </a:r>
                <a:r>
                  <a:rPr lang="en-US" sz="2600" i="1" dirty="0">
                    <a:latin typeface="Cambria Math" panose="02040503050406030204" pitchFamily="18" charset="0"/>
                  </a:rPr>
                  <a:t>t+1</a:t>
                </a:r>
                <a:r>
                  <a:rPr lang="en-US" sz="2600" dirty="0">
                    <a:latin typeface="Cambria Math" panose="02040503050406030204" pitchFamily="18" charset="0"/>
                  </a:rPr>
                  <a:t> is the state at time </a:t>
                </a:r>
                <a:r>
                  <a:rPr lang="en-US" sz="2600" i="1" dirty="0">
                    <a:latin typeface="Cambria Math" panose="02040503050406030204" pitchFamily="18" charset="0"/>
                  </a:rPr>
                  <a:t>t</a:t>
                </a:r>
                <a:r>
                  <a:rPr lang="en-US" sz="2600" dirty="0">
                    <a:latin typeface="Cambria Math" panose="02040503050406030204" pitchFamily="18" charset="0"/>
                  </a:rPr>
                  <a:t> after applying a unitary operation </a:t>
                </a:r>
                <a:r>
                  <a:rPr lang="en-US" sz="2600" i="1" dirty="0">
                    <a:latin typeface="Cambria Math" panose="02040503050406030204" pitchFamily="18" charset="0"/>
                  </a:rPr>
                  <a:t>U.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US" sz="26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6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 dirty="0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sz="2600" i="1" dirty="0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600" i="1" dirty="0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begChr m:val="|"/>
                          <m:endChr m:val="⟩"/>
                          <m:ctrlPr>
                            <a:rPr lang="en-US" sz="2600" i="1" dirty="0" err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sz="2600" i="1" dirty="0" err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15F3ED-F7D3-2E81-89F8-76D1A31D57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6" y="2221992"/>
                <a:ext cx="10312270" cy="1977029"/>
              </a:xfrm>
              <a:blipFill>
                <a:blip r:embed="rId2"/>
                <a:stretch>
                  <a:fillRect l="-1107" t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A2F0326-58A3-1AFE-2A55-233677905EAD}"/>
                  </a:ext>
                </a:extLst>
              </p:cNvPr>
              <p:cNvSpPr txBox="1"/>
              <p:nvPr/>
            </p:nvSpPr>
            <p:spPr>
              <a:xfrm>
                <a:off x="700636" y="3850106"/>
                <a:ext cx="10312270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Under the constraint that:</a:t>
                </a:r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lit/>
                        </m:rPr>
                        <a:rPr lang="en-US" sz="2400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begChr m:val="|"/>
                          <m:endChr m:val="⟩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m:rPr>
                          <m:lit/>
                        </m:rPr>
                        <a:rPr lang="en-US" sz="2400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⟩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m:rPr>
                          <m:lit/>
                        </m:rPr>
                        <a:rPr lang="en-US" sz="2400" i="1" dirty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</a:rPr>
                  <a:t>I. e. the length* of the resulting vector state is unchanged.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A2F0326-58A3-1AFE-2A55-233677905E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6" y="3850106"/>
                <a:ext cx="10312270" cy="2215991"/>
              </a:xfrm>
              <a:prstGeom prst="rect">
                <a:avLst/>
              </a:prstGeom>
              <a:blipFill>
                <a:blip r:embed="rId3"/>
                <a:stretch>
                  <a:fillRect l="-984" t="-2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5A9F822-DC16-A5EF-F482-F20216DCB53D}"/>
                  </a:ext>
                </a:extLst>
              </p:cNvPr>
              <p:cNvSpPr txBox="1"/>
              <p:nvPr/>
            </p:nvSpPr>
            <p:spPr>
              <a:xfrm>
                <a:off x="700635" y="6201987"/>
                <a:ext cx="6727483" cy="6560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*Remember the length of a complex vector is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𝜓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</m:e>
                    </m:ra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 dirty="0" err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e>
                              <m:sub>
                                <m:r>
                                  <a:rPr lang="en-US" i="1" dirty="0" err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bar>
                              <m:barPr>
                                <m:pos m:val="top"/>
                                <m:ctrlPr>
                                  <a:rPr lang="en-US" i="1" dirty="0" err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𝜓</m:t>
                                    </m:r>
                                  </m:e>
                                  <m:sub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bar>
                          </m:e>
                        </m:nary>
                        <m:r>
                          <m:rPr>
                            <m:nor/>
                          </m:rPr>
                          <a:rPr lang="en-US" i="0" dirty="0" err="1"/>
                          <m:t> </m:t>
                        </m:r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5A9F822-DC16-A5EF-F482-F20216DCB5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6201987"/>
                <a:ext cx="6727483" cy="656013"/>
              </a:xfrm>
              <a:prstGeom prst="rect">
                <a:avLst/>
              </a:prstGeom>
              <a:blipFill>
                <a:blip r:embed="rId4"/>
                <a:stretch>
                  <a:fillRect l="-753" t="-38462" r="-377" b="-8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1847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D2F7D-F686-3A40-F350-FF0CCA25B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00A27-7339-3EE4-AD69-81BA6150B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preserving length imply?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D1DA6A-3651-2661-CDBB-50DAD335D3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5" y="1641348"/>
                <a:ext cx="5483597" cy="373989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We have: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⟩</m:t>
                    </m:r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⟩</m:t>
                    </m:r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  <a:p>
                <a:r>
                  <a:rPr lang="en-US" dirty="0"/>
                  <a:t>Using the inner product: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Implies: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†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b="1" dirty="0"/>
                  <a:t>Step 1. Use the definition of the adjoint</a:t>
                </a:r>
                <a:endParaRPr lang="en-US" dirty="0"/>
              </a:p>
              <a:p>
                <a:r>
                  <a:rPr lang="en-US" dirty="0"/>
                  <a:t>By definition of the adjoint,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So the condition becomes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D1DA6A-3651-2661-CDBB-50DAD335D3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5" y="1641348"/>
                <a:ext cx="5483597" cy="3739896"/>
              </a:xfrm>
              <a:blipFill>
                <a:blip r:embed="rId2"/>
                <a:stretch>
                  <a:fillRect l="-1157" t="-1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9508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9DF5D-12EF-91FB-B2D6-5059A0FC0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0BB65-C0B9-EA56-3514-D7551E7B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preserving length imply?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5BC495-5331-0990-EBBC-C53554A8C34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5" y="1641348"/>
                <a:ext cx="5483597" cy="373989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We have: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⟩</m:t>
                    </m:r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⟩</m:t>
                    </m:r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  <a:p>
                <a:r>
                  <a:rPr lang="en-US" dirty="0"/>
                  <a:t>Using the inner product: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Implies: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†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b="1" dirty="0"/>
                  <a:t>Step 1. Use the definition of the adjoint</a:t>
                </a:r>
                <a:endParaRPr lang="en-US" dirty="0"/>
              </a:p>
              <a:p>
                <a:r>
                  <a:rPr lang="en-US" dirty="0"/>
                  <a:t>By definition of the adjoint,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So the condition becomes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5BC495-5331-0990-EBBC-C53554A8C3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5" y="1641348"/>
                <a:ext cx="5483597" cy="3739896"/>
              </a:xfrm>
              <a:blipFill>
                <a:blip r:embed="rId2"/>
                <a:stretch>
                  <a:fillRect l="-1157" t="-1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6540604-7CF1-5392-9FFF-A701C26919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6000" y="1559052"/>
                <a:ext cx="4424818" cy="373989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b="1" dirty="0"/>
                  <a:t>Step 2. Move everything to one side</a:t>
                </a:r>
                <a:endParaRPr lang="en-US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dirty="0"/>
                  <a:t>Subtract the right hand side: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†</m:t>
                            </m:r>
                          </m:sup>
                        </m:s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⟨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dirty="0"/>
                  <a:t>Using linearity,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†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for every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6540604-7CF1-5392-9FFF-A701C2691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559052"/>
                <a:ext cx="4424818" cy="3739896"/>
              </a:xfrm>
              <a:prstGeom prst="rect">
                <a:avLst/>
              </a:prstGeom>
              <a:blipFill>
                <a:blip r:embed="rId3"/>
                <a:stretch>
                  <a:fillRect l="-1433" t="-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1149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1DF57-8103-4E6C-D60C-646ABB245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16BA1-D447-A0B6-96D9-17AC3DAD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preserving length imply?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A9745E-0D24-8F16-FC71-35B7262DC0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5" y="1641348"/>
                <a:ext cx="5483597" cy="373989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We have: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⟩</m:t>
                    </m:r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⟩</m:t>
                    </m:r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  <a:p>
                <a:r>
                  <a:rPr lang="en-US" dirty="0"/>
                  <a:t>Using the inner product: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Implies: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†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b="1" dirty="0"/>
                  <a:t>Step 1. Use the definition of the adjoint</a:t>
                </a:r>
                <a:endParaRPr lang="en-US" dirty="0"/>
              </a:p>
              <a:p>
                <a:r>
                  <a:rPr lang="en-US" dirty="0"/>
                  <a:t>By definition of the adjoint,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So the condition becomes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A9745E-0D24-8F16-FC71-35B7262DC0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5" y="1641348"/>
                <a:ext cx="5483597" cy="3739896"/>
              </a:xfrm>
              <a:blipFill>
                <a:blip r:embed="rId2"/>
                <a:stretch>
                  <a:fillRect l="-1157" t="-1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68CEE8C7-585A-C98B-41CE-41200D9D53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6000" y="1559052"/>
                <a:ext cx="4424818" cy="373989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b="1" dirty="0"/>
                  <a:t>Step 2. Move everything to one side</a:t>
                </a:r>
                <a:endParaRPr lang="en-US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dirty="0"/>
                  <a:t>Subtract the right hand side: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†</m:t>
                            </m:r>
                          </m:sup>
                        </m:s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⟨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dirty="0"/>
                  <a:t>Using linearity,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†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for every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68CEE8C7-585A-C98B-41CE-41200D9D5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559052"/>
                <a:ext cx="4424818" cy="3739896"/>
              </a:xfrm>
              <a:prstGeom prst="rect">
                <a:avLst/>
              </a:prstGeom>
              <a:blipFill>
                <a:blip r:embed="rId3"/>
                <a:stretch>
                  <a:fillRect l="-1433" t="-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661E12F6-F302-51C6-7721-BE135FEEE00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599" y="5377394"/>
                <a:ext cx="10691265" cy="89418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b="1" dirty="0"/>
                  <a:t>Step 3. Ask what operator could make this true for every vector</a:t>
                </a:r>
                <a:endParaRPr lang="en-US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dirty="0"/>
                  <a:t>For this to hold for all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r>
                  <a:rPr lang="en-US" dirty="0"/>
                  <a:t>, the operator inside must be zero: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†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dirty="0"/>
                  <a:t>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†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661E12F6-F302-51C6-7721-BE135FEEE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599" y="5377394"/>
                <a:ext cx="10691265" cy="894187"/>
              </a:xfrm>
              <a:prstGeom prst="rect">
                <a:avLst/>
              </a:prstGeom>
              <a:blipFill>
                <a:blip r:embed="rId4"/>
                <a:stretch>
                  <a:fillRect l="-713" t="-4225" b="-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8154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7DABE-19C1-1831-1589-BF06B2EE6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preserving length imply?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3B24895-36BB-9636-BC25-CD5B403D925B}"/>
                  </a:ext>
                </a:extLst>
              </p:cNvPr>
              <p:cNvSpPr txBox="1"/>
              <p:nvPr/>
            </p:nvSpPr>
            <p:spPr>
              <a:xfrm>
                <a:off x="800100" y="1718830"/>
                <a:ext cx="2995524" cy="2878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Applying U does not change inner products with itself so U preserves lengths the only way that can be true for every state is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†</m:t>
                        </m:r>
                      </m:sup>
                    </m:sSup>
                  </m:oMath>
                </a14:m>
                <a:r>
                  <a:rPr lang="en-US" sz="2000" dirty="0"/>
                  <a:t>exactly undoes U</a:t>
                </a:r>
              </a:p>
              <a:p>
                <a:pPr>
                  <a:buNone/>
                </a:pPr>
                <a:endParaRPr lang="en-US" sz="2000" dirty="0"/>
              </a:p>
              <a:p>
                <a:pPr>
                  <a:buNone/>
                </a:pPr>
                <a:r>
                  <a:rPr lang="en-US" sz="2000" dirty="0"/>
                  <a:t>Hence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3B24895-36BB-9636-BC25-CD5B403D9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718830"/>
                <a:ext cx="2995524" cy="2878352"/>
              </a:xfrm>
              <a:prstGeom prst="rect">
                <a:avLst/>
              </a:prstGeom>
              <a:blipFill>
                <a:blip r:embed="rId2"/>
                <a:stretch>
                  <a:fillRect l="-1681" t="-1322" r="-2101" b="-30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6B622066-9FBE-7C02-DFAC-C72203EDB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865" y="1757742"/>
            <a:ext cx="7772400" cy="41858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D3A8AD-9642-5F04-5EB7-4A40935A87FA}"/>
              </a:ext>
            </a:extLst>
          </p:cNvPr>
          <p:cNvSpPr txBox="1"/>
          <p:nvPr/>
        </p:nvSpPr>
        <p:spPr>
          <a:xfrm>
            <a:off x="832987" y="5139170"/>
            <a:ext cx="3094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In quantum computing, all allowed operations look like the left panel.</a:t>
            </a:r>
          </a:p>
        </p:txBody>
      </p:sp>
    </p:spTree>
    <p:extLst>
      <p:ext uri="{BB962C8B-B14F-4D97-AF65-F5344CB8AC3E}">
        <p14:creationId xmlns:p14="http://schemas.microsoft.com/office/powerpoint/2010/main" val="3245557034"/>
      </p:ext>
    </p:extLst>
  </p:cSld>
  <p:clrMapOvr>
    <a:masterClrMapping/>
  </p:clrMapOvr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04F740-9CC3-4B9D-8E84-78E6DBE77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B21A30-0C97-442E-A7A9-D70DE5800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Hamiltonian and time 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2614CC-AA48-4DC7-8EE3-902B9F056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Derive the connection between the Schrödinger equation and U(t) for a time-independent Hermitian Hamiltonian.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State the assumptions and units. Replace the unfinished derivation in original Lecture 12, slides 41–42.</a:t>
            </a:r>
          </a:p>
        </p:txBody>
      </p:sp>
    </p:spTree>
    <p:extLst>
      <p:ext uri="{BB962C8B-B14F-4D97-AF65-F5344CB8AC3E}">
        <p14:creationId xmlns:p14="http://schemas.microsoft.com/office/powerpoint/2010/main" val="196320367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2A4ADE-6169-4F36-B876-FA3A9F6A0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04DC98-2FEA-4BDF-84AE-033A5421A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Energy eigenstates and relative phase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DA9E1C-FED4-4A04-9133-2DBF630CA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Use a two-level energy spectrum to calculate phase accumulation.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Distinguish a shared global phase from a relative phase observable in a suitable basis.</a:t>
            </a:r>
          </a:p>
        </p:txBody>
      </p:sp>
    </p:spTree>
    <p:extLst>
      <p:ext uri="{BB962C8B-B14F-4D97-AF65-F5344CB8AC3E}">
        <p14:creationId xmlns:p14="http://schemas.microsoft.com/office/powerpoint/2010/main" val="15257751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AFCDAC-602E-4A5F-8974-43B8AF338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2A7275-D3DD-4268-8B98-2EB6A052C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Physics-to-computation boundary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C302C5-8147-488B-BD88-19DB01E2E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Finish with a worked physical evolution and its unitary matrix.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Q3 will treat selected transformations as allowed computational operations. Leave circuit software for M_Q.</a:t>
            </a:r>
          </a:p>
        </p:txBody>
      </p:sp>
    </p:spTree>
    <p:extLst>
      <p:ext uri="{BB962C8B-B14F-4D97-AF65-F5344CB8AC3E}">
        <p14:creationId xmlns:p14="http://schemas.microsoft.com/office/powerpoint/2010/main" val="733224247"/>
      </p:ext>
    </p:extLst>
  </p:cSld>
</p:sld>
</file>