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11/ppt/media/image10.png" ContentType="image/png"/>
  <Override PartName="/ppt/imports/11/ppt/media/image11.png" ContentType="image/png"/>
  <Override PartName="/ppt/imports/11/ppt/media/image12.png" ContentType="image/png"/>
  <Override PartName="/ppt/imports/11/ppt/media/image13.png" ContentType="image/png"/>
  <Override PartName="/ppt/imports/11/ppt/media/image15.png" ContentType="image/png"/>
  <Override PartName="/ppt/imports/11/ppt/media/image16.png" ContentType="image/png"/>
  <Override PartName="/ppt/imports/11/ppt/media/image17.png" ContentType="image/png"/>
  <Override PartName="/ppt/imports/11/ppt/media/image18.png" ContentType="image/png"/>
  <Override PartName="/ppt/imports/11/ppt/media/image19.png" ContentType="image/png"/>
  <Override PartName="/ppt/imports/11/ppt/media/image2.png" ContentType="image/png"/>
  <Override PartName="/ppt/imports/11/ppt/media/image20.png" ContentType="image/png"/>
  <Override PartName="/ppt/imports/11/ppt/media/image21.png" ContentType="image/png"/>
  <Override PartName="/ppt/imports/11/ppt/media/image22.png" ContentType="image/png"/>
  <Override PartName="/ppt/imports/11/ppt/media/image23.png" ContentType="image/png"/>
  <Override PartName="/ppt/imports/11/ppt/media/image24.png" ContentType="image/png"/>
  <Override PartName="/ppt/imports/11/ppt/media/image3.png" ContentType="image/png"/>
  <Override PartName="/ppt/imports/11/ppt/media/image4.png" ContentType="image/png"/>
  <Override PartName="/ppt/imports/11/ppt/media/image5.png" ContentType="image/png"/>
  <Override PartName="/ppt/imports/11/ppt/media/image6.png" ContentType="image/png"/>
  <Override PartName="/ppt/imports/11/ppt/media/image7.jpeg" ContentType="image/jpeg"/>
  <Override PartName="/ppt/imports/11/ppt/media/image7.png" ContentType="image/png"/>
  <Override PartName="/ppt/imports/11/ppt/media/image8.png" ContentType="image/png"/>
  <Override PartName="/ppt/imports/11/ppt/media/image9.png" ContentType="image/png"/>
  <Override PartName="/ppt/imports/11/ppt/slideLayouts/slideLayout1.xml" ContentType="application/vnd.openxmlformats-officedocument.presentationml.slideLayout+xml"/>
  <Override PartName="/ppt/imports/11/ppt/slideLayouts/slideLayout10.xml" ContentType="application/vnd.openxmlformats-officedocument.presentationml.slideLayout+xml"/>
  <Override PartName="/ppt/imports/11/ppt/slideLayouts/slideLayout11.xml" ContentType="application/vnd.openxmlformats-officedocument.presentationml.slideLayout+xml"/>
  <Override PartName="/ppt/imports/11/ppt/slideLayouts/slideLayout2.xml" ContentType="application/vnd.openxmlformats-officedocument.presentationml.slideLayout+xml"/>
  <Override PartName="/ppt/imports/11/ppt/slideLayouts/slideLayout3.xml" ContentType="application/vnd.openxmlformats-officedocument.presentationml.slideLayout+xml"/>
  <Override PartName="/ppt/imports/11/ppt/slideLayouts/slideLayout4.xml" ContentType="application/vnd.openxmlformats-officedocument.presentationml.slideLayout+xml"/>
  <Override PartName="/ppt/imports/11/ppt/slideLayouts/slideLayout5.xml" ContentType="application/vnd.openxmlformats-officedocument.presentationml.slideLayout+xml"/>
  <Override PartName="/ppt/imports/11/ppt/slideLayouts/slideLayout6.xml" ContentType="application/vnd.openxmlformats-officedocument.presentationml.slideLayout+xml"/>
  <Override PartName="/ppt/imports/11/ppt/slideLayouts/slideLayout7.xml" ContentType="application/vnd.openxmlformats-officedocument.presentationml.slideLayout+xml"/>
  <Override PartName="/ppt/imports/11/ppt/slideLayouts/slideLayout8.xml" ContentType="application/vnd.openxmlformats-officedocument.presentationml.slideLayout+xml"/>
  <Override PartName="/ppt/imports/11/ppt/slideLayouts/slideLayout9.xml" ContentType="application/vnd.openxmlformats-officedocument.presentationml.slideLayout+xml"/>
  <Override PartName="/ppt/imports/11/ppt/slideMasters/slideMaster1.xml" ContentType="application/vnd.openxmlformats-officedocument.presentationml.slideMaster+xml"/>
  <Override PartName="/ppt/imports/11/ppt/theme/theme1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12.xml" ContentType="application/vnd.openxmlformats-officedocument.presentationml.notesSlide+xml"/>
  <Override PartName="/ppt/imports/new/ppt/notesSlides/notesSlide13.xml" ContentType="application/vnd.openxmlformats-officedocument.presentationml.notesSlide+xml"/>
  <Override PartName="/ppt/imports/new/ppt/notesSlides/notesSlide14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11/ppt/slideMasters/slideMaster1.xml" /><Relationship Id="rId3" Type="http://schemas.openxmlformats.org/officeDocument/2006/relationships/notesMaster" Target="imports/new/ppt/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/Relationships>
</file>

<file path=ppt/imports/11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1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11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11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11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11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3/23/26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11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3/23/26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11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3/23/26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11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11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11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11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11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11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11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12.xml.rels><?xml version='1.0' encoding='utf-8'?>
<Relationships xmlns="http://schemas.openxmlformats.org/package/2006/relationships"><Relationship Type="http://schemas.openxmlformats.org/officeDocument/2006/relationships/slide" Target="../../../../slides/slide19.xml" Id="R3ba2dc7ee50d4dea" /><Relationship Type="http://schemas.openxmlformats.org/officeDocument/2006/relationships/notesMaster" Target="../notesMasters/notesMaster1.xml" Id="Ra005ecbb33f3446f" /></Relationships>
</file>

<file path=ppt/imports/new/ppt/notesSlides/_rels/notesSlide13.xml.rels><?xml version='1.0' encoding='utf-8'?>
<Relationships xmlns="http://schemas.openxmlformats.org/package/2006/relationships"><Relationship Type="http://schemas.openxmlformats.org/officeDocument/2006/relationships/slide" Target="../../../../slides/slide20.xml" Id="R34a0c594703f4e0b" /><Relationship Type="http://schemas.openxmlformats.org/officeDocument/2006/relationships/notesMaster" Target="../notesMasters/notesMaster1.xml" Id="R06cc3335c96445af" /></Relationships>
</file>

<file path=ppt/imports/new/ppt/notesSlides/_rels/notesSlide14.xml.rels><?xml version='1.0' encoding='utf-8'?>
<Relationships xmlns="http://schemas.openxmlformats.org/package/2006/relationships"><Relationship Type="http://schemas.openxmlformats.org/officeDocument/2006/relationships/slide" Target="../../../../slides/slide1.xml" Id="Rb6858ca19e914832" /><Relationship Type="http://schemas.openxmlformats.org/officeDocument/2006/relationships/notesMaster" Target="../notesMasters/notesMaster1.xml" Id="R5c9b72807b994d59" /></Relationships>
</file>

<file path=ppt/imports/new/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a295a0f145f94155" /><Relationship Type="http://schemas.openxmlformats.org/officeDocument/2006/relationships/notesSlide" Target="../imports/new/ppt/notesSlides/notesSlide14.xml" Id="Rd0c764097af348fc" /></Relationships>
</file>

<file path=ppt/slides/_rels/slide2.xml.rels><?xml version='1.0' encoding='utf-8'?>
<Relationships xmlns="http://schemas.openxmlformats.org/package/2006/relationships"><Relationship Id="rId1" Type="http://schemas.openxmlformats.org/officeDocument/2006/relationships/slideLayout" Target="../imports/11/ppt/slideLayouts/slideLayout2.xml" /></Relationships>
</file>

<file path=ppt/slides/_rels/slide3.xml.rels><?xml version='1.0' encoding='utf-8'?>
<Relationships xmlns="http://schemas.openxmlformats.org/package/2006/relationships"><Relationship Id="rId1" Type="http://schemas.openxmlformats.org/officeDocument/2006/relationships/slideLayout" Target="../imports/11/ppt/slideLayouts/slideLayout2.xml" /></Relationships>
</file>

<file path=ppt/slides/_rels/slide4.xml.rels><?xml version='1.0' encoding='utf-8'?>
<Relationships xmlns="http://schemas.openxmlformats.org/package/2006/relationships"><Relationship Id="rId2" Type="http://schemas.openxmlformats.org/officeDocument/2006/relationships/image" Target="../imports/11/ppt/media/image2.png" /><Relationship Id="rId1" Type="http://schemas.openxmlformats.org/officeDocument/2006/relationships/slideLayout" Target="../imports/11/ppt/slideLayouts/slideLayout2.xml" /></Relationships>
</file>

<file path=ppt/slides/_rels/slide5.xml.rels><?xml version='1.0' encoding='utf-8'?>
<Relationships xmlns="http://schemas.openxmlformats.org/package/2006/relationships"><Relationship Id="rId3" Type="http://schemas.openxmlformats.org/officeDocument/2006/relationships/image" Target="../imports/11/ppt/media/image4.png" /><Relationship Id="rId2" Type="http://schemas.openxmlformats.org/officeDocument/2006/relationships/image" Target="../imports/11/ppt/media/image3.png" /><Relationship Id="rId1" Type="http://schemas.openxmlformats.org/officeDocument/2006/relationships/slideLayout" Target="../imports/11/ppt/slideLayouts/slideLayout2.xml" /><Relationship Id="rId4" Type="http://schemas.openxmlformats.org/officeDocument/2006/relationships/image" Target="../imports/11/ppt/media/image5.png" /></Relationships>
</file>

<file path=ppt/slides/_rels/slide6.xml.rels><?xml version='1.0' encoding='utf-8'?>
<Relationships xmlns="http://schemas.openxmlformats.org/package/2006/relationships"><Relationship Id="rId3" Type="http://schemas.openxmlformats.org/officeDocument/2006/relationships/image" Target="../imports/11/ppt/media/image7.png" /><Relationship Id="rId2" Type="http://schemas.openxmlformats.org/officeDocument/2006/relationships/image" Target="../imports/11/ppt/media/image6.png" /><Relationship Id="rId1" Type="http://schemas.openxmlformats.org/officeDocument/2006/relationships/slideLayout" Target="../imports/11/ppt/slideLayouts/slideLayout2.xml" /></Relationships>
</file>

<file path=ppt/slides/_rels/slide7.xml.rels><?xml version='1.0' encoding='utf-8'?>
<Relationships xmlns="http://schemas.openxmlformats.org/package/2006/relationships"><Relationship Id="rId3" Type="http://schemas.openxmlformats.org/officeDocument/2006/relationships/image" Target="../imports/11/ppt/media/image8.png" /><Relationship Id="rId2" Type="http://schemas.openxmlformats.org/officeDocument/2006/relationships/image" Target="../imports/11/ppt/media/image6.png" /><Relationship Id="rId1" Type="http://schemas.openxmlformats.org/officeDocument/2006/relationships/slideLayout" Target="../imports/11/ppt/slideLayouts/slideLayout2.xml" /></Relationships>
</file>

<file path=ppt/slides/_rels/slide8.xml.rels><?xml version='1.0' encoding='utf-8'?>
<Relationships xmlns="http://schemas.openxmlformats.org/package/2006/relationships"><Relationship Id="rId3" Type="http://schemas.openxmlformats.org/officeDocument/2006/relationships/image" Target="../imports/11/ppt/media/image10.png" /><Relationship Id="rId2" Type="http://schemas.openxmlformats.org/officeDocument/2006/relationships/image" Target="../imports/11/ppt/media/image9.png" /><Relationship Id="rId1" Type="http://schemas.openxmlformats.org/officeDocument/2006/relationships/slideLayout" Target="../imports/11/ppt/slideLayouts/slideLayout2.xml" /></Relationships>
</file>

<file path=ppt/slides/_rels/slide9.xml.rels><?xml version='1.0' encoding='utf-8'?>
<Relationships xmlns="http://schemas.openxmlformats.org/package/2006/relationships"><Relationship Id="rId3" Type="http://schemas.openxmlformats.org/officeDocument/2006/relationships/image" Target="../imports/11/ppt/media/image12.png" /><Relationship Id="rId2" Type="http://schemas.openxmlformats.org/officeDocument/2006/relationships/image" Target="../imports/11/ppt/media/image11.png" /><Relationship Id="rId1" Type="http://schemas.openxmlformats.org/officeDocument/2006/relationships/slideLayout" Target="../imports/11/ppt/slideLayouts/slideLayout2.xml" /></Relationships>
</file>

<file path=ppt/slides/_rels/slide10.xml.rels><?xml version='1.0' encoding='utf-8'?>
<Relationships xmlns="http://schemas.openxmlformats.org/package/2006/relationships"><Relationship Id="rId1" Type="http://schemas.openxmlformats.org/officeDocument/2006/relationships/slideLayout" Target="../imports/11/ppt/slideLayouts/slideLayout2.xml" /></Relationships>
</file>

<file path=ppt/slides/_rels/slide11.xml.rels><?xml version='1.0' encoding='utf-8'?>
<Relationships xmlns="http://schemas.openxmlformats.org/package/2006/relationships"><Relationship Id="rId1" Type="http://schemas.openxmlformats.org/officeDocument/2006/relationships/slideLayout" Target="../imports/11/ppt/slideLayouts/slideLayout2.xml" /></Relationships>
</file>

<file path=ppt/slides/_rels/slide12.xml.rels><?xml version='1.0' encoding='utf-8'?>
<Relationships xmlns="http://schemas.openxmlformats.org/package/2006/relationships"><Relationship Id="rId1" Type="http://schemas.openxmlformats.org/officeDocument/2006/relationships/slideLayout" Target="../imports/11/ppt/slideLayouts/slideLayout2.xml" /></Relationships>
</file>

<file path=ppt/slides/_rels/slide13.xml.rels><?xml version='1.0' encoding='utf-8'?>
<Relationships xmlns="http://schemas.openxmlformats.org/package/2006/relationships"><Relationship Id="rId3" Type="http://schemas.openxmlformats.org/officeDocument/2006/relationships/image" Target="../imports/11/ppt/media/image7.jpeg" /><Relationship Id="rId2" Type="http://schemas.openxmlformats.org/officeDocument/2006/relationships/image" Target="../imports/11/ppt/media/image13.png" /><Relationship Id="rId1" Type="http://schemas.openxmlformats.org/officeDocument/2006/relationships/slideLayout" Target="../imports/11/ppt/slideLayouts/slideLayout2.xml" /><Relationship Id="rId6" Type="http://schemas.openxmlformats.org/officeDocument/2006/relationships/image" Target="../imports/11/ppt/media/image15.png" /><Relationship Id="rId5" Type="http://schemas.openxmlformats.org/officeDocument/2006/relationships/hyperlink" Target="https://creativecommons.org/licenses/by/4.0/" TargetMode="External" /><Relationship Id="rId4" Type="http://schemas.openxmlformats.org/officeDocument/2006/relationships/hyperlink" Target="https://link.springer.com/chapter/10.1007/978-3-030-63963-1_5" TargetMode="External" /></Relationships>
</file>

<file path=ppt/slides/_rels/slide14.xml.rels><?xml version='1.0' encoding='utf-8'?>
<Relationships xmlns="http://schemas.openxmlformats.org/package/2006/relationships"><Relationship Id="rId3" Type="http://schemas.openxmlformats.org/officeDocument/2006/relationships/image" Target="../imports/11/ppt/media/image17.png" /><Relationship Id="rId2" Type="http://schemas.openxmlformats.org/officeDocument/2006/relationships/image" Target="../imports/11/ppt/media/image16.png" /><Relationship Id="rId1" Type="http://schemas.openxmlformats.org/officeDocument/2006/relationships/slideLayout" Target="../imports/11/ppt/slideLayouts/slideLayout2.xml" /></Relationships>
</file>

<file path=ppt/slides/_rels/slide15.xml.rels><?xml version='1.0' encoding='utf-8'?>
<Relationships xmlns="http://schemas.openxmlformats.org/package/2006/relationships"><Relationship Id="rId3" Type="http://schemas.openxmlformats.org/officeDocument/2006/relationships/image" Target="../imports/11/ppt/media/image19.png" /><Relationship Id="rId2" Type="http://schemas.openxmlformats.org/officeDocument/2006/relationships/image" Target="../imports/11/ppt/media/image18.png" /><Relationship Id="rId1" Type="http://schemas.openxmlformats.org/officeDocument/2006/relationships/slideLayout" Target="../imports/11/ppt/slideLayouts/slideLayout2.xml" /><Relationship Id="rId4" Type="http://schemas.openxmlformats.org/officeDocument/2006/relationships/image" Target="../imports/11/ppt/media/image20.png" /></Relationships>
</file>

<file path=ppt/slides/_rels/slide16.xml.rels><?xml version='1.0' encoding='utf-8'?>
<Relationships xmlns="http://schemas.openxmlformats.org/package/2006/relationships"><Relationship Id="rId3" Type="http://schemas.openxmlformats.org/officeDocument/2006/relationships/image" Target="../imports/11/ppt/media/image22.png" /><Relationship Id="rId2" Type="http://schemas.openxmlformats.org/officeDocument/2006/relationships/image" Target="../imports/11/ppt/media/image21.png" /><Relationship Id="rId1" Type="http://schemas.openxmlformats.org/officeDocument/2006/relationships/slideLayout" Target="../imports/11/ppt/slideLayouts/slideLayout2.xml" /></Relationships>
</file>

<file path=ppt/slides/_rels/slide17.xml.rels><?xml version='1.0' encoding='utf-8'?>
<Relationships xmlns="http://schemas.openxmlformats.org/package/2006/relationships"><Relationship Id="rId3" Type="http://schemas.openxmlformats.org/officeDocument/2006/relationships/image" Target="../imports/11/ppt/media/image24.png" /><Relationship Id="rId2" Type="http://schemas.openxmlformats.org/officeDocument/2006/relationships/image" Target="../imports/11/ppt/media/image23.png" /><Relationship Id="rId1" Type="http://schemas.openxmlformats.org/officeDocument/2006/relationships/slideLayout" Target="../imports/11/ppt/slideLayouts/slideLayout2.xml" /></Relationships>
</file>

<file path=ppt/slides/_rels/slide18.xml.rels><?xml version='1.0' encoding='utf-8'?>
<Relationships xmlns="http://schemas.openxmlformats.org/package/2006/relationships"><Relationship Id="rId1" Type="http://schemas.openxmlformats.org/officeDocument/2006/relationships/slideLayout" Target="../imports/11/ppt/slideLayouts/slideLayout2.xml" /></Relationships>
</file>

<file path=ppt/slides/_rels/slide19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04d3434c8acc494d" /><Relationship Type="http://schemas.openxmlformats.org/officeDocument/2006/relationships/notesSlide" Target="../imports/new/ppt/notesSlides/notesSlide12.xml" Id="R3f5a98655d524467" /></Relationships>
</file>

<file path=ppt/slides/_rels/slide20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56e9e5f93ba54fc0" /><Relationship Type="http://schemas.openxmlformats.org/officeDocument/2006/relationships/notesSlide" Target="../imports/new/ppt/notesSlides/notesSlide13.xml" Id="R80c006d0baac4a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D1ED95-7348-41E2-A933-7C4F43939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Q2  /  Week 6–7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903DA1-8F55-4305-A236-9952CE9A3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Observables and measurement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2B474A-9131-412A-B559-E1D36C553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Hermitian observables and physical measurement. The Qiskit measurement example moves to the final Q3 meeting.</a:t>
            </a:r>
          </a:p>
        </p:txBody>
      </p:sp>
    </p:spTree>
    <p:extLst>
      <p:ext uri="{BB962C8B-B14F-4D97-AF65-F5344CB8AC3E}">
        <p14:creationId xmlns:p14="http://schemas.microsoft.com/office/powerpoint/2010/main" val="1273532062"/>
      </p:ext>
    </p:extLst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69914-E1CD-3D52-1AB6-628593802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measurement to observables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73C9DD-F006-2B39-EF4E-61BC6B4AFD14}"/>
              </a:ext>
            </a:extLst>
          </p:cNvPr>
          <p:cNvSpPr txBox="1"/>
          <p:nvPr/>
        </p:nvSpPr>
        <p:spPr>
          <a:xfrm>
            <a:off x="700634" y="1709381"/>
            <a:ext cx="77257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What we know so far: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 quantum state is a complex vector |</a:t>
            </a:r>
            <a:r>
              <a:rPr lang="el-GR" sz="2400" dirty="0"/>
              <a:t>ψ⟩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Measurement gives a real probabilistic outcome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Probabilities come from amplitudes (Born rule)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Measurement acts like a projection onto a basis</a:t>
            </a:r>
          </a:p>
        </p:txBody>
      </p:sp>
    </p:spTree>
    <p:extLst>
      <p:ext uri="{BB962C8B-B14F-4D97-AF65-F5344CB8AC3E}">
        <p14:creationId xmlns:p14="http://schemas.microsoft.com/office/powerpoint/2010/main" val="2573430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0995-E666-E69F-D780-BF1016BE8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B2C1A-3985-56DB-B509-49D9322DC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446" y="0"/>
            <a:ext cx="10691265" cy="1307592"/>
          </a:xfrm>
        </p:spPr>
        <p:txBody>
          <a:bodyPr/>
          <a:lstStyle/>
          <a:p>
            <a:r>
              <a:rPr lang="en-US" dirty="0"/>
              <a:t>Measurements lead to observations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2E6434-3E48-2FF0-7CD5-7B2486BED637}"/>
              </a:ext>
            </a:extLst>
          </p:cNvPr>
          <p:cNvSpPr txBox="1"/>
          <p:nvPr/>
        </p:nvSpPr>
        <p:spPr>
          <a:xfrm>
            <a:off x="800100" y="927667"/>
            <a:ext cx="1100545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Measurement</a:t>
            </a:r>
          </a:p>
          <a:p>
            <a:pPr>
              <a:buNone/>
            </a:pPr>
            <a:r>
              <a:rPr lang="en-US" dirty="0"/>
              <a:t>The </a:t>
            </a:r>
            <a:r>
              <a:rPr lang="en-US" i="1" dirty="0"/>
              <a:t>process</a:t>
            </a:r>
            <a:r>
              <a:rPr lang="en-US" dirty="0"/>
              <a:t> or </a:t>
            </a:r>
            <a:r>
              <a:rPr lang="en-US" i="1" dirty="0"/>
              <a:t>operation</a:t>
            </a:r>
            <a:r>
              <a:rPr lang="en-US" dirty="0"/>
              <a:t> you perform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 interaction with a system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Defined by: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what you measure (observable)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how you measure it (apparatus / basis)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Observation (or outcome)</a:t>
            </a:r>
          </a:p>
          <a:p>
            <a:pPr>
              <a:buNone/>
            </a:pPr>
            <a:r>
              <a:rPr lang="en-US" dirty="0"/>
              <a:t>The </a:t>
            </a:r>
            <a:r>
              <a:rPr lang="en-US" i="1" dirty="0"/>
              <a:t>result</a:t>
            </a:r>
            <a:r>
              <a:rPr lang="en-US" dirty="0"/>
              <a:t> you obtain from that measurement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 specific value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One of the possible outcomes of the measurement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>
              <a:solidFill>
                <a:srgbClr val="0E0E0E"/>
              </a:solidFill>
              <a:effectLst/>
              <a:latin typeface=".AppleSystemUIFon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BCA3DF-1C3F-F9F4-2073-8F92347A7ADA}"/>
              </a:ext>
            </a:extLst>
          </p:cNvPr>
          <p:cNvSpPr txBox="1"/>
          <p:nvPr/>
        </p:nvSpPr>
        <p:spPr>
          <a:xfrm>
            <a:off x="6017078" y="927666"/>
            <a:ext cx="558164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E.g. Measurement</a:t>
            </a:r>
            <a:r>
              <a:rPr lang="en-US" dirty="0"/>
              <a:t>: use a ruler</a:t>
            </a:r>
          </a:p>
          <a:p>
            <a:r>
              <a:rPr lang="en-US" b="1" dirty="0"/>
              <a:t>Observation</a:t>
            </a:r>
            <a:r>
              <a:rPr lang="en-US" dirty="0"/>
              <a:t>: “the length is 12.3 cm”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The state of the system is independent of measurement.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r>
              <a:rPr lang="en-US" b="1" dirty="0"/>
              <a:t>E.g. Measurement</a:t>
            </a:r>
            <a:r>
              <a:rPr lang="en-US" dirty="0"/>
              <a:t>: measure spin along the z-axis</a:t>
            </a:r>
          </a:p>
          <a:p>
            <a:r>
              <a:rPr lang="en-US" b="1" dirty="0"/>
              <a:t>Observation</a:t>
            </a:r>
            <a:r>
              <a:rPr lang="en-US" dirty="0"/>
              <a:t>: “spin up” (|0⟩) or “spin down” (|1⟩)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In quantum mechanics, the measurement </a:t>
            </a:r>
            <a:r>
              <a:rPr lang="en-US" b="1" dirty="0">
                <a:solidFill>
                  <a:srgbClr val="0E0E0E"/>
                </a:solidFill>
                <a:effectLst/>
                <a:latin typeface=".AppleSystemUIFont"/>
              </a:rPr>
              <a:t>affects the system</a:t>
            </a: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, not just reveals it.</a:t>
            </a:r>
          </a:p>
          <a:p>
            <a:pPr>
              <a:buNone/>
            </a:pPr>
            <a:endParaRPr lang="en-US" dirty="0">
              <a:solidFill>
                <a:srgbClr val="0E0E0E"/>
              </a:solidFill>
              <a:latin typeface=".AppleSystemUIFont"/>
            </a:endParaRPr>
          </a:p>
          <a:p>
            <a:pPr>
              <a:buNone/>
            </a:pPr>
            <a:r>
              <a:rPr lang="en-US" dirty="0">
                <a:solidFill>
                  <a:srgbClr val="0E0E0E"/>
                </a:solidFill>
                <a:latin typeface=".AppleSystemUIFont"/>
              </a:rPr>
              <a:t>The state of the system has an undecided state until measures.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FD682C-1AEA-4709-04BC-B1818B213D69}"/>
              </a:ext>
            </a:extLst>
          </p:cNvPr>
          <p:cNvSpPr txBox="1"/>
          <p:nvPr/>
        </p:nvSpPr>
        <p:spPr>
          <a:xfrm>
            <a:off x="800100" y="4620985"/>
            <a:ext cx="107986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When we measure a quantum system it </a:t>
            </a:r>
            <a:r>
              <a:rPr lang="en-US" sz="2800" i="1" dirty="0"/>
              <a:t>collapses</a:t>
            </a:r>
            <a:r>
              <a:rPr lang="en-US" sz="2800" dirty="0"/>
              <a:t> the undecided state into a particular observable following Born’s rule.</a:t>
            </a:r>
          </a:p>
          <a:p>
            <a:r>
              <a:rPr lang="en-US" sz="2800" dirty="0"/>
              <a:t>You will hear the term </a:t>
            </a:r>
            <a:r>
              <a:rPr lang="en-US" sz="2800" i="1" dirty="0"/>
              <a:t>collapse</a:t>
            </a:r>
            <a:r>
              <a:rPr lang="en-US" sz="2800" dirty="0"/>
              <a:t> a lot.  </a:t>
            </a:r>
          </a:p>
        </p:txBody>
      </p:sp>
    </p:spTree>
    <p:extLst>
      <p:ext uri="{BB962C8B-B14F-4D97-AF65-F5344CB8AC3E}">
        <p14:creationId xmlns:p14="http://schemas.microsoft.com/office/powerpoint/2010/main" val="1787701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4CFD056-F564-1E18-2D5A-C0265B8CF744}"/>
              </a:ext>
            </a:extLst>
          </p:cNvPr>
          <p:cNvSpPr txBox="1"/>
          <p:nvPr/>
        </p:nvSpPr>
        <p:spPr>
          <a:xfrm>
            <a:off x="710293" y="751344"/>
            <a:ext cx="554899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A Historical Note</a:t>
            </a:r>
          </a:p>
          <a:p>
            <a:pPr>
              <a:buNone/>
            </a:pPr>
            <a:r>
              <a:rPr lang="en-US" dirty="0"/>
              <a:t>In the 1920s, two competing views of quantum mechanics emerged: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Matrix mechanics (Heisenberg)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Focused on operators and eigenvalues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Abstract, algebraic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Wave mechanics (Schrödinger)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Focused on wave equations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Continuous, geometric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Erwin Schrödinger:</a:t>
            </a:r>
          </a:p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“Now the damned </a:t>
            </a:r>
            <a:r>
              <a:rPr lang="en-US" dirty="0" err="1">
                <a:solidFill>
                  <a:srgbClr val="0E0E0E"/>
                </a:solidFill>
                <a:effectLst/>
                <a:latin typeface=".AppleSystemUIFont"/>
              </a:rPr>
              <a:t>Göttingeners</a:t>
            </a: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 are using my beautiful wave mechanics to calculate their damn matrix elements.”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What we now understand</a:t>
            </a:r>
            <a:endParaRPr lang="en-US" dirty="0"/>
          </a:p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These are two descriptions of the same structure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30F247-41C9-7CCE-D3E1-05CE79389E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97" t="2609" r="12526" b="22764"/>
          <a:stretch>
            <a:fillRect/>
          </a:stretch>
        </p:blipFill>
        <p:spPr>
          <a:xfrm>
            <a:off x="7951267" y="912337"/>
            <a:ext cx="2841171" cy="32493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5FD57B-FCE1-41C8-8C2A-26C71C67DF27}"/>
              </a:ext>
            </a:extLst>
          </p:cNvPr>
          <p:cNvSpPr txBox="1"/>
          <p:nvPr/>
        </p:nvSpPr>
        <p:spPr>
          <a:xfrm>
            <a:off x="7811487" y="4223995"/>
            <a:ext cx="29809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Erwin Schrödinger</a:t>
            </a:r>
            <a:endParaRPr lang="en-US" dirty="0"/>
          </a:p>
          <a:p>
            <a:pPr>
              <a:buNone/>
            </a:pPr>
            <a:r>
              <a:rPr lang="en-US" dirty="0"/>
              <a:t>University of Vienna</a:t>
            </a:r>
          </a:p>
          <a:p>
            <a:pPr>
              <a:buNone/>
            </a:pPr>
            <a:r>
              <a:rPr lang="en-US" i="1" dirty="0"/>
              <a:t>“Die </a:t>
            </a:r>
            <a:r>
              <a:rPr lang="en-US" i="1" dirty="0" err="1"/>
              <a:t>gegenwärtige</a:t>
            </a:r>
            <a:r>
              <a:rPr lang="en-US" i="1" dirty="0"/>
              <a:t> Situation in der </a:t>
            </a:r>
            <a:r>
              <a:rPr lang="en-US" i="1" dirty="0" err="1"/>
              <a:t>Quantenmechanik</a:t>
            </a:r>
            <a:r>
              <a:rPr lang="en-US" i="1" dirty="0"/>
              <a:t>”</a:t>
            </a:r>
            <a:r>
              <a:rPr lang="en-US" dirty="0"/>
              <a:t> (1935)</a:t>
            </a:r>
          </a:p>
          <a:p>
            <a:pPr>
              <a:buNone/>
            </a:pPr>
            <a:r>
              <a:rPr lang="en-US" dirty="0"/>
              <a:t>(</a:t>
            </a:r>
            <a:r>
              <a:rPr lang="en-US" i="1" dirty="0"/>
              <a:t>“The Present Situation in Quantum Mechanics”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91428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BDDB9-8B8B-4427-FD7B-3C33DDF49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1E934-5BDF-EE02-CE25-C988DD30D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Shrodingers wave equation (an aside)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FC39B4B-FF96-58AD-05DF-7CB4CE187A86}"/>
                  </a:ext>
                </a:extLst>
              </p:cNvPr>
              <p:cNvSpPr txBox="1"/>
              <p:nvPr/>
            </p:nvSpPr>
            <p:spPr>
              <a:xfrm>
                <a:off x="700635" y="1809768"/>
                <a:ext cx="5193979" cy="34117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Schrödinger’s Wave Equation (Preview)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The evolution of a quantum state is governed by: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ℏ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lit/>
                        </m:rP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1"/>
                        <m:t>What</m:t>
                      </m:r>
                      <m:r>
                        <m:rPr>
                          <m:nor/>
                        </m:rPr>
                        <a:rPr lang="en-US" b="1"/>
                        <m:t> </m:t>
                      </m:r>
                      <m:r>
                        <m:rPr>
                          <m:nor/>
                        </m:rPr>
                        <a:rPr lang="en-US" b="1"/>
                        <m:t>this</m:t>
                      </m:r>
                      <m:r>
                        <m:rPr>
                          <m:nor/>
                        </m:rPr>
                        <a:rPr lang="en-US" b="1"/>
                        <m:t> </m:t>
                      </m:r>
                      <m:r>
                        <m:rPr>
                          <m:nor/>
                        </m:rPr>
                        <a:rPr lang="en-US" b="1"/>
                        <m:t>means</m:t>
                      </m:r>
                      <m:r>
                        <m:rPr>
                          <m:nor/>
                        </m:rPr>
                        <a:rPr lang="en-US" b="1"/>
                        <m:t> (</m:t>
                      </m:r>
                      <m:r>
                        <m:rPr>
                          <m:nor/>
                        </m:rPr>
                        <a:rPr lang="en-US" b="1"/>
                        <m:t>briefly</m:t>
                      </m:r>
                      <m:r>
                        <m:rPr>
                          <m:nor/>
                        </m:rPr>
                        <a:rPr lang="en-US" b="1"/>
                        <m:t>)</m:t>
                      </m:r>
                    </m:oMath>
                  </m:oMathPara>
                </a14:m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the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quantum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state</m:t>
                      </m:r>
                      <m:r>
                        <m:rPr>
                          <m:nor/>
                        </m:rPr>
                        <a:rPr lang="en-US"/>
                        <m:t> (</m:t>
                      </m:r>
                      <m:r>
                        <m:rPr>
                          <m:nor/>
                        </m:rPr>
                        <a:rPr lang="en-US"/>
                        <m:t>wavefunction</m:t>
                      </m:r>
                      <m:r>
                        <m:rPr>
                          <m:nor/>
                        </m:rPr>
                        <a:rPr lang="en-US"/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/>
                        <m:t>Left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side</m:t>
                      </m:r>
                      <m:r>
                        <m:rPr>
                          <m:nor/>
                        </m:rPr>
                        <a:rPr lang="en-US"/>
                        <m:t>: </m:t>
                      </m:r>
                      <m:r>
                        <m:rPr>
                          <m:nor/>
                        </m:rPr>
                        <a:rPr lang="en-US"/>
                        <m:t>how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the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state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changes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in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time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/>
                        <m:t>Right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side</m:t>
                      </m:r>
                      <m:r>
                        <m:rPr>
                          <m:nor/>
                        </m:rPr>
                        <a:rPr lang="en-US"/>
                        <m:t>: </m:t>
                      </m:r>
                      <m:r>
                        <m:rPr>
                          <m:nor/>
                        </m:rPr>
                        <a:rPr lang="en-US"/>
                        <m:t>how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curvature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and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potential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shape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the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evolution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FC39B4B-FF96-58AD-05DF-7CB4CE187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1809768"/>
                <a:ext cx="5193979" cy="3411768"/>
              </a:xfrm>
              <a:prstGeom prst="rect">
                <a:avLst/>
              </a:prstGeom>
              <a:blipFill>
                <a:blip r:embed="rId2"/>
                <a:stretch>
                  <a:fillRect l="-976" t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D75D9AA-6513-1CBA-6B8D-16DF0AE9901E}"/>
                  </a:ext>
                </a:extLst>
              </p:cNvPr>
              <p:cNvSpPr txBox="1"/>
              <p:nvPr/>
            </p:nvSpPr>
            <p:spPr>
              <a:xfrm>
                <a:off x="942976" y="4929270"/>
                <a:ext cx="6098720" cy="9169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/>
                        <m:t>This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equation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tells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us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how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quantum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states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evolve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when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we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are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 i="1"/>
                        <m:t>not</m:t>
                      </m:r>
                      <m:r>
                        <m:rPr>
                          <m:nor/>
                        </m:rPr>
                        <a:rPr lang="en-US" i="1"/>
                        <m:t> </m:t>
                      </m:r>
                      <m:r>
                        <m:rPr>
                          <m:nor/>
                        </m:rPr>
                        <a:rPr lang="en-US" i="1"/>
                        <m:t>measuring</m:t>
                      </m:r>
                      <m:r>
                        <m:rPr>
                          <m:nor/>
                        </m:rPr>
                        <a:rPr lang="en-US" i="1"/>
                        <m:t> </m:t>
                      </m:r>
                      <m:r>
                        <m:rPr>
                          <m:nor/>
                        </m:rPr>
                        <a:rPr lang="en-US" i="1"/>
                        <m:t>them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D75D9AA-6513-1CBA-6B8D-16DF0AE99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976" y="4929270"/>
                <a:ext cx="6098720" cy="916982"/>
              </a:xfrm>
              <a:prstGeom prst="rect">
                <a:avLst/>
              </a:prstGeom>
              <a:blipFill>
                <a:blip r:embed="rId3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>
            <a:extLst>
              <a:ext uri="{FF2B5EF4-FFF2-40B4-BE49-F238E27FC236}">
                <a16:creationId xmlns:a16="http://schemas.microsoft.com/office/drawing/2014/main" id="{0357B21E-0644-0264-800D-67A9BF76A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558" y="1598513"/>
            <a:ext cx="4949342" cy="395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234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045F3-3EFA-1DA7-9E1E-9E8927AF9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0"/>
            <a:ext cx="10691265" cy="1307592"/>
          </a:xfrm>
        </p:spPr>
        <p:txBody>
          <a:bodyPr/>
          <a:lstStyle/>
          <a:p>
            <a:r>
              <a:rPr lang="en-US" dirty="0"/>
              <a:t>Schrödinger’s* cat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6E4869-FF28-20C6-F79B-6E35C53D79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22" r="10349" b="6591"/>
          <a:stretch>
            <a:fillRect/>
          </a:stretch>
        </p:blipFill>
        <p:spPr>
          <a:xfrm>
            <a:off x="5812971" y="1035832"/>
            <a:ext cx="6074229" cy="47863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93EC461-5304-2006-714F-807FD150B52C}"/>
                  </a:ext>
                </a:extLst>
              </p:cNvPr>
              <p:cNvSpPr txBox="1"/>
              <p:nvPr/>
            </p:nvSpPr>
            <p:spPr>
              <a:xfrm>
                <a:off x="534761" y="1108278"/>
                <a:ext cx="5000625" cy="4247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A cat in a sealed box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A quantum event (radioactive decay)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If decay occurs → poison released → cat dies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If not → cat remains alive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Quantum mechanics: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alive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dead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So before observation, the cat is described as a </a:t>
                </a:r>
                <a:r>
                  <a:rPr lang="en-US" b="1" dirty="0"/>
                  <a:t>superposition of alive and dead</a:t>
                </a:r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Once we measure the system collapses to a concrete measurement: alive or dead.</a:t>
                </a:r>
              </a:p>
              <a:p>
                <a:pP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93EC461-5304-2006-714F-807FD150B5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61" y="1108278"/>
                <a:ext cx="5000625" cy="4247317"/>
              </a:xfrm>
              <a:prstGeom prst="rect">
                <a:avLst/>
              </a:prstGeom>
              <a:blipFill>
                <a:blip r:embed="rId3"/>
                <a:stretch>
                  <a:fillRect l="-1269" t="-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9138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1B6F8-2453-A01E-A28F-E9D92D007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92F7-D933-9FA1-EAB7-C4D070C2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0"/>
            <a:ext cx="10691265" cy="1307592"/>
          </a:xfrm>
        </p:spPr>
        <p:txBody>
          <a:bodyPr/>
          <a:lstStyle/>
          <a:p>
            <a:r>
              <a:rPr lang="en-US" dirty="0"/>
              <a:t>Schrödinger’s* cat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0A943-38EF-E301-E355-C842D45F42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22" r="10349" b="6591"/>
          <a:stretch>
            <a:fillRect/>
          </a:stretch>
        </p:blipFill>
        <p:spPr>
          <a:xfrm>
            <a:off x="5812971" y="1035832"/>
            <a:ext cx="6074229" cy="47863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440BAE-1C54-6B64-3C4A-090A53117A58}"/>
                  </a:ext>
                </a:extLst>
              </p:cNvPr>
              <p:cNvSpPr txBox="1"/>
              <p:nvPr/>
            </p:nvSpPr>
            <p:spPr>
              <a:xfrm>
                <a:off x="534761" y="1108278"/>
                <a:ext cx="5000625" cy="45243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A cat in a sealed box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A quantum event (radioactive decay)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If decay occurs → poison released → cat dies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If not → cat remains alive</a:t>
                </a:r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Quantum mechanics: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alive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dead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So before observation, the cat is described as a </a:t>
                </a:r>
                <a:r>
                  <a:rPr lang="en-US" b="1" dirty="0"/>
                  <a:t>superposition </a:t>
                </a:r>
                <a:r>
                  <a:rPr lang="en-US" dirty="0"/>
                  <a:t>of alive and dead.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Once we measure the system collapses to a concrete measurement: alive or dead.</a:t>
                </a:r>
              </a:p>
              <a:p>
                <a:pP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440BAE-1C54-6B64-3C4A-090A53117A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61" y="1108278"/>
                <a:ext cx="5000625" cy="4524315"/>
              </a:xfrm>
              <a:prstGeom prst="rect">
                <a:avLst/>
              </a:prstGeom>
              <a:blipFill>
                <a:blip r:embed="rId3"/>
                <a:stretch>
                  <a:fillRect l="-1269" t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C4894CE-49BB-AD27-9786-2EA07A570E23}"/>
              </a:ext>
            </a:extLst>
          </p:cNvPr>
          <p:cNvSpPr txBox="1"/>
          <p:nvPr/>
        </p:nvSpPr>
        <p:spPr>
          <a:xfrm>
            <a:off x="1196542" y="794891"/>
            <a:ext cx="9798914" cy="553997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As often happens Schrodinger created this thought experiment in an attempt to show how ridiculous Born’s view was.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The “Big Bang” theory was another sarcastic description by Fred Hoyle that became adopted by the proponents.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Einstein’s “spooky action at a distance” was meant as a complaint, but now appears in textbooks as a perfectly respectable phenomenon.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Physics has a habit of keeping the ideas and repurposing the insults.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684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DCE0B-F427-A32E-FC6C-2D9816B6B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0"/>
            <a:ext cx="10691265" cy="1307592"/>
          </a:xfrm>
        </p:spPr>
        <p:txBody>
          <a:bodyPr>
            <a:normAutofit/>
          </a:bodyPr>
          <a:lstStyle/>
          <a:p>
            <a:r>
              <a:rPr lang="en-US" sz="3200" dirty="0"/>
              <a:t>Two equivalent descriptions of quantum mechanics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DEE502-EB13-927F-0D46-B6731CECEDA8}"/>
                  </a:ext>
                </a:extLst>
              </p:cNvPr>
              <p:cNvSpPr txBox="1"/>
              <p:nvPr/>
            </p:nvSpPr>
            <p:spPr>
              <a:xfrm>
                <a:off x="818030" y="1308898"/>
                <a:ext cx="5110843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/>
                  <a:t>Schrödinger </a:t>
                </a:r>
              </a:p>
              <a:p>
                <a:r>
                  <a:rPr lang="en-US" sz="2800" dirty="0"/>
                  <a:t>State: a function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Evolution: differential equation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waves, continuous space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DEE502-EB13-927F-0D46-B6731CECE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30" y="1308898"/>
                <a:ext cx="5110843" cy="1815882"/>
              </a:xfrm>
              <a:prstGeom prst="rect">
                <a:avLst/>
              </a:prstGeom>
              <a:blipFill>
                <a:blip r:embed="rId2"/>
                <a:stretch>
                  <a:fillRect l="-2475" t="-4167" r="-743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A3EDA5-5C61-3013-94A0-3A1B004964EA}"/>
                  </a:ext>
                </a:extLst>
              </p:cNvPr>
              <p:cNvSpPr txBox="1"/>
              <p:nvPr/>
            </p:nvSpPr>
            <p:spPr>
              <a:xfrm>
                <a:off x="6046267" y="1307592"/>
                <a:ext cx="6098720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b="1" dirty="0"/>
                  <a:t>Heisenberg / Dirac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State: a vector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US" sz="2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Evolution: matrix (operator) multiplication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linear algebra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A3EDA5-5C61-3013-94A0-3A1B00496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267" y="1307592"/>
                <a:ext cx="6098720" cy="2246769"/>
              </a:xfrm>
              <a:prstGeom prst="rect">
                <a:avLst/>
              </a:prstGeom>
              <a:blipFill>
                <a:blip r:embed="rId3"/>
                <a:stretch>
                  <a:fillRect l="-2079" t="-3390"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7508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38343-22A3-0A80-59F5-9699BC3D2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2166C-FF72-EAD9-A6C3-85EDE3997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0"/>
            <a:ext cx="10691265" cy="1307592"/>
          </a:xfrm>
        </p:spPr>
        <p:txBody>
          <a:bodyPr>
            <a:normAutofit/>
          </a:bodyPr>
          <a:lstStyle/>
          <a:p>
            <a:r>
              <a:rPr lang="en-US" sz="3200" dirty="0"/>
              <a:t>Two equivalent descriptions of quantum mechanics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07610E-56CF-B6FB-42B7-CC2504A59180}"/>
                  </a:ext>
                </a:extLst>
              </p:cNvPr>
              <p:cNvSpPr txBox="1"/>
              <p:nvPr/>
            </p:nvSpPr>
            <p:spPr>
              <a:xfrm>
                <a:off x="818030" y="1308898"/>
                <a:ext cx="5110843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/>
                  <a:t>Schrödinger </a:t>
                </a:r>
              </a:p>
              <a:p>
                <a:r>
                  <a:rPr lang="en-US" sz="2800" dirty="0"/>
                  <a:t>State: a function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Evolution: differential equation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waves, continuous space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07610E-56CF-B6FB-42B7-CC2504A59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30" y="1308898"/>
                <a:ext cx="5110843" cy="1815882"/>
              </a:xfrm>
              <a:prstGeom prst="rect">
                <a:avLst/>
              </a:prstGeom>
              <a:blipFill>
                <a:blip r:embed="rId2"/>
                <a:stretch>
                  <a:fillRect l="-2475" t="-4167" r="-743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8DEA9E-5E45-D7A3-3189-3FAE7E4DBDF2}"/>
                  </a:ext>
                </a:extLst>
              </p:cNvPr>
              <p:cNvSpPr txBox="1"/>
              <p:nvPr/>
            </p:nvSpPr>
            <p:spPr>
              <a:xfrm>
                <a:off x="6046267" y="1307592"/>
                <a:ext cx="6098720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b="1" dirty="0"/>
                  <a:t>Heisenberg / Dirac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State: a vector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US" sz="2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Evolution: matrix (operator) multiplication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linear algebra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8DEA9E-5E45-D7A3-3189-3FAE7E4DB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267" y="1307592"/>
                <a:ext cx="6098720" cy="2246769"/>
              </a:xfrm>
              <a:prstGeom prst="rect">
                <a:avLst/>
              </a:prstGeom>
              <a:blipFill>
                <a:blip r:embed="rId3"/>
                <a:stretch>
                  <a:fillRect l="-2079" t="-3390"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50DF082-A734-57AC-B7D2-F7B9EC054256}"/>
              </a:ext>
            </a:extLst>
          </p:cNvPr>
          <p:cNvSpPr txBox="1"/>
          <p:nvPr/>
        </p:nvSpPr>
        <p:spPr>
          <a:xfrm>
            <a:off x="1077686" y="4077123"/>
            <a:ext cx="9993085" cy="181588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solidFill>
                  <a:schemeClr val="bg1"/>
                </a:solidFill>
              </a:rPr>
              <a:t>Where wave mechanics is still used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Quantum chemistry (solving Schrödinger equation numerically)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Physics simulations (continuous systems)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Some analog/optical quantum systems</a:t>
            </a:r>
          </a:p>
        </p:txBody>
      </p:sp>
    </p:spTree>
    <p:extLst>
      <p:ext uri="{BB962C8B-B14F-4D97-AF65-F5344CB8AC3E}">
        <p14:creationId xmlns:p14="http://schemas.microsoft.com/office/powerpoint/2010/main" val="281072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2351B-19C5-E10E-5F15-7FB1B67BE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480DD-8326-6754-4D74-F90861BE6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measurement to observables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E43168-A87E-D6C9-85D7-01CB3E7D2707}"/>
              </a:ext>
            </a:extLst>
          </p:cNvPr>
          <p:cNvSpPr txBox="1"/>
          <p:nvPr/>
        </p:nvSpPr>
        <p:spPr>
          <a:xfrm>
            <a:off x="700634" y="1709381"/>
            <a:ext cx="932304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What we know so far: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 quantum state is a complex vector |</a:t>
            </a:r>
            <a:r>
              <a:rPr lang="el-GR" sz="2400" dirty="0"/>
              <a:t>ψ⟩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Measurement gives a real probabilistic outcome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Probabilities come from amplitudes (Born rule)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Measurement acts like a projection onto a basis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In this lecture:</a:t>
            </a:r>
          </a:p>
          <a:p>
            <a:endParaRPr lang="en-US" sz="2400" dirty="0"/>
          </a:p>
          <a:p>
            <a:r>
              <a:rPr lang="en-US" sz="2400" dirty="0"/>
              <a:t>What determines </a:t>
            </a:r>
            <a:r>
              <a:rPr lang="en-US" sz="2400" i="1" dirty="0"/>
              <a:t>which</a:t>
            </a:r>
            <a:r>
              <a:rPr lang="en-US" sz="2400" dirty="0"/>
              <a:t> outcomes are possible?</a:t>
            </a:r>
          </a:p>
          <a:p>
            <a:r>
              <a:rPr lang="en-US" sz="2400" dirty="0"/>
              <a:t>Where do the measurement values come from?</a:t>
            </a:r>
          </a:p>
          <a:p>
            <a:r>
              <a:rPr lang="en-US" sz="2400" dirty="0"/>
              <a:t>Why are some directions in which we are allowed to project special?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8429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72E77-DE40-5291-6BFD-C854F1A84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Observables Are Operators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9242B-2C85-178F-BCDA-DB1327AB8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805303"/>
            <a:ext cx="6174727" cy="3739896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An observable is defined by an operator (linear map)</a:t>
            </a:r>
          </a:p>
          <a:p>
            <a:r>
              <a:rPr lang="en-US" sz="1800" b="1" dirty="0"/>
              <a:t>This operator determines:</a:t>
            </a:r>
          </a:p>
          <a:p>
            <a:r>
              <a:rPr lang="en-US" sz="1800" b="1" dirty="0"/>
              <a:t>Special directions</a:t>
            </a:r>
            <a:r>
              <a:rPr lang="en-US" sz="1800" dirty="0"/>
              <a:t> → eigenvectors</a:t>
            </a:r>
          </a:p>
          <a:p>
            <a:r>
              <a:rPr lang="en-US" sz="1800" b="1" dirty="0"/>
              <a:t>Observed values</a:t>
            </a:r>
            <a:r>
              <a:rPr lang="en-US" sz="1800" dirty="0"/>
              <a:t> → eigenvalues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When we measure a state |</a:t>
            </a:r>
            <a:r>
              <a:rPr lang="el-GR" sz="1800" b="1" dirty="0"/>
              <a:t>ψ⟩:</a:t>
            </a:r>
          </a:p>
          <a:p>
            <a:r>
              <a:rPr lang="en-US" sz="1800" dirty="0"/>
              <a:t>It is projected onto one of the operator’s eigenvectors</a:t>
            </a:r>
          </a:p>
          <a:p>
            <a:r>
              <a:rPr lang="en-US" sz="1800" dirty="0"/>
              <a:t>The outcome is the corresponding eigenvalue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429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048DE-7C37-20BC-83D1-BEA99D719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E81B6-A4EC-C767-F516-C9F4FDB82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Observables Are Operators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DEBC7-8032-8072-4D08-91B2F9D41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805303"/>
            <a:ext cx="6174727" cy="3739896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An observable is defined by an operator (linear map)</a:t>
            </a:r>
          </a:p>
          <a:p>
            <a:r>
              <a:rPr lang="en-US" sz="1800" b="1" dirty="0"/>
              <a:t>This operator determines:</a:t>
            </a:r>
          </a:p>
          <a:p>
            <a:r>
              <a:rPr lang="en-US" sz="1800" b="1" dirty="0"/>
              <a:t>Special directions</a:t>
            </a:r>
            <a:r>
              <a:rPr lang="en-US" sz="1800" dirty="0"/>
              <a:t> → eigenvectors</a:t>
            </a:r>
          </a:p>
          <a:p>
            <a:r>
              <a:rPr lang="en-US" sz="1800" b="1" dirty="0"/>
              <a:t>Observed values</a:t>
            </a:r>
            <a:r>
              <a:rPr lang="en-US" sz="1800" dirty="0"/>
              <a:t> → eigenvalues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When we measure a state |</a:t>
            </a:r>
            <a:r>
              <a:rPr lang="el-GR" sz="1800" b="1" dirty="0"/>
              <a:t>ψ⟩:</a:t>
            </a:r>
          </a:p>
          <a:p>
            <a:r>
              <a:rPr lang="en-US" sz="1800" dirty="0"/>
              <a:t>It is projected onto one of the operator’s eigenvectors</a:t>
            </a:r>
          </a:p>
          <a:p>
            <a:r>
              <a:rPr lang="en-US" sz="1800" dirty="0"/>
              <a:t>The outcome is the corresponding eigenvalue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2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E173D-8F76-F8EF-3A7D-05C502EB4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14253-AFDA-D3CE-DEBD-3D0EAF091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0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Observables Are Operators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7A0F3AE-437A-6498-4550-2D0C6B72D51C}"/>
                  </a:ext>
                </a:extLst>
              </p:cNvPr>
              <p:cNvSpPr txBox="1"/>
              <p:nvPr/>
            </p:nvSpPr>
            <p:spPr>
              <a:xfrm>
                <a:off x="6266577" y="1498574"/>
                <a:ext cx="4798820" cy="4247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Example: Electron Spin Measurement </a:t>
                </a:r>
              </a:p>
              <a:p>
                <a:pPr>
                  <a:buNone/>
                </a:pPr>
                <a:r>
                  <a:rPr lang="en-US" b="1" dirty="0"/>
                  <a:t>(Stern–Gerlach)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Observable: </a:t>
                </a:r>
                <a:r>
                  <a:rPr lang="en-US" b="1" dirty="0"/>
                  <a:t>spin along an axis</a:t>
                </a:r>
                <a:r>
                  <a:rPr lang="en-US" dirty="0"/>
                  <a:t> (e.g. Z)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Outcomes: </a:t>
                </a:r>
                <a:r>
                  <a:rPr lang="en-US" b="1" dirty="0"/>
                  <a:t>+½ or -½</a:t>
                </a:r>
                <a:r>
                  <a:rPr lang="en-US" dirty="0"/>
                  <a:t> (or “up / down”)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en-US" dirty="0"/>
                  <a:t>Shoots silver atoms through a magnetic field gradient</a:t>
                </a:r>
              </a:p>
              <a:p>
                <a:endParaRPr lang="en-US" dirty="0"/>
              </a:p>
              <a:p>
                <a:r>
                  <a:rPr lang="en-US" dirty="0"/>
                  <a:t>Beam splits into two discrete paths</a:t>
                </a:r>
                <a:endParaRPr lang="en-US" b="1" dirty="0"/>
              </a:p>
              <a:p>
                <a:r>
                  <a:rPr lang="en-US" dirty="0"/>
                  <a:t>The two paths correspond to </a:t>
                </a:r>
                <a:r>
                  <a:rPr lang="en-US" b="1" dirty="0"/>
                  <a:t>eigenvectors: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 with respect to the Z axis*. </a:t>
                </a:r>
              </a:p>
              <a:p>
                <a:endParaRPr lang="en-US" dirty="0"/>
              </a:p>
              <a:p>
                <a:r>
                  <a:rPr lang="en-US" dirty="0"/>
                  <a:t>The two outcomes correspond to </a:t>
                </a:r>
                <a:r>
                  <a:rPr lang="en-US" b="1" dirty="0"/>
                  <a:t>eigenvalues: ½ and -½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7A0F3AE-437A-6498-4550-2D0C6B72D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577" y="1498574"/>
                <a:ext cx="4798820" cy="4247317"/>
              </a:xfrm>
              <a:prstGeom prst="rect">
                <a:avLst/>
              </a:prstGeom>
              <a:blipFill>
                <a:blip r:embed="rId2"/>
                <a:stretch>
                  <a:fillRect l="-1055" t="-896" b="-1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F885C6-31F5-4BB2-9A87-C6EE671A9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826" y="934778"/>
            <a:ext cx="11052376" cy="1157816"/>
          </a:xfrm>
        </p:spPr>
        <p:txBody>
          <a:bodyPr/>
          <a:lstStyle/>
          <a:p>
            <a:r>
              <a:rPr lang="en-US" dirty="0"/>
              <a:t>There are many examples of observing quantum systems. (</a:t>
            </a:r>
            <a:r>
              <a:rPr lang="en-US" dirty="0" err="1"/>
              <a:t>e.g</a:t>
            </a:r>
            <a:r>
              <a:rPr lang="en-US" dirty="0"/>
              <a:t> 2-slit experiment, here is another)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9E7341A-EFD9-8FF5-25D1-C35935909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26" y="1706918"/>
            <a:ext cx="5379173" cy="449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002805-346E-BADE-4717-B94ABBBE314A}"/>
              </a:ext>
            </a:extLst>
          </p:cNvPr>
          <p:cNvSpPr txBox="1"/>
          <p:nvPr/>
        </p:nvSpPr>
        <p:spPr>
          <a:xfrm>
            <a:off x="630820" y="6228983"/>
            <a:ext cx="609985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solidFill>
                  <a:srgbClr val="333333"/>
                </a:solidFill>
                <a:effectLst/>
                <a:latin typeface="GT America"/>
              </a:rPr>
              <a:t>(A). Credit: </a:t>
            </a:r>
            <a:r>
              <a:rPr lang="en-US" sz="1100" b="0" i="0" dirty="0">
                <a:effectLst/>
                <a:latin typeface="GT America"/>
                <a:hlinkClick r:id="rId4"/>
              </a:rPr>
              <a:t>“Otto Stern’s Molecular Beam Method and Its Impact on Quantum Physics,” by Bretislav Friedrich and Horst Schmidt-Böcking, in </a:t>
            </a:r>
            <a:r>
              <a:rPr lang="en-US" sz="1100" b="0" i="1" dirty="0">
                <a:effectLst/>
                <a:latin typeface="GT America"/>
                <a:hlinkClick r:id="rId4"/>
              </a:rPr>
              <a:t>Molecular Beams in Physics and Chemistry</a:t>
            </a:r>
            <a:r>
              <a:rPr lang="en-US" sz="1100" b="0" i="0" dirty="0">
                <a:effectLst/>
                <a:latin typeface="GT America"/>
                <a:hlinkClick r:id="rId4"/>
              </a:rPr>
              <a:t>. Edited by Bretislav Friedrich and Horst Schmidt-Böcking. Springer, 2021</a:t>
            </a:r>
            <a:r>
              <a:rPr lang="en-US" sz="1100" b="0" i="0" dirty="0">
                <a:effectLst/>
                <a:latin typeface="GT America"/>
                <a:hlinkClick r:id="rId5"/>
              </a:rPr>
              <a:t>(CC BY 4.0)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4A19A8D-3006-8F74-8540-9EE45711E4A9}"/>
                  </a:ext>
                </a:extLst>
              </p:cNvPr>
              <p:cNvSpPr txBox="1"/>
              <p:nvPr/>
            </p:nvSpPr>
            <p:spPr>
              <a:xfrm>
                <a:off x="7057662" y="6171108"/>
                <a:ext cx="418135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*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↑</m:t>
                        </m:r>
                      </m:e>
                    </m:d>
                  </m:oMath>
                </a14:m>
                <a:r>
                  <a:rPr lang="en-US" dirty="0"/>
                  <a:t> means “spin up along Z”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	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↓</m:t>
                        </m:r>
                      </m:e>
                    </m:d>
                  </m:oMath>
                </a14:m>
                <a:r>
                  <a:rPr lang="en-US" dirty="0"/>
                  <a:t> means “spin down along Z”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4A19A8D-3006-8F74-8540-9EE45711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7662" y="6171108"/>
                <a:ext cx="4181355" cy="646331"/>
              </a:xfrm>
              <a:prstGeom prst="rect">
                <a:avLst/>
              </a:prstGeom>
              <a:blipFill>
                <a:blip r:embed="rId6"/>
                <a:stretch>
                  <a:fillRect l="-1208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9979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994E1-6CC3-D6BF-187E-A271C9F69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 Concrete Observable (Z Measurement)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E2E7490-E8B2-FC4D-F4FE-8AB664CF584B}"/>
                  </a:ext>
                </a:extLst>
              </p:cNvPr>
              <p:cNvSpPr txBox="1"/>
              <p:nvPr/>
            </p:nvSpPr>
            <p:spPr>
              <a:xfrm>
                <a:off x="800100" y="1871823"/>
                <a:ext cx="6099858" cy="44322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Measure along the Z direction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We already know its directions: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dirty="0"/>
                  <a:t>→ north pole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→ south pole</a:t>
                </a:r>
              </a:p>
              <a:p>
                <a:endParaRPr lang="en-US" dirty="0"/>
              </a:p>
              <a:p>
                <a:r>
                  <a:rPr lang="en-US" b="1" dirty="0"/>
                  <a:t>Define the operator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1"/>
                        <m:t>What</m:t>
                      </m:r>
                      <m:r>
                        <m:rPr>
                          <m:nor/>
                        </m:rPr>
                        <a:rPr lang="en-US" b="1"/>
                        <m:t> </m:t>
                      </m:r>
                      <m:r>
                        <m:rPr>
                          <m:nor/>
                        </m:rPr>
                        <a:rPr lang="en-US" b="1"/>
                        <m:t>this</m:t>
                      </m:r>
                      <m:r>
                        <m:rPr>
                          <m:nor/>
                        </m:rPr>
                        <a:rPr lang="en-US" b="1"/>
                        <m:t> </m:t>
                      </m:r>
                      <m:r>
                        <m:rPr>
                          <m:nor/>
                        </m:rPr>
                        <a:rPr lang="en-US" b="1"/>
                        <m:t>means</m:t>
                      </m:r>
                    </m:oMath>
                  </m:oMathPara>
                </a14:m>
                <a:endParaRPr lang="en-US" b="1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𝑍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𝑍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=+1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E2E7490-E8B2-FC4D-F4FE-8AB664CF58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71823"/>
                <a:ext cx="6099858" cy="4432239"/>
              </a:xfrm>
              <a:prstGeom prst="rect">
                <a:avLst/>
              </a:prstGeom>
              <a:blipFill>
                <a:blip r:embed="rId2"/>
                <a:stretch>
                  <a:fillRect l="-622" t="-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85009D-9FB6-1870-0084-766A737D1F6D}"/>
                  </a:ext>
                </a:extLst>
              </p:cNvPr>
              <p:cNvSpPr txBox="1"/>
              <p:nvPr/>
            </p:nvSpPr>
            <p:spPr>
              <a:xfrm>
                <a:off x="6476035" y="1673864"/>
                <a:ext cx="322354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Interpretation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dirty="0"/>
                  <a:t>→ outcome </a:t>
                </a:r>
                <a:r>
                  <a:rPr lang="en-US" b="1" dirty="0"/>
                  <a:t>+1</a:t>
                </a:r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→ outcome  </a:t>
                </a:r>
                <a:r>
                  <a:rPr lang="en-US" b="1" dirty="0"/>
                  <a:t>-1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85009D-9FB6-1870-0084-766A737D1F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035" y="1673864"/>
                <a:ext cx="3223549" cy="923330"/>
              </a:xfrm>
              <a:prstGeom prst="rect">
                <a:avLst/>
              </a:prstGeom>
              <a:blipFill>
                <a:blip r:embed="rId3"/>
                <a:stretch>
                  <a:fillRect l="-1569" t="-4110"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4107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D0072-9168-F850-5FBD-EDC38A2BB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 Concrete Observable (X Measurement)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63CA6-40E3-6FC4-4353-EE5C3440E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568196"/>
            <a:ext cx="10691265" cy="45737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Measure along the X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9C5314F-2593-A792-07E2-7AA0500F332A}"/>
                  </a:ext>
                </a:extLst>
              </p:cNvPr>
              <p:cNvSpPr txBox="1"/>
              <p:nvPr/>
            </p:nvSpPr>
            <p:spPr>
              <a:xfrm>
                <a:off x="700635" y="2025570"/>
                <a:ext cx="3957095" cy="41552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We already know its directions: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d>
                  </m:oMath>
                </a14:m>
                <a:r>
                  <a:rPr lang="en-US" dirty="0"/>
                  <a:t>→ +X direction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d>
                  </m:oMath>
                </a14:m>
                <a:r>
                  <a:rPr lang="en-US" dirty="0"/>
                  <a:t>→ -X direction</a:t>
                </a:r>
              </a:p>
              <a:p>
                <a:endParaRPr lang="en-US" dirty="0"/>
              </a:p>
              <a:p>
                <a:r>
                  <a:rPr lang="en-US" b="1" dirty="0"/>
                  <a:t>Define the operator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1"/>
                        <m:t>What</m:t>
                      </m:r>
                      <m:r>
                        <m:rPr>
                          <m:nor/>
                        </m:rPr>
                        <a:rPr lang="en-US" b="1"/>
                        <m:t> </m:t>
                      </m:r>
                      <m:r>
                        <m:rPr>
                          <m:nor/>
                        </m:rPr>
                        <a:rPr lang="en-US" b="1"/>
                        <m:t>this</m:t>
                      </m:r>
                      <m:r>
                        <m:rPr>
                          <m:nor/>
                        </m:rPr>
                        <a:rPr lang="en-US" b="1"/>
                        <m:t> </m:t>
                      </m:r>
                      <m:r>
                        <m:rPr>
                          <m:nor/>
                        </m:rPr>
                        <a:rPr lang="en-US" b="1"/>
                        <m:t>operator</m:t>
                      </m:r>
                      <m:r>
                        <m:rPr>
                          <m:nor/>
                        </m:rPr>
                        <a:rPr lang="en-US" b="1"/>
                        <m:t> </m:t>
                      </m:r>
                      <m:r>
                        <m:rPr>
                          <m:nor/>
                        </m:rPr>
                        <a:rPr lang="en-US" b="1"/>
                        <m:t>does</m:t>
                      </m:r>
                    </m:oMath>
                  </m:oMathPara>
                </a14:m>
                <a:endParaRPr lang="en-US" b="1" dirty="0"/>
              </a:p>
              <a:p>
                <a:br>
                  <a:rPr lang="en-US" dirty="0"/>
                </a:b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9C5314F-2593-A792-07E2-7AA0500F3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2025570"/>
                <a:ext cx="3957095" cy="4155240"/>
              </a:xfrm>
              <a:prstGeom prst="rect">
                <a:avLst/>
              </a:prstGeom>
              <a:blipFill>
                <a:blip r:embed="rId2"/>
                <a:stretch>
                  <a:fillRect l="-1282" t="-6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5BDD59-6D83-CBE7-CD15-8D4379E0E404}"/>
                  </a:ext>
                </a:extLst>
              </p:cNvPr>
              <p:cNvSpPr txBox="1"/>
              <p:nvPr/>
            </p:nvSpPr>
            <p:spPr>
              <a:xfrm>
                <a:off x="5649686" y="1796883"/>
                <a:ext cx="4784271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 the Z basis this mixes states together</a:t>
                </a:r>
              </a:p>
              <a:p>
                <a:endParaRPr lang="en-US" dirty="0"/>
              </a:p>
              <a:p>
                <a:r>
                  <a:rPr lang="en-US" dirty="0"/>
                  <a:t>In the X basis it moves us up and down the possible observed values. 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=−1⋅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=+1⋅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5BDD59-6D83-CBE7-CD15-8D4379E0E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686" y="1796883"/>
                <a:ext cx="4784271" cy="2308324"/>
              </a:xfrm>
              <a:prstGeom prst="rect">
                <a:avLst/>
              </a:prstGeom>
              <a:blipFill>
                <a:blip r:embed="rId3"/>
                <a:stretch>
                  <a:fillRect l="-1058" t="-1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74D5038-E4DE-E540-90EB-A1B85D3AE46B}"/>
                  </a:ext>
                </a:extLst>
              </p:cNvPr>
              <p:cNvSpPr txBox="1"/>
              <p:nvPr/>
            </p:nvSpPr>
            <p:spPr>
              <a:xfrm>
                <a:off x="5649686" y="4333894"/>
                <a:ext cx="2845253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Interpretation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d>
                  </m:oMath>
                </a14:m>
                <a:r>
                  <a:rPr lang="en-US" dirty="0"/>
                  <a:t>→ outcome </a:t>
                </a:r>
                <a:r>
                  <a:rPr lang="en-US" b="1" dirty="0"/>
                  <a:t>+1</a:t>
                </a:r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d>
                  </m:oMath>
                </a14:m>
                <a:r>
                  <a:rPr lang="en-US" dirty="0"/>
                  <a:t>→ outcome </a:t>
                </a:r>
                <a:r>
                  <a:rPr lang="en-US" b="1" dirty="0"/>
                  <a:t>-1</a:t>
                </a:r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74D5038-E4DE-E540-90EB-A1B85D3AE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686" y="4333894"/>
                <a:ext cx="2845253" cy="923330"/>
              </a:xfrm>
              <a:prstGeom prst="rect">
                <a:avLst/>
              </a:prstGeom>
              <a:blipFill>
                <a:blip r:embed="rId4"/>
                <a:stretch>
                  <a:fillRect l="-1770" t="-4110"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3471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347B-7547-CCF1-0919-A60751B6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54693-5859-C99D-53FD-1BADBB56BA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6016060"/>
                  </p:ext>
                </p:extLst>
              </p:nvPr>
            </p:nvGraphicFramePr>
            <p:xfrm>
              <a:off x="800100" y="1976392"/>
              <a:ext cx="9617529" cy="1097280"/>
            </p:xfrm>
            <a:graphic>
              <a:graphicData uri="http://schemas.openxmlformats.org/drawingml/2006/table">
                <a:tbl>
                  <a:tblPr/>
                  <a:tblGrid>
                    <a:gridCol w="3205843">
                      <a:extLst>
                        <a:ext uri="{9D8B030D-6E8A-4147-A177-3AD203B41FA5}">
                          <a16:colId xmlns:a16="http://schemas.microsoft.com/office/drawing/2014/main" val="443727853"/>
                        </a:ext>
                      </a:extLst>
                    </a:gridCol>
                    <a:gridCol w="3205843">
                      <a:extLst>
                        <a:ext uri="{9D8B030D-6E8A-4147-A177-3AD203B41FA5}">
                          <a16:colId xmlns:a16="http://schemas.microsoft.com/office/drawing/2014/main" val="92284762"/>
                        </a:ext>
                      </a:extLst>
                    </a:gridCol>
                    <a:gridCol w="3205843">
                      <a:extLst>
                        <a:ext uri="{9D8B030D-6E8A-4147-A177-3AD203B41FA5}">
                          <a16:colId xmlns:a16="http://schemas.microsoft.com/office/drawing/2014/main" val="314032085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/>
                            <a:t>Measurement</a:t>
                          </a:r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/>
                            <a:t>Directions</a:t>
                          </a:r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/>
                            <a:t>Outcomes</a:t>
                          </a:r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7133242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Z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⟩"/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d>
                                  <m:dPr>
                                    <m:begChr m:val="|"/>
                                    <m:endChr m:val="⟩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±1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5398040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X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⟩"/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e>
                                </m:d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d>
                                  <m:dPr>
                                    <m:begChr m:val="|"/>
                                    <m:endChr m:val="⟩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±1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69588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0CD54693-5859-C99D-53FD-1BADBB56BA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6016060"/>
                  </p:ext>
                </p:extLst>
              </p:nvPr>
            </p:nvGraphicFramePr>
            <p:xfrm>
              <a:off x="800100" y="1976392"/>
              <a:ext cx="9617529" cy="1097280"/>
            </p:xfrm>
            <a:graphic>
              <a:graphicData uri="http://schemas.openxmlformats.org/drawingml/2006/table">
                <a:tbl>
                  <a:tblPr/>
                  <a:tblGrid>
                    <a:gridCol w="3205843">
                      <a:extLst>
                        <a:ext uri="{9D8B030D-6E8A-4147-A177-3AD203B41FA5}">
                          <a16:colId xmlns:a16="http://schemas.microsoft.com/office/drawing/2014/main" val="443727853"/>
                        </a:ext>
                      </a:extLst>
                    </a:gridCol>
                    <a:gridCol w="3205843">
                      <a:extLst>
                        <a:ext uri="{9D8B030D-6E8A-4147-A177-3AD203B41FA5}">
                          <a16:colId xmlns:a16="http://schemas.microsoft.com/office/drawing/2014/main" val="92284762"/>
                        </a:ext>
                      </a:extLst>
                    </a:gridCol>
                    <a:gridCol w="3205843">
                      <a:extLst>
                        <a:ext uri="{9D8B030D-6E8A-4147-A177-3AD203B41FA5}">
                          <a16:colId xmlns:a16="http://schemas.microsoft.com/office/drawing/2014/main" val="314032085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/>
                            <a:t>Measurement</a:t>
                          </a:r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/>
                            <a:t>Directions</a:t>
                          </a:r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b="1"/>
                            <a:t>Outcomes</a:t>
                          </a:r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7133242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Z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0794" t="-103333" r="-100397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±1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539804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X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00794" t="-210345" r="-100397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/>
                            <a:t>±1</a:t>
                          </a:r>
                        </a:p>
                      </a:txBody>
                      <a:tcPr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695888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49B36AC-8E04-9E24-DE7D-7EE36F88ECEE}"/>
                  </a:ext>
                </a:extLst>
              </p:cNvPr>
              <p:cNvSpPr txBox="1"/>
              <p:nvPr/>
            </p:nvSpPr>
            <p:spPr>
              <a:xfrm>
                <a:off x="700635" y="3429000"/>
                <a:ext cx="6794179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Measurement mismatch:</a:t>
                </a:r>
              </a:p>
              <a:p>
                <a:endParaRPr lang="en-US" dirty="0"/>
              </a:p>
              <a:p>
                <a:r>
                  <a:rPr lang="en-US" dirty="0"/>
                  <a:t>Start with a known state:</a:t>
                </a:r>
                <a:br>
                  <a:rPr lang="en-US" dirty="0"/>
                </a:b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1"/>
                        <m:t>Measure</m:t>
                      </m:r>
                      <m:r>
                        <m:rPr>
                          <m:nor/>
                        </m:rPr>
                        <a:rPr lang="en-US" b="1"/>
                        <m:t> </m:t>
                      </m:r>
                      <m:r>
                        <m:rPr>
                          <m:nor/>
                        </m:rPr>
                        <a:rPr lang="en-US" b="1"/>
                        <m:t>in</m:t>
                      </m:r>
                      <m:r>
                        <m:rPr>
                          <m:nor/>
                        </m:rPr>
                        <a:rPr lang="en-US" b="1"/>
                        <m:t> </m:t>
                      </m:r>
                      <m:r>
                        <m:rPr>
                          <m:nor/>
                        </m:rPr>
                        <a:rPr lang="en-US" b="1"/>
                        <m:t>the</m:t>
                      </m:r>
                      <m:r>
                        <m:rPr>
                          <m:nor/>
                        </m:rPr>
                        <a:rPr lang="en-US" b="1"/>
                        <m:t> </m:t>
                      </m:r>
                      <m:r>
                        <m:rPr>
                          <m:nor/>
                        </m:rPr>
                        <a:rPr lang="en-US" b="1"/>
                        <m:t>Z</m:t>
                      </m:r>
                      <m:r>
                        <m:rPr>
                          <m:nor/>
                        </m:rPr>
                        <a:rPr lang="en-US" b="1"/>
                        <m:t> </m:t>
                      </m:r>
                      <m:r>
                        <m:rPr>
                          <m:nor/>
                        </m:rPr>
                        <a:rPr lang="en-US" b="1"/>
                        <m:t>basis</m:t>
                      </m:r>
                    </m:oMath>
                  </m:oMathPara>
                </a14:m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/>
                        <m:t>Outcome</m:t>
                      </m:r>
                      <m:r>
                        <m:rPr>
                          <m:nor/>
                        </m:rPr>
                        <a:rPr lang="en-US"/>
                        <m:t>: </m:t>
                      </m:r>
                      <m:r>
                        <m:rPr>
                          <m:nor/>
                        </m:rPr>
                        <a:rPr lang="en-US"/>
                        <m:t>always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/>
                        <m:t>Value</m:t>
                      </m:r>
                      <m:r>
                        <m:rPr>
                          <m:nor/>
                        </m:rPr>
                        <a:rPr lang="en-US"/>
                        <m:t>: </m:t>
                      </m:r>
                      <m:r>
                        <m:rPr>
                          <m:nor/>
                        </m:rPr>
                        <a:rPr lang="en-US" b="1"/>
                        <m:t>+1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49B36AC-8E04-9E24-DE7D-7EE36F88E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3429000"/>
                <a:ext cx="6794179" cy="3139321"/>
              </a:xfrm>
              <a:prstGeom prst="rect">
                <a:avLst/>
              </a:prstGeom>
              <a:blipFill>
                <a:blip r:embed="rId3"/>
                <a:stretch>
                  <a:fillRect l="-748" t="-1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1153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AB9FB-EAAF-90BF-4BB8-0005B080C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in the correct basis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DB4763-7F1E-8E5E-59EF-D6DD230837F1}"/>
                  </a:ext>
                </a:extLst>
              </p:cNvPr>
              <p:cNvSpPr txBox="1"/>
              <p:nvPr/>
            </p:nvSpPr>
            <p:spPr>
              <a:xfrm>
                <a:off x="1057275" y="1696283"/>
                <a:ext cx="6098720" cy="38575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Now measure in the X basis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First rewrite the state: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|0⟩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|+⟩+ |−⟩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b="1" dirty="0"/>
                  <a:t>Apply the Born rule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  <a:p>
                <a:endParaRPr lang="en-US" b="1" dirty="0"/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DB4763-7F1E-8E5E-59EF-D6DD23083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275" y="1696283"/>
                <a:ext cx="6098720" cy="3857531"/>
              </a:xfrm>
              <a:prstGeom prst="rect">
                <a:avLst/>
              </a:prstGeom>
              <a:blipFill>
                <a:blip r:embed="rId2"/>
                <a:stretch>
                  <a:fillRect l="-832" t="-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7D42AE-F3A1-0FDC-0EF4-AB5E48DF50E7}"/>
                  </a:ext>
                </a:extLst>
              </p:cNvPr>
              <p:cNvSpPr txBox="1"/>
              <p:nvPr/>
            </p:nvSpPr>
            <p:spPr>
              <a:xfrm>
                <a:off x="6010984" y="2080545"/>
                <a:ext cx="4798530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b="1" dirty="0"/>
                  <a:t>Result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50% →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800" i="0" dirty="0">
                        <a:latin typeface="Cambria Math" panose="02040503050406030204" pitchFamily="18" charset="0"/>
                      </a:rPr>
                      <m:t>value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+1)</m:t>
                    </m:r>
                  </m:oMath>
                </a14:m>
                <a:endParaRPr lang="en-US" sz="2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50% →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    </m:t>
                    </m:r>
                    <m:d>
                      <m:d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800" b="0" i="0" dirty="0" smtClean="0">
                            <a:latin typeface="Cambria Math" panose="02040503050406030204" pitchFamily="18" charset="0"/>
                          </a:rPr>
                          <m:t>value</m:t>
                        </m:r>
                        <m:r>
                          <a:rPr lang="en-US" sz="2800" b="0" i="0" dirty="0" smtClean="0">
                            <a:latin typeface="Cambria Math" panose="02040503050406030204" pitchFamily="18" charset="0"/>
                          </a:rPr>
                          <m:t>: −1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7D42AE-F3A1-0FDC-0EF4-AB5E48DF5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984" y="2080545"/>
                <a:ext cx="4798530" cy="1384995"/>
              </a:xfrm>
              <a:prstGeom prst="rect">
                <a:avLst/>
              </a:prstGeom>
              <a:blipFill>
                <a:blip r:embed="rId3"/>
                <a:stretch>
                  <a:fillRect l="-2639" t="-4545" b="-1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4DEA2BB-C61A-0572-1AB7-2C010327FEB1}"/>
              </a:ext>
            </a:extLst>
          </p:cNvPr>
          <p:cNvSpPr txBox="1"/>
          <p:nvPr/>
        </p:nvSpPr>
        <p:spPr>
          <a:xfrm>
            <a:off x="427164" y="4977051"/>
            <a:ext cx="112382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system didn’t change. By asking a different question (as defined by X and Z) we got a different set of answers.</a:t>
            </a:r>
          </a:p>
          <a:p>
            <a:endParaRPr lang="en-US" dirty="0"/>
          </a:p>
          <a:p>
            <a:r>
              <a:rPr lang="en-US" dirty="0"/>
              <a:t>The measurement is defined by our choice of observable. </a:t>
            </a:r>
          </a:p>
        </p:txBody>
      </p:sp>
    </p:spTree>
    <p:extLst>
      <p:ext uri="{BB962C8B-B14F-4D97-AF65-F5344CB8AC3E}">
        <p14:creationId xmlns:p14="http://schemas.microsoft.com/office/powerpoint/2010/main" val="658323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75A31-C2A0-73E5-5BD0-0725FF0EC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D8AFC-D26D-2063-3239-3945C0EDD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810512"/>
            <a:ext cx="5961422" cy="40024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A measurement is defined by an operator A</a:t>
            </a:r>
          </a:p>
          <a:p>
            <a:pPr marL="0" indent="0">
              <a:buNone/>
            </a:pPr>
            <a:r>
              <a:rPr lang="en-US" b="1" dirty="0"/>
              <a:t>The operator determines:</a:t>
            </a:r>
          </a:p>
          <a:p>
            <a:r>
              <a:rPr lang="en-US" b="1" dirty="0"/>
              <a:t>Special directions</a:t>
            </a:r>
            <a:r>
              <a:rPr lang="en-US" dirty="0"/>
              <a:t> → the only possible outcomes</a:t>
            </a:r>
          </a:p>
          <a:p>
            <a:r>
              <a:rPr lang="en-US" b="1" dirty="0"/>
              <a:t>Values attached to those directions</a:t>
            </a:r>
            <a:r>
              <a:rPr lang="en-US" dirty="0"/>
              <a:t> → what we observe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When we measure a state:</a:t>
            </a:r>
          </a:p>
          <a:p>
            <a:r>
              <a:rPr lang="en-US" dirty="0"/>
              <a:t>The state is projected onto one of these directions</a:t>
            </a:r>
          </a:p>
          <a:p>
            <a:r>
              <a:rPr lang="en-US" dirty="0"/>
              <a:t>We observe the value associated with that direction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72B09F-9988-F59D-67BA-3825041F52E5}"/>
              </a:ext>
            </a:extLst>
          </p:cNvPr>
          <p:cNvSpPr txBox="1"/>
          <p:nvPr/>
        </p:nvSpPr>
        <p:spPr>
          <a:xfrm>
            <a:off x="6906612" y="1397675"/>
            <a:ext cx="499184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/>
              <a:t>Linear algebra language</a:t>
            </a:r>
            <a:endParaRPr lang="en-US" sz="2400" dirty="0"/>
          </a:p>
          <a:p>
            <a:r>
              <a:rPr lang="en-US" sz="2400" dirty="0"/>
              <a:t>These special directions are called </a:t>
            </a:r>
            <a:r>
              <a:rPr lang="en-US" sz="2400" b="1" dirty="0"/>
              <a:t>eigenvectors</a:t>
            </a:r>
            <a:endParaRPr lang="en-US" sz="2400" dirty="0"/>
          </a:p>
          <a:p>
            <a:r>
              <a:rPr lang="en-US" sz="2400" dirty="0"/>
              <a:t>The observed values are </a:t>
            </a:r>
            <a:r>
              <a:rPr lang="en-US" sz="2400" b="1" dirty="0"/>
              <a:t>eigenvalues</a:t>
            </a:r>
            <a:endParaRPr lang="en-US" sz="2400" dirty="0"/>
          </a:p>
          <a:p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Summary</a:t>
            </a:r>
            <a:endParaRPr lang="en-US" sz="2400" dirty="0"/>
          </a:p>
          <a:p>
            <a:r>
              <a:rPr lang="en-US" sz="2400" dirty="0"/>
              <a:t>Measurement = projection onto eigenvectors</a:t>
            </a:r>
          </a:p>
          <a:p>
            <a:endParaRPr lang="en-US" sz="2400" dirty="0"/>
          </a:p>
          <a:p>
            <a:r>
              <a:rPr lang="en-US" sz="2400" dirty="0"/>
              <a:t>Observation = corresponding eigenvalue</a:t>
            </a:r>
          </a:p>
        </p:txBody>
      </p:sp>
    </p:spTree>
    <p:extLst>
      <p:ext uri="{BB962C8B-B14F-4D97-AF65-F5344CB8AC3E}">
        <p14:creationId xmlns:p14="http://schemas.microsoft.com/office/powerpoint/2010/main" val="2560542603"/>
      </p:ext>
    </p:extLst>
  </p:cSld>
  <p:clrMapOvr>
    <a:masterClrMapping/>
  </p:clrMapOvr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E06CFC-94F0-4013-9114-70E2F7CC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469BDA-E5F1-4C66-B5A8-5DE7E356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Stern–Gerlach measurement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AD9637-831D-4F7B-B83A-894B20CFF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Develop the preparation, magnetic-field gradient, and readout.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Separate the Pauli observable with eigenvalues ±1 from physical spin angular momentum with eigenvalues ±ℏ/2.</a:t>
            </a:r>
          </a:p>
        </p:txBody>
      </p:sp>
    </p:spTree>
    <p:extLst>
      <p:ext uri="{BB962C8B-B14F-4D97-AF65-F5344CB8AC3E}">
        <p14:creationId xmlns:p14="http://schemas.microsoft.com/office/powerpoint/2010/main" val="17139654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F3DC5-FFAA-46A9-ACEF-591F5835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7C932D-077C-4681-A5D1-20E92107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Sequential measurements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0AA0A1-65EC-4EBD-BF7E-E917C954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Work through two measurement axes and conditional probabilities.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Explain the change of state and the difference between an observable, apparatus setting, and observed value.</a:t>
            </a:r>
          </a:p>
        </p:txBody>
      </p:sp>
    </p:spTree>
    <p:extLst>
      <p:ext uri="{BB962C8B-B14F-4D97-AF65-F5344CB8AC3E}">
        <p14:creationId xmlns:p14="http://schemas.microsoft.com/office/powerpoint/2010/main" val="247019324"/>
      </p:ext>
    </p:extLst>
  </p:cSld>
</p:sld>
</file>