
<file path=[Content_Types].xml><?xml version="1.0" encoding="utf-8"?>
<Types xmlns="http://schemas.openxmlformats.org/package/2006/content-types">
  <Default Extension="rels" ContentType="application/vnd.openxmlformats-package.relationships+xml"/>
  <Override PartName="/ppt/imports/8/ppt/media/image55.png" ContentType="image/png"/>
  <Override PartName="/ppt/imports/8/ppt/media/image56.png" ContentType="image/png"/>
  <Override PartName="/ppt/imports/8/ppt/media/image57.png" ContentType="image/png"/>
  <Override PartName="/ppt/imports/8/ppt/media/image58.png" ContentType="image/png"/>
  <Override PartName="/ppt/imports/8/ppt/media/image59.png" ContentType="image/png"/>
  <Override PartName="/ppt/imports/8/ppt/media/image60.png" ContentType="image/png"/>
  <Override PartName="/ppt/imports/8/ppt/media/image61.png" ContentType="image/png"/>
  <Override PartName="/ppt/imports/8/ppt/media/image62.png" ContentType="image/png"/>
  <Override PartName="/ppt/imports/8/ppt/media/image63.jpeg" ContentType="image/jpeg"/>
  <Override PartName="/ppt/imports/8/ppt/slideLayouts/slideLayout1.xml" ContentType="application/vnd.openxmlformats-officedocument.presentationml.slideLayout+xml"/>
  <Override PartName="/ppt/imports/8/ppt/slideLayouts/slideLayout10.xml" ContentType="application/vnd.openxmlformats-officedocument.presentationml.slideLayout+xml"/>
  <Override PartName="/ppt/imports/8/ppt/slideLayouts/slideLayout11.xml" ContentType="application/vnd.openxmlformats-officedocument.presentationml.slideLayout+xml"/>
  <Override PartName="/ppt/imports/8/ppt/slideLayouts/slideLayout2.xml" ContentType="application/vnd.openxmlformats-officedocument.presentationml.slideLayout+xml"/>
  <Override PartName="/ppt/imports/8/ppt/slideLayouts/slideLayout3.xml" ContentType="application/vnd.openxmlformats-officedocument.presentationml.slideLayout+xml"/>
  <Override PartName="/ppt/imports/8/ppt/slideLayouts/slideLayout4.xml" ContentType="application/vnd.openxmlformats-officedocument.presentationml.slideLayout+xml"/>
  <Override PartName="/ppt/imports/8/ppt/slideLayouts/slideLayout5.xml" ContentType="application/vnd.openxmlformats-officedocument.presentationml.slideLayout+xml"/>
  <Override PartName="/ppt/imports/8/ppt/slideLayouts/slideLayout6.xml" ContentType="application/vnd.openxmlformats-officedocument.presentationml.slideLayout+xml"/>
  <Override PartName="/ppt/imports/8/ppt/slideLayouts/slideLayout7.xml" ContentType="application/vnd.openxmlformats-officedocument.presentationml.slideLayout+xml"/>
  <Override PartName="/ppt/imports/8/ppt/slideLayouts/slideLayout8.xml" ContentType="application/vnd.openxmlformats-officedocument.presentationml.slideLayout+xml"/>
  <Override PartName="/ppt/imports/8/ppt/slideLayouts/slideLayout9.xml" ContentType="application/vnd.openxmlformats-officedocument.presentationml.slideLayout+xml"/>
  <Override PartName="/ppt/imports/8/ppt/slideMasters/slideMaster1.xml" ContentType="application/vnd.openxmlformats-officedocument.presentationml.slideMaster+xml"/>
  <Override PartName="/ppt/imports/8/ppt/theme/theme1.xml" ContentType="application/vnd.openxmlformats-officedocument.theme+xml"/>
  <Override PartName="/ppt/imports/9/ppt/media/hdphoto8.wdp" ContentType="image/vnd.ms-photo"/>
  <Override PartName="/ppt/imports/9/ppt/media/hdphoto9.wdp" ContentType="image/vnd.ms-photo"/>
  <Override PartName="/ppt/imports/9/ppt/media/image17.png" ContentType="image/png"/>
  <Override PartName="/ppt/imports/9/ppt/media/image18.png" ContentType="image/png"/>
  <Override PartName="/ppt/imports/9/ppt/media/image21.png" ContentType="image/png"/>
  <Override PartName="/ppt/imports/9/ppt/media/image22.png" ContentType="image/png"/>
  <Override PartName="/ppt/imports/9/ppt/media/image23.png" ContentType="image/png"/>
  <Override PartName="/ppt/imports/9/ppt/media/image24.png" ContentType="image/png"/>
  <Override PartName="/ppt/imports/9/ppt/media/image32.png" ContentType="image/png"/>
  <Override PartName="/ppt/imports/9/ppt/media/image33.png" ContentType="image/png"/>
  <Override PartName="/ppt/imports/9/ppt/media/image34.png" ContentType="image/png"/>
  <Override PartName="/ppt/imports/9/ppt/media/image35.png" ContentType="image/png"/>
  <Override PartName="/ppt/imports/9/ppt/media/image36.emf" ContentType="image/x-emf"/>
  <Override PartName="/ppt/imports/9/ppt/media/image37.emf" ContentType="image/x-emf"/>
  <Override PartName="/ppt/imports/9/ppt/media/image38.emf" ContentType="image/x-emf"/>
  <Override PartName="/ppt/imports/9/ppt/media/image39.emf" ContentType="image/x-emf"/>
  <Override PartName="/ppt/imports/9/ppt/media/image40.png" ContentType="image/png"/>
  <Override PartName="/ppt/imports/9/ppt/media/media1.m4v" ContentType="video/unknown"/>
  <Override PartName="/ppt/imports/9/ppt/notesMasters/notesMaster1.xml" ContentType="application/vnd.openxmlformats-officedocument.presentationml.notesMaster+xml"/>
  <Override PartName="/ppt/imports/9/ppt/notesSlides/notesSlide14.xml" ContentType="application/vnd.openxmlformats-officedocument.presentationml.notesSlide+xml"/>
  <Override PartName="/ppt/imports/9/ppt/notesSlides/notesSlide15.xml" ContentType="application/vnd.openxmlformats-officedocument.presentationml.notesSlide+xml"/>
  <Override PartName="/ppt/imports/9/ppt/notesSlides/notesSlide21.xml" ContentType="application/vnd.openxmlformats-officedocument.presentationml.notesSlide+xml"/>
  <Override PartName="/ppt/imports/9/ppt/slideLayouts/slideLayout1.xml" ContentType="application/vnd.openxmlformats-officedocument.presentationml.slideLayout+xml"/>
  <Override PartName="/ppt/imports/9/ppt/slideLayouts/slideLayout10.xml" ContentType="application/vnd.openxmlformats-officedocument.presentationml.slideLayout+xml"/>
  <Override PartName="/ppt/imports/9/ppt/slideLayouts/slideLayout11.xml" ContentType="application/vnd.openxmlformats-officedocument.presentationml.slideLayout+xml"/>
  <Override PartName="/ppt/imports/9/ppt/slideLayouts/slideLayout12.xml" ContentType="application/vnd.openxmlformats-officedocument.presentationml.slideLayout+xml"/>
  <Override PartName="/ppt/imports/9/ppt/slideLayouts/slideLayout13.xml" ContentType="application/vnd.openxmlformats-officedocument.presentationml.slideLayout+xml"/>
  <Override PartName="/ppt/imports/9/ppt/slideLayouts/slideLayout2.xml" ContentType="application/vnd.openxmlformats-officedocument.presentationml.slideLayout+xml"/>
  <Override PartName="/ppt/imports/9/ppt/slideLayouts/slideLayout3.xml" ContentType="application/vnd.openxmlformats-officedocument.presentationml.slideLayout+xml"/>
  <Override PartName="/ppt/imports/9/ppt/slideLayouts/slideLayout4.xml" ContentType="application/vnd.openxmlformats-officedocument.presentationml.slideLayout+xml"/>
  <Override PartName="/ppt/imports/9/ppt/slideLayouts/slideLayout5.xml" ContentType="application/vnd.openxmlformats-officedocument.presentationml.slideLayout+xml"/>
  <Override PartName="/ppt/imports/9/ppt/slideLayouts/slideLayout6.xml" ContentType="application/vnd.openxmlformats-officedocument.presentationml.slideLayout+xml"/>
  <Override PartName="/ppt/imports/9/ppt/slideLayouts/slideLayout7.xml" ContentType="application/vnd.openxmlformats-officedocument.presentationml.slideLayout+xml"/>
  <Override PartName="/ppt/imports/9/ppt/slideLayouts/slideLayout8.xml" ContentType="application/vnd.openxmlformats-officedocument.presentationml.slideLayout+xml"/>
  <Override PartName="/ppt/imports/9/ppt/slideLayouts/slideLayout9.xml" ContentType="application/vnd.openxmlformats-officedocument.presentationml.slideLayout+xml"/>
  <Override PartName="/ppt/imports/9/ppt/slideMasters/slideMaster1.xml" ContentType="application/vnd.openxmlformats-officedocument.presentationml.slideMaster+xml"/>
  <Override PartName="/ppt/imports/9/ppt/theme/theme1.xml" ContentType="application/vnd.openxmlformats-officedocument.theme+xml"/>
  <Override PartName="/ppt/imports/9/ppt/theme/theme2.xml" ContentType="application/vnd.openxmlformats-officedocument.theme+xml"/>
  <Override PartName="/ppt/imports/new/ppt/notesMasters/notesMaster1.xml" ContentType="application/vnd.openxmlformats-officedocument.presentationml.notesMaster+xml"/>
  <Override PartName="/ppt/imports/new/ppt/notesMasters/theme/theme3.xml" ContentType="application/vnd.openxmlformats-officedocument.theme+xml"/>
  <Override PartName="/ppt/imports/new/ppt/notesSlides/notesSlide10.xml" ContentType="application/vnd.openxmlformats-officedocument.presentationml.notesSlide+xml"/>
  <Override PartName="/ppt/imports/new/ppt/notesSlides/notesSlide11.xml" ContentType="application/vnd.openxmlformats-officedocument.presentationml.notesSlide+xml"/>
  <Override PartName="/ppt/imports/new/ppt/notesSlides/notesSlide9.xml" ContentType="application/vnd.openxmlformats-officedocument.presentationml.notesSlide+xml"/>
  <Override PartName="/ppt/imports/new/ppt/slideLayouts/slideLayout1.xml" ContentType="application/vnd.openxmlformats-officedocument.presentationml.slideLayout+xml"/>
  <Override PartName="/ppt/imports/new/ppt/slideMasters/slideMaster1.xml" ContentType="application/vnd.openxmlformats-officedocument.presentationml.slideMaster+xml"/>
  <Override PartName="/ppt/imports/new/ppt/slideMasters/theme/theme2.xml" ContentType="application/vnd.openxmlformats-officedocument.theme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?>
<Relationships xmlns="http://schemas.openxmlformats.org/package/2006/relationships"><Relationship Id="rId1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1"/>
    <p:sldMasterId id="2147483649" r:id="rId2"/>
    <p:sldMasterId id="214748365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 type="screen16x9"/>
  <p:notesSz cx="6858000" cy="9144000"/>
</p:presentation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imports/new/ppt/slideMasters/slideMaster1.xml" /><Relationship Id="rId2" Type="http://schemas.openxmlformats.org/officeDocument/2006/relationships/slideMaster" Target="imports/9/ppt/slideMasters/slideMaster1.xml" /><Relationship Id="rId3" Type="http://schemas.openxmlformats.org/officeDocument/2006/relationships/slideMaster" Target="imports/8/ppt/slideMasters/slideMaster1.xml" /><Relationship Id="rId4" Type="http://schemas.openxmlformats.org/officeDocument/2006/relationships/notesMaster" Target="imports/new/ppt/notesMasters/notesMaster1.xml" /><Relationship Id="rId5" Type="http://schemas.openxmlformats.org/officeDocument/2006/relationships/slide" Target="slides/slide1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/Relationships>
</file>

<file path=ppt/imports/8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8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686479"/>
      </p:ext>
    </p:extLst>
  </p:cSld>
  <p:clrMapOvr>
    <a:masterClrMapping/>
  </p:clrMapOvr>
</p:sldLayout>
</file>

<file path=ppt/imports/8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5794"/>
      </p:ext>
    </p:extLst>
  </p:cSld>
  <p:clrMapOvr>
    <a:masterClrMapping/>
  </p:clrMapOvr>
</p:sldLayout>
</file>

<file path=ppt/imports/8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9127"/>
      </p:ext>
    </p:extLst>
  </p:cSld>
  <p:clrMapOvr>
    <a:masterClrMapping/>
  </p:clrMapOvr>
</p:sldLayout>
</file>

<file path=ppt/imports/8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260851"/>
      </p:ext>
    </p:extLst>
  </p:cSld>
  <p:clrMapOvr>
    <a:masterClrMapping/>
  </p:clrMapOvr>
</p:sldLayout>
</file>

<file path=ppt/imports/8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4/6/26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55225"/>
      </p:ext>
    </p:extLst>
  </p:cSld>
  <p:clrMapOvr>
    <a:masterClrMapping/>
  </p:clrMapOvr>
</p:sldLayout>
</file>

<file path=ppt/imports/8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4/6/26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966946"/>
      </p:ext>
    </p:extLst>
  </p:cSld>
  <p:clrMapOvr>
    <a:masterClrMapping/>
  </p:clrMapOvr>
</p:sldLayout>
</file>

<file path=ppt/imports/8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4/6/26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321163"/>
      </p:ext>
    </p:extLst>
  </p:cSld>
  <p:clrMapOvr>
    <a:masterClrMapping/>
  </p:clrMapOvr>
</p:sldLayout>
</file>

<file path=ppt/imports/8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22387"/>
      </p:ext>
    </p:extLst>
  </p:cSld>
  <p:clrMapOvr>
    <a:masterClrMapping/>
  </p:clrMapOvr>
</p:sldLayout>
</file>

<file path=ppt/imports/8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4/6/26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438090"/>
      </p:ext>
    </p:extLst>
  </p:cSld>
  <p:clrMapOvr>
    <a:masterClrMapping/>
  </p:clrMapOvr>
</p:sldLayout>
</file>

<file path=ppt/imports/8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313102"/>
      </p:ext>
    </p:extLst>
  </p:cSld>
  <p:clrMapOvr>
    <a:masterClrMapping/>
  </p:clrMapOvr>
</p:sldLayout>
</file>

<file path=ppt/imports/8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145653"/>
      </p:ext>
    </p:extLst>
  </p:cSld>
  <p:clrMapOvr>
    <a:masterClrMapping/>
  </p:clrMapOvr>
</p:sldLayout>
</file>

<file path=ppt/imports/8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imports/8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3143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5" r:id="rId6"/>
    <p:sldLayoutId id="2147483680" r:id="rId7"/>
    <p:sldLayoutId id="2147483681" r:id="rId8"/>
    <p:sldLayoutId id="2147483682" r:id="rId9"/>
    <p:sldLayoutId id="2147483684" r:id="rId10"/>
    <p:sldLayoutId id="2147483683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8/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ppt/imports/9/ppt/notesMasters/_rels/notesMaster1.xml.rels><?xml version='1.0' encoding='utf-8'?>
<Relationships xmlns="http://schemas.openxmlformats.org/package/2006/relationships"><Relationship Id="rId1" Type="http://schemas.openxmlformats.org/officeDocument/2006/relationships/theme" Target="../theme/theme2.xml" /></Relationships>
</file>

<file path=ppt/imports/9/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move the slide</a:t>
            </a:r>
          </a:p>
        </p:txBody>
      </p:sp>
      <p:sp>
        <p:nvSpPr>
          <p:cNvPr id="15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15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159" name="PlaceHolder 4"/>
          <p:cNvSpPr>
            <a:spLocks noGrp="1"/>
          </p:cNvSpPr>
          <p:nvPr>
            <p:ph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US" sz="1400" b="0" strike="noStrike" spc="-1" dirty="0">
                <a:latin typeface="Times New Roman"/>
              </a:rPr>
              <a:t>&lt;date/time&gt;</a:t>
            </a:r>
          </a:p>
        </p:txBody>
      </p:sp>
      <p:sp>
        <p:nvSpPr>
          <p:cNvPr id="160" name="PlaceHolder 5"/>
          <p:cNvSpPr>
            <a:spLocks noGrp="1"/>
          </p:cNvSpPr>
          <p:nvPr>
            <p:ph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161" name="PlaceHolder 6"/>
          <p:cNvSpPr>
            <a:spLocks noGrp="1"/>
          </p:cNvSpPr>
          <p:nvPr>
            <p:ph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A97361C3-85AD-43C3-BD27-74B80CDC43F4}" type="slidenum">
              <a:rPr lang="en-US" sz="1400" b="0" strike="noStrike" spc="-1">
                <a:latin typeface="Times New Roman"/>
              </a:rPr>
              <a:t>‹#›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imports/9/ppt/notesSlides/_rels/notesSlide14.xml.rels><?xml version='1.0' encoding='utf-8'?>
<Relationships xmlns="http://schemas.openxmlformats.org/package/2006/relationships"><Relationship Id="rId2" Type="http://schemas.openxmlformats.org/officeDocument/2006/relationships/slide" Target="../../../../slides/slide3.xml" /><Relationship Id="rId1" Type="http://schemas.openxmlformats.org/officeDocument/2006/relationships/notesMaster" Target="../notesMasters/notesMaster1.xml" /></Relationships>
</file>

<file path=ppt/imports/9/ppt/notesSlides/_rels/notesSlide15.xml.rels><?xml version='1.0' encoding='utf-8'?>
<Relationships xmlns="http://schemas.openxmlformats.org/package/2006/relationships"><Relationship Id="rId2" Type="http://schemas.openxmlformats.org/officeDocument/2006/relationships/slide" Target="../../../../slides/slide4.xml" /><Relationship Id="rId1" Type="http://schemas.openxmlformats.org/officeDocument/2006/relationships/notesMaster" Target="../notesMasters/notesMaster1.xml" /></Relationships>
</file>

<file path=ppt/imports/9/ppt/notesSlides/_rels/notesSlide21.xml.rels><?xml version='1.0' encoding='utf-8'?>
<Relationships xmlns="http://schemas.openxmlformats.org/package/2006/relationships"><Relationship Id="rId2" Type="http://schemas.openxmlformats.org/officeDocument/2006/relationships/slide" Target="../../../../slides/slide6.xml" /><Relationship Id="rId1" Type="http://schemas.openxmlformats.org/officeDocument/2006/relationships/notesMaster" Target="../notesMasters/notesMaster1.xml" /></Relationships>
</file>

<file path=ppt/imports/9/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36A59-E188-EED3-CFF5-55C7C1631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0CCE09-BDF0-9B8D-0BDC-D3152C9F22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8FB3CD-F30E-C131-1CE9-6A1333FC83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270B2-95F1-4EEF-14E6-D774ECA98FBC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17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11501161"/>
      </p:ext>
    </p:extLst>
  </p:cSld>
  <p:clrMapOvr>
    <a:masterClrMapping/>
  </p:clrMapOvr>
</p:notes>
</file>

<file path=ppt/imports/9/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DBC659-6654-2ABB-4AAF-86F0412F6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5F5E9-4E12-EFBA-E5CA-5E0B8C585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4208E-7FA5-565F-76A1-DC7E9156C3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0101FB-CB69-09C3-7457-E7ABE17D2452}"/>
              </a:ext>
            </a:extLst>
          </p:cNvPr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18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541940393"/>
      </p:ext>
    </p:extLst>
  </p:cSld>
  <p:clrMapOvr>
    <a:masterClrMapping/>
  </p:clrMapOvr>
</p:notes>
</file>

<file path=ppt/imports/9/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/>
              <a:t>“In classical systems, we talk about probabilities. But in quantum systems, we deal with </a:t>
            </a:r>
            <a:r>
              <a:rPr lang="en-US" b="1" i="1" dirty="0"/>
              <a:t>amplitudes</a:t>
            </a:r>
            <a:r>
              <a:rPr lang="en-US" i="1" dirty="0"/>
              <a:t>—and these amplitudes can interfere like waves.”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“That means some outcomes become more likely because paths to them </a:t>
            </a:r>
            <a:r>
              <a:rPr lang="en-US" b="1" i="1" dirty="0"/>
              <a:t>reinforce</a:t>
            </a:r>
            <a:r>
              <a:rPr lang="en-US" i="1" dirty="0"/>
              <a:t> each other—this is called constructive interference. Others become less likely—or impossible—because paths cancel each other out. That’s destructive interference.”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“This is the core mechanism behind how quantum algorithms work: they arrange interference so that the right answers add up, and the wrong ones cancel out.”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  <a:p>
            <a:pPr>
              <a:buNone/>
            </a:pPr>
            <a:r>
              <a:rPr lang="en-US" i="1" dirty="0"/>
              <a:t>“It’s not just weird physics—it’s how we compute.”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A97361C3-85AD-43C3-BD27-74B80CDC43F4}" type="slidenum">
              <a:rPr lang="en-US" sz="1400" b="0" strike="noStrike" spc="-1" smtClean="0">
                <a:latin typeface="Times New Roman"/>
              </a:rPr>
              <a:t>25</a:t>
            </a:fld>
            <a:endParaRPr lang="en-US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06591692"/>
      </p:ext>
    </p:extLst>
  </p:cSld>
  <p:clrMapOvr>
    <a:masterClrMapping/>
  </p:clrMapOvr>
</p:notes>
</file>

<file path=ppt/imports/9/ppt/slideLayouts/_rels/slideLayout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4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5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6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7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8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9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0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1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2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_rels/slideLayout13.xml.rels><?xml version='1.0' encoding='utf-8'?>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imports/9/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imports/9/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imports/9/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4/6/26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01943"/>
      </p:ext>
    </p:extLst>
  </p:cSld>
  <p:clrMapOvr>
    <a:masterClrMapping/>
  </p:clrMapOvr>
</p:sldLayout>
</file>

<file path=ppt/imports/9/ppt/slideMasters/_rels/slideMaster1.xml.rels><?xml version='1.0' encoding='utf-8'?>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theme" Target="../theme/theme1.xml" /></Relationships>
</file>

<file path=ppt/imports/9/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en-US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imports/9/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9/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imports/new/ppt/notesMasters/_rels/notesMaster1.xml.rels><?xml version='1.0' encoding='utf-8'?>
<Relationships xmlns="http://schemas.openxmlformats.org/package/2006/relationships"><Relationship Type="http://schemas.openxmlformats.org/officeDocument/2006/relationships/theme" Target="theme/theme3.xml" Id="R26dfebb40e1f4b0a" /></Relationships>
</file>

<file path=ppt/imports/new/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imports/new/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imports/new/ppt/notesSlides/_rels/notesSlide9.xml.rels><?xml version='1.0' encoding='utf-8'?>
<Relationships xmlns="http://schemas.openxmlformats.org/package/2006/relationships"><Relationship Type="http://schemas.openxmlformats.org/officeDocument/2006/relationships/slide" Target="../../../../slides/slide14.xml" Id="Rfeebcf47200b4e1f" /><Relationship Type="http://schemas.openxmlformats.org/officeDocument/2006/relationships/notesMaster" Target="../notesMasters/notesMaster1.xml" Id="R9dd142bf36c54276" /></Relationships>
</file>

<file path=ppt/imports/new/ppt/notesSlides/_rels/notesSlide10.xml.rels><?xml version='1.0' encoding='utf-8'?>
<Relationships xmlns="http://schemas.openxmlformats.org/package/2006/relationships"><Relationship Type="http://schemas.openxmlformats.org/officeDocument/2006/relationships/slide" Target="../../../../slides/slide15.xml" Id="R28803264c8ee44a6" /><Relationship Type="http://schemas.openxmlformats.org/officeDocument/2006/relationships/notesMaster" Target="../notesMasters/notesMaster1.xml" Id="Rb278dfa132a14d37" /></Relationships>
</file>

<file path=ppt/imports/new/ppt/notesSlides/_rels/notesSlide11.xml.rels><?xml version='1.0' encoding='utf-8'?>
<Relationships xmlns="http://schemas.openxmlformats.org/package/2006/relationships"><Relationship Type="http://schemas.openxmlformats.org/officeDocument/2006/relationships/slide" Target="../../../../slides/slide1.xml" Id="Rf380d81756ee4d12" /><Relationship Type="http://schemas.openxmlformats.org/officeDocument/2006/relationships/notesMaster" Target="../notesMasters/notesMaster1.xml" Id="R33fec0bc7e1d4ec7" /></Relationships>
</file>

<file path=ppt/imports/new/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Authoring placeholder. Replace with developed teaching slides and a worked example before teaching.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teaching references: IBM Quantum Learning, Basics of Quantum Information (https://learning.quantum.ibm.com/course/basics-of-quantum-information/multiple-systems); Fundamentals of Quantum Algorithms (https://learning.quantum.ibm.com/course/fundamentals-of-quantum-algorithms). Source-slide provenance is recorded in slide-map.json.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imports/new/ppt/slideLayouts/_rels/slideLayout1.xml.rels><?xml version='1.0' encoding='utf-8'?>
<Relationships xmlns="http://schemas.openxmlformats.org/package/2006/relationships"><Relationship Type="http://schemas.openxmlformats.org/officeDocument/2006/relationships/slideMaster" Target="../slideMasters/slideMaster1.xml" Id="R7e82e327c9d54ac1" /></Relationships>
</file>

<file path=ppt/imports/new/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imports/new/ppt/slideMasters/_rels/slideMaster1.xml.rels><?xml version='1.0' encoding='utf-8'?>
<Relationships xmlns="http://schemas.openxmlformats.org/package/2006/relationships"><Relationship Type="http://schemas.openxmlformats.org/officeDocument/2006/relationships/theme" Target="theme/theme2.xml" Id="R47b02e3c39d24f0e" /><Relationship Type="http://schemas.openxmlformats.org/officeDocument/2006/relationships/slideLayout" Target="../slideLayouts/slideLayout1.xml" Id="R25baf429a6d54f4d" /></Relationships>
</file>

<file path=ppt/imports/new/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baf429a6d54f4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imports/new/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e804dbe6844b4c60" /><Relationship Type="http://schemas.openxmlformats.org/officeDocument/2006/relationships/notesSlide" Target="../imports/new/ppt/notesSlides/notesSlide11.xml" Id="R443405be801d41c8" /></Relationships>
</file>

<file path=ppt/slides/_rels/slide2.xml.rels><?xml version='1.0' encoding='utf-8'?>
<Relationships xmlns="http://schemas.openxmlformats.org/package/2006/relationships"><Relationship Id="rId3" Type="http://schemas.microsoft.com/office/2007/relationships/hdphoto" Target="../imports/9/ppt/media/hdphoto8.wdp" /><Relationship Id="rId2" Type="http://schemas.openxmlformats.org/officeDocument/2006/relationships/image" Target="../imports/9/ppt/media/image17.png" /><Relationship Id="rId1" Type="http://schemas.openxmlformats.org/officeDocument/2006/relationships/slideLayout" Target="../imports/9/ppt/slideLayouts/slideLayout2.xml" /><Relationship Id="rId4" Type="http://schemas.openxmlformats.org/officeDocument/2006/relationships/image" Target="../imports/9/ppt/media/image18.png" /></Relationships>
</file>

<file path=ppt/slides/_rels/slide3.xml.rels><?xml version='1.0' encoding='utf-8'?>
<Relationships xmlns="http://schemas.openxmlformats.org/package/2006/relationships"><Relationship Id="rId3" Type="http://schemas.openxmlformats.org/officeDocument/2006/relationships/image" Target="../imports/9/ppt/media/image17.png" /><Relationship Id="rId2" Type="http://schemas.openxmlformats.org/officeDocument/2006/relationships/notesSlide" Target="../imports/9/ppt/notesSlides/notesSlide14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23.png" /><Relationship Id="rId5" Type="http://schemas.openxmlformats.org/officeDocument/2006/relationships/image" Target="../imports/9/ppt/media/image22.png" /><Relationship Id="rId4" Type="http://schemas.microsoft.com/office/2007/relationships/hdphoto" Target="../imports/9/ppt/media/hdphoto9.wdp" /></Relationships>
</file>

<file path=ppt/slides/_rels/slide4.xml.rels><?xml version='1.0' encoding='utf-8'?>
<Relationships xmlns="http://schemas.openxmlformats.org/package/2006/relationships"><Relationship Id="rId8" Type="http://schemas.openxmlformats.org/officeDocument/2006/relationships/image" Target="../imports/9/ppt/media/image23.png" /><Relationship Id="rId3" Type="http://schemas.openxmlformats.org/officeDocument/2006/relationships/slideLayout" Target="../imports/9/ppt/slideLayouts/slideLayout2.xml" /><Relationship Id="rId7" Type="http://schemas.openxmlformats.org/officeDocument/2006/relationships/image" Target="../imports/9/ppt/media/image22.png" /><Relationship Id="rId2" Type="http://schemas.microsoft.com/office/2007/relationships/media" Target="../imports/9/ppt/media/media1.m4v" /><Relationship Id="rId1" Type="http://schemas.openxmlformats.org/officeDocument/2006/relationships/video" Target="NULL" TargetMode="External" /><Relationship Id="rId6" Type="http://schemas.microsoft.com/office/2007/relationships/hdphoto" Target="../imports/9/ppt/media/hdphoto9.wdp" /><Relationship Id="rId5" Type="http://schemas.openxmlformats.org/officeDocument/2006/relationships/image" Target="../imports/9/ppt/media/image17.png" /><Relationship Id="rId4" Type="http://schemas.openxmlformats.org/officeDocument/2006/relationships/notesSlide" Target="../imports/9/ppt/notesSlides/notesSlide15.xml" /><Relationship Id="rId9" Type="http://schemas.openxmlformats.org/officeDocument/2006/relationships/image" Target="../imports/9/ppt/media/image24.png" /></Relationships>
</file>

<file path=ppt/slides/_rels/slide5.xml.rels><?xml version='1.0' encoding='utf-8'?>
<Relationships xmlns="http://schemas.openxmlformats.org/package/2006/relationships"><Relationship Id="rId8" Type="http://schemas.openxmlformats.org/officeDocument/2006/relationships/image" Target="../imports/9/ppt/media/image38.emf" /><Relationship Id="rId3" Type="http://schemas.openxmlformats.org/officeDocument/2006/relationships/image" Target="../imports/9/ppt/media/image33.png" /><Relationship Id="rId7" Type="http://schemas.openxmlformats.org/officeDocument/2006/relationships/image" Target="../imports/9/ppt/media/image37.emf" /><Relationship Id="rId2" Type="http://schemas.openxmlformats.org/officeDocument/2006/relationships/image" Target="../imports/9/ppt/media/image32.png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36.emf" /><Relationship Id="rId5" Type="http://schemas.openxmlformats.org/officeDocument/2006/relationships/image" Target="../imports/9/ppt/media/image35.png" /><Relationship Id="rId4" Type="http://schemas.openxmlformats.org/officeDocument/2006/relationships/image" Target="../imports/9/ppt/media/image34.png" /><Relationship Id="rId9" Type="http://schemas.openxmlformats.org/officeDocument/2006/relationships/image" Target="../imports/9/ppt/media/image39.emf" /></Relationships>
</file>

<file path=ppt/slides/_rels/slide6.xml.rels><?xml version='1.0' encoding='utf-8'?>
<Relationships xmlns="http://schemas.openxmlformats.org/package/2006/relationships"><Relationship Id="rId3" Type="http://schemas.openxmlformats.org/officeDocument/2006/relationships/image" Target="../imports/9/ppt/media/image17.png" /><Relationship Id="rId2" Type="http://schemas.openxmlformats.org/officeDocument/2006/relationships/notesSlide" Target="../imports/9/ppt/notesSlides/notesSlide21.xml" /><Relationship Id="rId1" Type="http://schemas.openxmlformats.org/officeDocument/2006/relationships/slideLayout" Target="../imports/9/ppt/slideLayouts/slideLayout2.xml" /><Relationship Id="rId6" Type="http://schemas.openxmlformats.org/officeDocument/2006/relationships/image" Target="../imports/9/ppt/media/image21.png" /><Relationship Id="rId5" Type="http://schemas.openxmlformats.org/officeDocument/2006/relationships/image" Target="../imports/9/ppt/media/image40.png" /><Relationship Id="rId4" Type="http://schemas.microsoft.com/office/2007/relationships/hdphoto" Target="../imports/9/ppt/media/hdphoto9.wdp" /></Relationships>
</file>

<file path=ppt/slides/_rels/slide7.xml.rels><?xml version='1.0' encoding='utf-8'?>
<Relationships xmlns="http://schemas.openxmlformats.org/package/2006/relationships"><Relationship Id="rId3" Type="http://schemas.openxmlformats.org/officeDocument/2006/relationships/image" Target="../imports/8/ppt/media/image56.png" /><Relationship Id="rId2" Type="http://schemas.openxmlformats.org/officeDocument/2006/relationships/image" Target="../imports/8/ppt/media/image55.png" /><Relationship Id="rId1" Type="http://schemas.openxmlformats.org/officeDocument/2006/relationships/slideLayout" Target="../imports/8/ppt/slideLayouts/slideLayout2.xml" /><Relationship Id="rId4" Type="http://schemas.openxmlformats.org/officeDocument/2006/relationships/hyperlink" Target="https://wanda.fiu.edu/boeglinw/courses/Modern_lab_manual3/interference.html" TargetMode="External" /></Relationships>
</file>

<file path=ppt/slides/_rels/slide8.xml.rels><?xml version='1.0' encoding='utf-8'?>
<Relationships xmlns="http://schemas.openxmlformats.org/package/2006/relationships"><Relationship Id="rId3" Type="http://schemas.openxmlformats.org/officeDocument/2006/relationships/image" Target="../imports/8/ppt/media/image58.png" /><Relationship Id="rId2" Type="http://schemas.openxmlformats.org/officeDocument/2006/relationships/image" Target="../imports/8/ppt/media/image57.png" /><Relationship Id="rId1" Type="http://schemas.openxmlformats.org/officeDocument/2006/relationships/slideLayout" Target="../imports/8/ppt/slideLayouts/slideLayout2.xml" /></Relationships>
</file>

<file path=ppt/slides/_rels/slide9.xml.rels><?xml version='1.0' encoding='utf-8'?>
<Relationships xmlns="http://schemas.openxmlformats.org/package/2006/relationships"><Relationship Id="rId3" Type="http://schemas.openxmlformats.org/officeDocument/2006/relationships/image" Target="../imports/8/ppt/media/image60.png" /><Relationship Id="rId2" Type="http://schemas.openxmlformats.org/officeDocument/2006/relationships/image" Target="../imports/8/ppt/media/image59.png" /><Relationship Id="rId1" Type="http://schemas.openxmlformats.org/officeDocument/2006/relationships/slideLayout" Target="../imports/8/ppt/slideLayouts/slideLayout2.xml" /></Relationships>
</file>

<file path=ppt/slides/_rels/slide10.xml.rels><?xml version='1.0' encoding='utf-8'?>
<Relationships xmlns="http://schemas.openxmlformats.org/package/2006/relationships"><Relationship Id="rId2" Type="http://schemas.openxmlformats.org/officeDocument/2006/relationships/image" Target="../imports/8/ppt/media/image61.png" /><Relationship Id="rId1" Type="http://schemas.openxmlformats.org/officeDocument/2006/relationships/slideLayout" Target="../imports/8/ppt/slideLayouts/slideLayout2.xml" /></Relationships>
</file>

<file path=ppt/slides/_rels/slide11.xml.rels><?xml version='1.0' encoding='utf-8'?>
<Relationships xmlns="http://schemas.openxmlformats.org/package/2006/relationships"><Relationship Id="rId2" Type="http://schemas.openxmlformats.org/officeDocument/2006/relationships/image" Target="../imports/8/ppt/media/image62.png" /><Relationship Id="rId1" Type="http://schemas.openxmlformats.org/officeDocument/2006/relationships/slideLayout" Target="../imports/8/ppt/slideLayouts/slideLayout2.xml" /></Relationships>
</file>

<file path=ppt/slides/_rels/slide12.xml.rels><?xml version='1.0' encoding='utf-8'?>
<Relationships xmlns="http://schemas.openxmlformats.org/package/2006/relationships"><Relationship Id="rId3" Type="http://schemas.openxmlformats.org/officeDocument/2006/relationships/hyperlink" Target="https://www.universetoday.com/authors/houseofwilliams.html" TargetMode="External" /><Relationship Id="rId2" Type="http://schemas.openxmlformats.org/officeDocument/2006/relationships/image" Target="../imports/8/ppt/media/image63.jpeg" /><Relationship Id="rId1" Type="http://schemas.openxmlformats.org/officeDocument/2006/relationships/slideLayout" Target="../imports/8/ppt/slideLayouts/slideLayout2.xml" /></Relationships>
</file>

<file path=ppt/slides/_rels/slide13.xml.rels><?xml version='1.0' encoding='utf-8'?>
<Relationships xmlns="http://schemas.openxmlformats.org/package/2006/relationships"><Relationship Id="rId3" Type="http://schemas.openxmlformats.org/officeDocument/2006/relationships/hyperlink" Target="https://www.universetoday.com/authors/houseofwilliams.html" TargetMode="External" /><Relationship Id="rId2" Type="http://schemas.openxmlformats.org/officeDocument/2006/relationships/image" Target="../imports/8/ppt/media/image63.jpeg" /><Relationship Id="rId1" Type="http://schemas.openxmlformats.org/officeDocument/2006/relationships/slideLayout" Target="../imports/8/ppt/slideLayouts/slideLayout2.xml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0b80959967104e3d" /><Relationship Type="http://schemas.openxmlformats.org/officeDocument/2006/relationships/notesSlide" Target="../imports/new/ppt/notesSlides/notesSlide9.xml" Id="Rebdc091c8cad4e4d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../imports/new/ppt/slideLayouts/slideLayout1.xml" Id="R17cead2269ba4eda" /><Relationship Type="http://schemas.openxmlformats.org/officeDocument/2006/relationships/notesSlide" Target="../imports/new/ppt/notesSlides/notesSlide10.xml" Id="Ra0345b665b3646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FCA6AB-3BAC-4B6C-B8F9-48DA3E46F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555555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555555"/>
                </a:solidFill>
                <a:latin typeface="Arial"/>
                <a:ea typeface="Arial"/>
                <a:cs typeface="Arial"/>
              </a:rPr>
              <a:t>DRAFT · Q2  /  Week 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795D34-90E5-4516-B607-1313B9C6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Waves, amplitudes, and interference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0D4D23-D3B6-4E3F-A24E-5F2A606EA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Physical evidence and amplitude addition. Gate synthesis and algorithms belong in Q3.</a:t>
            </a:r>
          </a:p>
        </p:txBody>
      </p:sp>
    </p:spTree>
    <p:extLst>
      <p:ext uri="{BB962C8B-B14F-4D97-AF65-F5344CB8AC3E}">
        <p14:creationId xmlns:p14="http://schemas.microsoft.com/office/powerpoint/2010/main" val="436261904"/>
      </p:ext>
    </p:extLst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19000"/>
                    </a14:imgEffect>
                    <a14:imgEffect>
                      <a14:brightnessContrast bright="-78000" contrast="-4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D989-D170-9A6B-2FBD-43C953EFB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6408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The Quantum Revolution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2AB24AF-B1F1-9285-081E-2B59E8F62FAF}"/>
              </a:ext>
            </a:extLst>
          </p:cNvPr>
          <p:cNvSpPr txBox="1">
            <a:spLocks/>
          </p:cNvSpPr>
          <p:nvPr/>
        </p:nvSpPr>
        <p:spPr>
          <a:xfrm>
            <a:off x="10981037" y="6611481"/>
            <a:ext cx="1210963" cy="104724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Foundations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15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1FE698-E994-7C8B-4C62-B089B6E1C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1630" y="1261773"/>
            <a:ext cx="7983941" cy="5322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044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19000"/>
                    </a14:imgEffect>
                    <a14:imgEffect>
                      <a14:brightnessContrast bright="-78000" contrast="-4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47F691-B58C-E883-6021-A67CF68A7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23A7C-8C65-0E2F-7FC4-9247D8D36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0"/>
            <a:ext cx="5754032" cy="1144800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Wave-Particle Duality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85DDCC6-CDB8-8114-4577-12681975A2D7}"/>
              </a:ext>
            </a:extLst>
          </p:cNvPr>
          <p:cNvSpPr txBox="1">
            <a:spLocks/>
          </p:cNvSpPr>
          <p:nvPr/>
        </p:nvSpPr>
        <p:spPr>
          <a:xfrm>
            <a:off x="10981037" y="6611481"/>
            <a:ext cx="1210963" cy="104724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Foundations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17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D2B07E-FB0F-7802-6A1F-B671FD07EF24}"/>
              </a:ext>
            </a:extLst>
          </p:cNvPr>
          <p:cNvSpPr txBox="1"/>
          <p:nvPr/>
        </p:nvSpPr>
        <p:spPr>
          <a:xfrm>
            <a:off x="6233730" y="141795"/>
            <a:ext cx="595827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Einstein (1905)</a:t>
            </a:r>
            <a:r>
              <a:rPr lang="en-US" sz="1600" dirty="0">
                <a:solidFill>
                  <a:srgbClr val="FFFF00"/>
                </a:solidFill>
              </a:rPr>
              <a:t>: Light quanta (photons) to explain the </a:t>
            </a:r>
            <a:r>
              <a:rPr lang="en-US" sz="1600" b="1" dirty="0">
                <a:solidFill>
                  <a:srgbClr val="FFFF00"/>
                </a:solidFill>
              </a:rPr>
              <a:t>photoelectric effect</a:t>
            </a:r>
            <a:endParaRPr lang="en-US" sz="16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de Broglie (1924)</a:t>
            </a:r>
            <a:r>
              <a:rPr lang="en-US" sz="1600" dirty="0">
                <a:solidFill>
                  <a:srgbClr val="FFFF00"/>
                </a:solidFill>
              </a:rPr>
              <a:t>: </a:t>
            </a:r>
            <a:r>
              <a:rPr lang="en-US" sz="1600" dirty="0" err="1">
                <a:solidFill>
                  <a:srgbClr val="FFFF00"/>
                </a:solidFill>
              </a:rPr>
              <a:t>Hypothesised</a:t>
            </a:r>
            <a:r>
              <a:rPr lang="en-US" sz="1600" dirty="0">
                <a:solidFill>
                  <a:srgbClr val="FFFF00"/>
                </a:solidFill>
              </a:rPr>
              <a:t> that </a:t>
            </a:r>
            <a:r>
              <a:rPr lang="en-US" sz="1600" b="1" dirty="0">
                <a:solidFill>
                  <a:srgbClr val="FFFF00"/>
                </a:solidFill>
              </a:rPr>
              <a:t>matter (like electrons)</a:t>
            </a:r>
            <a:r>
              <a:rPr lang="en-US" sz="1600" dirty="0">
                <a:solidFill>
                  <a:srgbClr val="FFFF00"/>
                </a:solidFill>
              </a:rPr>
              <a:t> also has wave properties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FF00"/>
              </a:solidFill>
            </a:endParaRPr>
          </a:p>
          <a:p>
            <a:r>
              <a:rPr lang="en-US" sz="1600" b="1" dirty="0">
                <a:solidFill>
                  <a:srgbClr val="FFFF00"/>
                </a:solidFill>
              </a:rPr>
              <a:t>Davisson–Germer (1927)</a:t>
            </a:r>
            <a:r>
              <a:rPr lang="en-US" sz="1600" dirty="0">
                <a:solidFill>
                  <a:srgbClr val="FFFF00"/>
                </a:solidFill>
              </a:rPr>
              <a:t>: Confirmed </a:t>
            </a:r>
            <a:r>
              <a:rPr lang="en-US" sz="1600" b="1" dirty="0">
                <a:solidFill>
                  <a:srgbClr val="FFFF00"/>
                </a:solidFill>
              </a:rPr>
              <a:t>electron diffraction</a:t>
            </a:r>
            <a:r>
              <a:rPr lang="en-US" sz="1600" dirty="0">
                <a:solidFill>
                  <a:srgbClr val="FFFF00"/>
                </a:solidFill>
              </a:rPr>
              <a:t>, validating de Broglie</a:t>
            </a:r>
          </a:p>
          <a:p>
            <a:endParaRPr lang="en-US" sz="1600" b="1" dirty="0">
              <a:solidFill>
                <a:srgbClr val="FFFF00"/>
              </a:solidFill>
            </a:endParaRPr>
          </a:p>
          <a:p>
            <a:r>
              <a:rPr lang="en-US" sz="1600" b="1" dirty="0">
                <a:solidFill>
                  <a:srgbClr val="FFFF00"/>
                </a:solidFill>
              </a:rPr>
              <a:t>Bohr, Heisenberg, Schrödinger (1920s)</a:t>
            </a:r>
            <a:r>
              <a:rPr lang="en-US" sz="1600" dirty="0">
                <a:solidFill>
                  <a:srgbClr val="FFFF00"/>
                </a:solidFill>
              </a:rPr>
              <a:t>: </a:t>
            </a:r>
            <a:r>
              <a:rPr lang="en-US" sz="1600" dirty="0" err="1">
                <a:solidFill>
                  <a:srgbClr val="FFFF00"/>
                </a:solidFill>
              </a:rPr>
              <a:t>Formalised</a:t>
            </a:r>
            <a:r>
              <a:rPr lang="en-US" sz="1600" dirty="0">
                <a:solidFill>
                  <a:srgbClr val="FFFF00"/>
                </a:solidFill>
              </a:rPr>
              <a:t> the </a:t>
            </a:r>
            <a:r>
              <a:rPr lang="en-US" sz="1600" b="1" dirty="0">
                <a:solidFill>
                  <a:srgbClr val="FFFF00"/>
                </a:solidFill>
              </a:rPr>
              <a:t>quantum framework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9" name="Picture 18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7794D8F8-3A76-D931-1D7A-7F6B0EFD93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0" y="1299116"/>
            <a:ext cx="5505214" cy="53511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9A2979B-8572-5A91-E23D-1C253173C2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3064" y="2842850"/>
            <a:ext cx="5525516" cy="368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819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119000"/>
                    </a14:imgEffect>
                    <a14:imgEffect>
                      <a14:brightnessContrast bright="-78000" contrast="-4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852A0B-34E5-DA30-4E51-BDAD47F43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C9EC2-4702-3E38-4F2D-ED1D3BB1C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011" y="0"/>
            <a:ext cx="5754032" cy="1144800"/>
          </a:xfrm>
        </p:spPr>
        <p:txBody>
          <a:bodyPr/>
          <a:lstStyle/>
          <a:p>
            <a:r>
              <a:rPr lang="en-US" sz="4000" b="1" dirty="0">
                <a:solidFill>
                  <a:schemeClr val="bg1"/>
                </a:solidFill>
              </a:rPr>
              <a:t>Wave-Particle Duality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F359182-AAE2-605F-28DE-3719D08971EA}"/>
              </a:ext>
            </a:extLst>
          </p:cNvPr>
          <p:cNvSpPr txBox="1">
            <a:spLocks/>
          </p:cNvSpPr>
          <p:nvPr/>
        </p:nvSpPr>
        <p:spPr>
          <a:xfrm>
            <a:off x="10981037" y="6611481"/>
            <a:ext cx="1210963" cy="104724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Foundations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18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6020567-B775-B058-5D60-ABB0070F9A68}"/>
              </a:ext>
            </a:extLst>
          </p:cNvPr>
          <p:cNvSpPr txBox="1"/>
          <p:nvPr/>
        </p:nvSpPr>
        <p:spPr>
          <a:xfrm>
            <a:off x="6233730" y="141795"/>
            <a:ext cx="5958270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FF00"/>
                </a:solidFill>
              </a:rPr>
              <a:t>Einstein (1905)</a:t>
            </a:r>
            <a:r>
              <a:rPr lang="en-US" sz="1600" dirty="0">
                <a:solidFill>
                  <a:srgbClr val="FFFF00"/>
                </a:solidFill>
              </a:rPr>
              <a:t>: Light quanta (photons) to explain the </a:t>
            </a:r>
            <a:r>
              <a:rPr lang="en-US" sz="1600" b="1" dirty="0">
                <a:solidFill>
                  <a:srgbClr val="FFFF00"/>
                </a:solidFill>
              </a:rPr>
              <a:t>photoelectric effect</a:t>
            </a:r>
            <a:endParaRPr lang="en-US" sz="1600" dirty="0">
              <a:solidFill>
                <a:srgbClr val="FFFF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FFFF00"/>
                </a:solidFill>
              </a:rPr>
              <a:t>de Broglie (1924)</a:t>
            </a:r>
            <a:r>
              <a:rPr lang="en-US" sz="1600" dirty="0">
                <a:solidFill>
                  <a:srgbClr val="FFFF00"/>
                </a:solidFill>
              </a:rPr>
              <a:t>: </a:t>
            </a:r>
            <a:r>
              <a:rPr lang="en-US" sz="1600" dirty="0" err="1">
                <a:solidFill>
                  <a:srgbClr val="FFFF00"/>
                </a:solidFill>
              </a:rPr>
              <a:t>Hypothesised</a:t>
            </a:r>
            <a:r>
              <a:rPr lang="en-US" sz="1600" dirty="0">
                <a:solidFill>
                  <a:srgbClr val="FFFF00"/>
                </a:solidFill>
              </a:rPr>
              <a:t> that </a:t>
            </a:r>
            <a:r>
              <a:rPr lang="en-US" sz="1600" b="1" dirty="0">
                <a:solidFill>
                  <a:srgbClr val="FFFF00"/>
                </a:solidFill>
              </a:rPr>
              <a:t>matter (like electrons)</a:t>
            </a:r>
            <a:r>
              <a:rPr lang="en-US" sz="1600" dirty="0">
                <a:solidFill>
                  <a:srgbClr val="FFFF00"/>
                </a:solidFill>
              </a:rPr>
              <a:t> also has wave properties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FFFF00"/>
              </a:solidFill>
            </a:endParaRPr>
          </a:p>
          <a:p>
            <a:r>
              <a:rPr lang="en-US" sz="1600" b="1" dirty="0">
                <a:solidFill>
                  <a:srgbClr val="FFFF00"/>
                </a:solidFill>
              </a:rPr>
              <a:t>Davisson–Germer (1927)</a:t>
            </a:r>
            <a:r>
              <a:rPr lang="en-US" sz="1600" dirty="0">
                <a:solidFill>
                  <a:srgbClr val="FFFF00"/>
                </a:solidFill>
              </a:rPr>
              <a:t>: Confirmed </a:t>
            </a:r>
            <a:r>
              <a:rPr lang="en-US" sz="1600" b="1" dirty="0">
                <a:solidFill>
                  <a:srgbClr val="FFFF00"/>
                </a:solidFill>
              </a:rPr>
              <a:t>electron diffraction</a:t>
            </a:r>
            <a:r>
              <a:rPr lang="en-US" sz="1600" dirty="0">
                <a:solidFill>
                  <a:srgbClr val="FFFF00"/>
                </a:solidFill>
              </a:rPr>
              <a:t>, validating de Broglie</a:t>
            </a:r>
          </a:p>
          <a:p>
            <a:endParaRPr lang="en-US" sz="1600" b="1" dirty="0">
              <a:solidFill>
                <a:srgbClr val="FFFF00"/>
              </a:solidFill>
            </a:endParaRPr>
          </a:p>
          <a:p>
            <a:r>
              <a:rPr lang="en-US" sz="1600" b="1" dirty="0">
                <a:solidFill>
                  <a:srgbClr val="FFFF00"/>
                </a:solidFill>
              </a:rPr>
              <a:t>Bohr, Heisenberg, Schrödinger (1920s)</a:t>
            </a:r>
            <a:r>
              <a:rPr lang="en-US" sz="1600" dirty="0">
                <a:solidFill>
                  <a:srgbClr val="FFFF00"/>
                </a:solidFill>
              </a:rPr>
              <a:t>: </a:t>
            </a:r>
            <a:r>
              <a:rPr lang="en-US" sz="1600" dirty="0" err="1">
                <a:solidFill>
                  <a:srgbClr val="FFFF00"/>
                </a:solidFill>
              </a:rPr>
              <a:t>Formalised</a:t>
            </a:r>
            <a:r>
              <a:rPr lang="en-US" sz="1600" dirty="0">
                <a:solidFill>
                  <a:srgbClr val="FFFF00"/>
                </a:solidFill>
              </a:rPr>
              <a:t> the </a:t>
            </a:r>
            <a:r>
              <a:rPr lang="en-US" sz="1600" b="1" dirty="0">
                <a:solidFill>
                  <a:srgbClr val="FFFF00"/>
                </a:solidFill>
              </a:rPr>
              <a:t>quantum framework</a:t>
            </a:r>
            <a:endParaRPr lang="en-US" sz="1600" dirty="0">
              <a:solidFill>
                <a:srgbClr val="FFFF00"/>
              </a:solidFill>
            </a:endParaRPr>
          </a:p>
        </p:txBody>
      </p:sp>
      <p:pic>
        <p:nvPicPr>
          <p:cNvPr id="19" name="Picture 18" descr="A paper with text and images&#10;&#10;AI-generated content may be incorrect.">
            <a:extLst>
              <a:ext uri="{FF2B5EF4-FFF2-40B4-BE49-F238E27FC236}">
                <a16:creationId xmlns:a16="http://schemas.microsoft.com/office/drawing/2014/main" id="{45E86DEC-2B89-74CA-35D7-F9E50B9C2F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420" y="1299116"/>
            <a:ext cx="5505214" cy="535113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E30A622-3B03-F408-C02C-DEE62FBA3E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3064" y="2842850"/>
            <a:ext cx="5525516" cy="3683677"/>
          </a:xfrm>
          <a:prstGeom prst="rect">
            <a:avLst/>
          </a:prstGeom>
        </p:spPr>
      </p:pic>
      <p:pic>
        <p:nvPicPr>
          <p:cNvPr id="3" name="DoubleSlit">
            <a:hlinkClick action="ppaction://media"/>
            <a:extLst>
              <a:ext uri="{FF2B5EF4-FFF2-40B4-BE49-F238E27FC236}">
                <a16:creationId xmlns:a16="http://schemas.microsoft.com/office/drawing/2014/main" id="{E3790455-1181-3F31-B5D9-CAB89530C4D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0503.6507" end="1.0307198702E6"/>
                </p14:media>
              </p:ext>
            </p:extLst>
          </p:nvPr>
        </p:nvPicPr>
        <p:blipFill>
          <a:blip r:embed="rId9">
            <a:lum bright="34000" contrast="36000"/>
          </a:blip>
          <a:stretch>
            <a:fillRect/>
          </a:stretch>
        </p:blipFill>
        <p:spPr>
          <a:xfrm>
            <a:off x="1781752" y="897904"/>
            <a:ext cx="8254346" cy="5458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98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6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4521B57-2205-CAFB-43D1-461A729B4D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61" y="16649"/>
            <a:ext cx="3033132" cy="31613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51C5E4-1BCA-7B3A-400F-B796172B9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2961" y="170583"/>
            <a:ext cx="2960153" cy="31613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F01A7E-D17D-4967-1E95-97DE1163C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2276" y="234095"/>
            <a:ext cx="2960153" cy="30342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C8FE1C-09A4-7D76-2B4A-D7C7A5621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2340" y="193463"/>
            <a:ext cx="2926699" cy="3073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7435EF-A0C4-6480-063F-0008D42F76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996" y="3602127"/>
            <a:ext cx="1689100" cy="11049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A63D56-6CEE-070A-FC14-96107DAD89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9918" y="3613421"/>
            <a:ext cx="1689100" cy="1104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073D281-4662-4FAF-4E87-8325179BE3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9039" y="3537403"/>
            <a:ext cx="2616200" cy="11049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1BE971-DBB6-BF48-6AE2-A1273E105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54382" y="3569783"/>
            <a:ext cx="2959100" cy="11049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C0E91D-9ED9-6339-CA36-AA9D05C13025}"/>
              </a:ext>
            </a:extLst>
          </p:cNvPr>
          <p:cNvSpPr txBox="1"/>
          <p:nvPr/>
        </p:nvSpPr>
        <p:spPr>
          <a:xfrm>
            <a:off x="1120740" y="5252224"/>
            <a:ext cx="33137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Standard Basis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EEDCC4-6619-72A6-0134-98A45EED131A}"/>
              </a:ext>
            </a:extLst>
          </p:cNvPr>
          <p:cNvSpPr txBox="1"/>
          <p:nvPr/>
        </p:nvSpPr>
        <p:spPr>
          <a:xfrm>
            <a:off x="7397518" y="5252223"/>
            <a:ext cx="3595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Hadamard Basis</a:t>
            </a:r>
          </a:p>
        </p:txBody>
      </p:sp>
    </p:spTree>
    <p:extLst>
      <p:ext uri="{BB962C8B-B14F-4D97-AF65-F5344CB8AC3E}">
        <p14:creationId xmlns:p14="http://schemas.microsoft.com/office/powerpoint/2010/main" val="135248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19000"/>
                    </a14:imgEffect>
                    <a14:imgEffect>
                      <a14:brightnessContrast bright="-78000" contrast="-4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745FF6-9E81-7476-6506-013AF0E35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48541-C82F-997C-711E-04F976160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Quantum Interference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A6E961-DD0B-80BC-84AE-B635B459676E}"/>
              </a:ext>
            </a:extLst>
          </p:cNvPr>
          <p:cNvSpPr txBox="1">
            <a:spLocks/>
          </p:cNvSpPr>
          <p:nvPr/>
        </p:nvSpPr>
        <p:spPr>
          <a:xfrm>
            <a:off x="10981037" y="6611481"/>
            <a:ext cx="1210963" cy="104724"/>
          </a:xfrm>
          <a:prstGeom prst="rect">
            <a:avLst/>
          </a:prstGeom>
          <a:solidFill>
            <a:srgbClr val="011322">
              <a:alpha val="49000"/>
            </a:srgbClr>
          </a:solidFill>
        </p:spPr>
        <p:txBody>
          <a:bodyPr lIns="0" tIns="0" rIns="0" bIns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200" b="1" dirty="0">
                <a:solidFill>
                  <a:schemeClr val="bg1"/>
                </a:solidFill>
              </a:rPr>
              <a:t>Foundations </a:t>
            </a:r>
            <a:fld id="{58B11B8A-1C5B-9046-9BED-8EAA409DC8AB}" type="slidenum">
              <a:rPr lang="en-US" sz="1200" b="1" smtClean="0">
                <a:solidFill>
                  <a:schemeClr val="bg1"/>
                </a:solidFill>
              </a:rPr>
              <a:pPr/>
              <a:t>25</a:t>
            </a:fld>
            <a:r>
              <a:rPr lang="en-US" sz="1200" b="1" dirty="0">
                <a:solidFill>
                  <a:schemeClr val="bg1"/>
                </a:solidFill>
              </a:rPr>
              <a:t> </a:t>
            </a:r>
            <a:endParaRPr lang="en-US" sz="1200" dirty="0">
              <a:solidFill>
                <a:schemeClr val="bg1"/>
              </a:solidFill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BD61CA3-C055-F2FD-A747-423B342FF8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785739"/>
              </p:ext>
            </p:extLst>
          </p:nvPr>
        </p:nvGraphicFramePr>
        <p:xfrm>
          <a:off x="787900" y="1600200"/>
          <a:ext cx="10972800" cy="2286000"/>
        </p:xfrm>
        <a:graphic>
          <a:graphicData uri="http://schemas.openxmlformats.org/drawingml/2006/table">
            <a:tbl>
              <a:tblPr/>
              <a:tblGrid>
                <a:gridCol w="2356624">
                  <a:extLst>
                    <a:ext uri="{9D8B030D-6E8A-4147-A177-3AD203B41FA5}">
                      <a16:colId xmlns:a16="http://schemas.microsoft.com/office/drawing/2014/main" val="1303553012"/>
                    </a:ext>
                  </a:extLst>
                </a:gridCol>
                <a:gridCol w="8616176">
                  <a:extLst>
                    <a:ext uri="{9D8B030D-6E8A-4147-A177-3AD203B41FA5}">
                      <a16:colId xmlns:a16="http://schemas.microsoft.com/office/drawing/2014/main" val="42289443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</a:rPr>
                        <a:t>Concept</a:t>
                      </a:r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>
                          <a:solidFill>
                            <a:schemeClr val="bg1"/>
                          </a:solidFill>
                        </a:rPr>
                        <a:t>Quantum Interference</a:t>
                      </a:r>
                      <a:endParaRPr lang="en-US" sz="24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729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Like in waves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Quantum amplitudes can add or cancel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9135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Constructive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Amplitudes 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</a:rPr>
                        <a:t>reinforce</a:t>
                      </a: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, increasing outcome probability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19231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Destructive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Amplitudes </a:t>
                      </a:r>
                      <a:r>
                        <a:rPr lang="en-US" sz="2400" b="1">
                          <a:solidFill>
                            <a:schemeClr val="bg1"/>
                          </a:solidFill>
                        </a:rPr>
                        <a:t>cancel</a:t>
                      </a: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, suppressing outcomes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14937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bg1"/>
                          </a:solidFill>
                        </a:rPr>
                        <a:t>Why it matters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Used in quantum algorithms to find correct answers faster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0393451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7305811A-1FBC-411D-8E33-D0B4E3BF1A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900" y="3996449"/>
            <a:ext cx="4558991" cy="2719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8AECDE-4D06-653D-A158-578CDCCE85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7401" y="4099830"/>
            <a:ext cx="2983261" cy="2512993"/>
          </a:xfrm>
          <a:prstGeom prst="rect">
            <a:avLst/>
          </a:prstGeom>
        </p:spPr>
      </p:pic>
      <p:sp>
        <p:nvSpPr>
          <p:cNvPr id="7" name="Right Arrow 6">
            <a:extLst>
              <a:ext uri="{FF2B5EF4-FFF2-40B4-BE49-F238E27FC236}">
                <a16:creationId xmlns:a16="http://schemas.microsoft.com/office/drawing/2014/main" id="{945E55EE-5A27-5481-3ED9-620D2BD33816}"/>
              </a:ext>
            </a:extLst>
          </p:cNvPr>
          <p:cNvSpPr/>
          <p:nvPr/>
        </p:nvSpPr>
        <p:spPr>
          <a:xfrm>
            <a:off x="5785096" y="5257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250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FE97F-41E7-CDC8-3E25-56C6D4AC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685409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classical rules to find the probability of landing at position x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4804430-87C2-2BF5-2850-D84121BCC8A2}"/>
                  </a:ext>
                </a:extLst>
              </p:cNvPr>
              <p:cNvSpPr txBox="1"/>
              <p:nvPr/>
            </p:nvSpPr>
            <p:spPr>
              <a:xfrm>
                <a:off x="750367" y="1882941"/>
                <a:ext cx="5558993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Classical Rule: Probabilities Add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Suppose a particle can arrive at screen location x in two mutually exclusive ways: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through slit 1: 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through slit 2: 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Then the total probability is: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chance of arriving at x through slit 1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chance of arriving at x through slit 2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So:</a:t>
                </a:r>
              </a:p>
              <a:p>
                <a:pPr>
                  <a:buNone/>
                </a:pPr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total probability = sum of the two path probabilities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4804430-87C2-2BF5-2850-D84121BCC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367" y="1882941"/>
                <a:ext cx="5558993" cy="3970318"/>
              </a:xfrm>
              <a:prstGeom prst="rect">
                <a:avLst/>
              </a:prstGeom>
              <a:blipFill>
                <a:blip r:embed="rId2"/>
                <a:stretch>
                  <a:fillRect l="-913" t="-958" r="-1826" b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5C622568-72E5-1DCC-76F2-7423A35553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773" y="1647019"/>
            <a:ext cx="4650859" cy="42062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5F46C9-53DD-5BF4-5B65-FE72110FA1C1}"/>
              </a:ext>
            </a:extLst>
          </p:cNvPr>
          <p:cNvSpPr txBox="1"/>
          <p:nvPr/>
        </p:nvSpPr>
        <p:spPr>
          <a:xfrm>
            <a:off x="6871090" y="5819806"/>
            <a:ext cx="35218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hlinkClick r:id="rId4"/>
              </a:rPr>
              <a:t>Modern Lab Experiments ©2025, Werner Boeglin.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43920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885F1-41AB-47A5-4620-1EFC6DFA6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67F8A-7D61-0CDD-B18A-CB03A7C41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685409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classical rules to find the probability of landing at position x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0CC7003-5D40-56F2-09D2-D7E9DC470F0B}"/>
                  </a:ext>
                </a:extLst>
              </p:cNvPr>
              <p:cNvSpPr txBox="1"/>
              <p:nvPr/>
            </p:nvSpPr>
            <p:spPr>
              <a:xfrm>
                <a:off x="542306" y="1882941"/>
                <a:ext cx="5170600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Classical Rule: Probabilities Add</a:t>
                </a:r>
              </a:p>
              <a:p>
                <a:pPr>
                  <a:buNone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Suppose a particle can arrive at screen location x in two mutually exclusive ways: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through slit 1 →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through slit 2 → probability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br>
                  <a:rPr lang="en-US" dirty="0"/>
                </a:br>
                <a:endParaRPr lang="en-US" dirty="0"/>
              </a:p>
              <a:p>
                <a:pPr>
                  <a:buNone/>
                </a:pPr>
                <a:r>
                  <a:rPr lang="en-US" dirty="0"/>
                  <a:t>Then the total probability is: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  <a:p>
                <a:pPr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chance of arriving at x through slit 1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chance of arriving at x through slit 2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None/>
                </a:pPr>
                <a:r>
                  <a:rPr lang="en-US" dirty="0"/>
                  <a:t>So:</a:t>
                </a:r>
              </a:p>
              <a:p>
                <a:pPr>
                  <a:buNone/>
                </a:pPr>
                <a:r>
                  <a:rPr lang="en-US" dirty="0">
                    <a:solidFill>
                      <a:srgbClr val="0E0E0E"/>
                    </a:solidFill>
                    <a:effectLst/>
                    <a:latin typeface=".AppleSystemUIFont"/>
                  </a:rPr>
                  <a:t>total probability = sum of the two path probabilities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0CC7003-5D40-56F2-09D2-D7E9DC470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06" y="1882941"/>
                <a:ext cx="5170600" cy="3970318"/>
              </a:xfrm>
              <a:prstGeom prst="rect">
                <a:avLst/>
              </a:prstGeom>
              <a:blipFill>
                <a:blip r:embed="rId2"/>
                <a:stretch>
                  <a:fillRect l="-980" t="-958" r="-1225" b="-1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6" name="Picture 4">
            <a:extLst>
              <a:ext uri="{FF2B5EF4-FFF2-40B4-BE49-F238E27FC236}">
                <a16:creationId xmlns:a16="http://schemas.microsoft.com/office/drawing/2014/main" id="{FB4DCF64-03CE-05D9-3D59-7EF72E3AE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1892" y="1882940"/>
            <a:ext cx="6111254" cy="39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123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E3C13-A883-5D49-8E4A-B5D2CB004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6B95B-527F-8D83-FF6F-C0CEE65DC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367" y="685409"/>
            <a:ext cx="10691265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Using Quantum rules to find the probability of landing at position x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A68AD9-75FA-EB24-92F1-241E2EC07815}"/>
                  </a:ext>
                </a:extLst>
              </p:cNvPr>
              <p:cNvSpPr txBox="1"/>
              <p:nvPr/>
            </p:nvSpPr>
            <p:spPr>
              <a:xfrm>
                <a:off x="159679" y="2021438"/>
                <a:ext cx="4563637" cy="39703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b="1" dirty="0"/>
                  <a:t>Expanding the Quantum Rule: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  <m:sub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1" dirty="0"/>
              </a:p>
              <a:p>
                <a:pPr>
                  <a:buNone/>
                </a:pPr>
                <a:endParaRPr lang="en-US" dirty="0"/>
              </a:p>
              <a:p>
                <a:r>
                  <a:rPr lang="en-US" b="1" dirty="0"/>
                  <a:t>Step 1: Magnitude definition: </a:t>
                </a:r>
              </a:p>
              <a:p>
                <a:endParaRPr lang="en-US" dirty="0"/>
              </a:p>
              <a:p>
                <a:pPr>
                  <a:buNone/>
                </a:pPr>
                <a:r>
                  <a:rPr lang="en-US" b="1" dirty="0"/>
                  <a:t>Step 2: Distribute conjugate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bar>
                            <m:barPr>
                              <m:pos m:val="top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ba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+</m:t>
                          </m:r>
                          <m:bar>
                            <m:barPr>
                              <m:pos m:val="top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b="1" dirty="0"/>
                  <a:t>Step 3: Multiply out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br>
                  <a:rPr lang="en-US" dirty="0"/>
                </a:br>
                <a:r>
                  <a:rPr lang="en-US" b="1" dirty="0"/>
                  <a:t>Step 4: </a:t>
                </a:r>
                <a:r>
                  <a:rPr lang="en-US" b="1" dirty="0" err="1"/>
                  <a:t>Recognise</a:t>
                </a:r>
                <a:r>
                  <a:rPr lang="en-US" b="1" dirty="0"/>
                  <a:t> terms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</m:oMath>
                  </m:oMathPara>
                </a14:m>
                <a:br>
                  <a:rPr lang="en-US" dirty="0"/>
                </a:br>
                <a:r>
                  <a:rPr lang="en-US" b="1" dirty="0"/>
                  <a:t>Step 5: Combine conjugate pair</a:t>
                </a:r>
                <a:endParaRPr lang="en-US" dirty="0"/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bar>
                        <m:barPr>
                          <m:pos m:val="top"/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bar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ba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dirty="0"/>
              </a:p>
              <a:p>
                <a:pPr>
                  <a:buNone/>
                </a:pPr>
                <a:r>
                  <a:rPr lang="en-US" b="1" dirty="0"/>
                  <a:t>Finally:</a:t>
                </a: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>
                          <a:latin typeface="Cambria Math" panose="02040503050406030204" pitchFamily="18" charset="0"/>
                        </a:rPr>
                        <m:t>+2</m:t>
                      </m:r>
                      <m:r>
                        <m:rPr>
                          <m:sty m:val="p"/>
                        </m:rPr>
                        <a:rPr lang="en-US" b="0" i="1" dirty="0" smtClean="0">
                          <a:latin typeface="Cambria Math" panose="02040503050406030204" pitchFamily="18" charset="0"/>
                        </a:rPr>
                        <m:t>Re</m:t>
                      </m:r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bar>
                            <m:barPr>
                              <m:pos m:val="top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bar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1A68AD9-75FA-EB24-92F1-241E2EC078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679" y="2021438"/>
                <a:ext cx="4563637" cy="3970318"/>
              </a:xfrm>
              <a:prstGeom prst="rect">
                <a:avLst/>
              </a:prstGeom>
              <a:blipFill>
                <a:blip r:embed="rId2"/>
                <a:stretch>
                  <a:fillRect l="-1111" t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D391679-D61A-0D61-B2F8-590C0D670548}"/>
              </a:ext>
            </a:extLst>
          </p:cNvPr>
          <p:cNvSpPr txBox="1"/>
          <p:nvPr/>
        </p:nvSpPr>
        <p:spPr>
          <a:xfrm>
            <a:off x="1098396" y="6327416"/>
            <a:ext cx="60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Re(z) means: </a:t>
            </a:r>
            <a:r>
              <a:rPr lang="en-US" b="1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the real part of a complex number </a:t>
            </a:r>
            <a:r>
              <a:rPr lang="en-US" dirty="0">
                <a:solidFill>
                  <a:srgbClr val="0E0E0E"/>
                </a:solidFill>
                <a:effectLst/>
                <a:latin typeface="Helvetica Neue" panose="02000503000000020004" pitchFamily="2" charset="0"/>
              </a:rPr>
              <a:t>z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B4D57E6-303F-C8BF-6376-F2878A873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3316" y="1880831"/>
            <a:ext cx="6981817" cy="4165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840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6F927C7-07B6-3189-EC45-7E585FB51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37" y="109330"/>
            <a:ext cx="10306343" cy="6639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442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8741A0E-436F-27AB-9A4F-3C75BA34F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0"/>
            <a:ext cx="10796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583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5CCCE57-F1CC-865E-184B-4AAE25752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49"/>
            <a:ext cx="9311640" cy="702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D2F351-48EA-9979-F4BC-2F80CA067BA9}"/>
              </a:ext>
            </a:extLst>
          </p:cNvPr>
          <p:cNvSpPr txBox="1"/>
          <p:nvPr/>
        </p:nvSpPr>
        <p:spPr>
          <a:xfrm>
            <a:off x="8605024" y="6375969"/>
            <a:ext cx="3586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i="0" u="sng" dirty="0">
                <a:solidFill>
                  <a:srgbClr val="6000FF"/>
                </a:solidFill>
                <a:effectLst/>
                <a:latin typeface="-apple-system"/>
                <a:hlinkClick r:id="rId3"/>
              </a:rPr>
              <a:t>Matthew Williams</a:t>
            </a:r>
            <a:r>
              <a:rPr lang="en-US" b="1" i="0" u="sng" dirty="0">
                <a:solidFill>
                  <a:srgbClr val="6000FF"/>
                </a:solidFill>
                <a:effectLst/>
                <a:latin typeface="-apple-system"/>
              </a:rPr>
              <a:t>, Universe Today</a:t>
            </a:r>
            <a:endParaRPr lang="en-US" b="1" i="0" dirty="0">
              <a:solidFill>
                <a:srgbClr val="333333"/>
              </a:solidFill>
              <a:effectLst/>
              <a:latin typeface="-apple-system"/>
            </a:endParaRPr>
          </a:p>
        </p:txBody>
      </p:sp>
    </p:spTree>
    <p:extLst>
      <p:ext uri="{BB962C8B-B14F-4D97-AF65-F5344CB8AC3E}">
        <p14:creationId xmlns:p14="http://schemas.microsoft.com/office/powerpoint/2010/main" val="4092601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48C042-04DB-348A-9603-738F426FFE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834CBF23-1F93-B9C0-9416-32607A91C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649"/>
            <a:ext cx="9311640" cy="702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7C4FF23-954F-3B70-733B-F2D9F5F8B63B}"/>
              </a:ext>
            </a:extLst>
          </p:cNvPr>
          <p:cNvSpPr txBox="1"/>
          <p:nvPr/>
        </p:nvSpPr>
        <p:spPr>
          <a:xfrm>
            <a:off x="8605024" y="6375969"/>
            <a:ext cx="35869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i="0" u="sng" dirty="0">
                <a:solidFill>
                  <a:srgbClr val="6000FF"/>
                </a:solidFill>
                <a:effectLst/>
                <a:latin typeface="-apple-system"/>
                <a:hlinkClick r:id="rId3"/>
              </a:rPr>
              <a:t>Matthew Williams</a:t>
            </a:r>
            <a:r>
              <a:rPr lang="en-US" b="1" i="0" u="sng" dirty="0">
                <a:solidFill>
                  <a:srgbClr val="6000FF"/>
                </a:solidFill>
                <a:effectLst/>
                <a:latin typeface="-apple-system"/>
              </a:rPr>
              <a:t>, Universe Today</a:t>
            </a:r>
            <a:endParaRPr lang="en-US" b="1" i="0" dirty="0">
              <a:solidFill>
                <a:srgbClr val="333333"/>
              </a:solidFill>
              <a:effectLst/>
              <a:latin typeface="-apple-syste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73000-A9E3-87E5-1F2C-6A7CD5CAEB68}"/>
              </a:ext>
            </a:extLst>
          </p:cNvPr>
          <p:cNvSpPr txBox="1"/>
          <p:nvPr/>
        </p:nvSpPr>
        <p:spPr>
          <a:xfrm>
            <a:off x="1645038" y="5907318"/>
            <a:ext cx="89019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</a:rPr>
              <a:t>This pattern of alternating light and dark comes from the addition of complex amplitudes</a:t>
            </a:r>
          </a:p>
        </p:txBody>
      </p:sp>
    </p:spTree>
    <p:extLst>
      <p:ext uri="{BB962C8B-B14F-4D97-AF65-F5344CB8AC3E}">
        <p14:creationId xmlns:p14="http://schemas.microsoft.com/office/powerpoint/2010/main" val="2954899055"/>
      </p:ext>
    </p:extLst>
  </p:cSld>
  <p:clrMapOvr>
    <a:masterClrMapping/>
  </p:clrMapOvr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FF50C-B9F6-4D6B-90A3-B9AA0FA7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1F58E5-06C9-4F91-90F0-C52DECA72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Single-particle interference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63AFA6-B280-4B6E-994A-BEEAD612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Add the experiment, preparation, and detection procedure.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Explain interference between indistinguishable alternatives for a single quantum system. Avoid describing it as photons needing to collide with one another.</a:t>
            </a:r>
          </a:p>
        </p:txBody>
      </p:sp>
    </p:spTree>
    <p:extLst>
      <p:ext uri="{BB962C8B-B14F-4D97-AF65-F5344CB8AC3E}">
        <p14:creationId xmlns:p14="http://schemas.microsoft.com/office/powerpoint/2010/main" val="154855343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C2D393-65D5-404B-9C89-919E2F848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9B3224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B3224"/>
                </a:solidFill>
                <a:latin typeface="Arial"/>
                <a:ea typeface="Arial"/>
                <a:cs typeface="Arial"/>
              </a:rPr>
              <a:t>PLACEHOLDER FOR BRUNA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09B1CF-63CB-423C-8A0A-2E1ACBFF6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104900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Which-path information and coherence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248B0-0D14-48BA-BAFE-235520BB0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52700"/>
            <a:ext cx="1059180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Compare coherent alternatives with distinguishable paths. Connect the observed distributions to amplitude addition and probability addition.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defRPr>
            </a:pPr>
            <a:r>
              <a:rPr sz="2250" b="0">
                <a:solidFill>
                  <a:srgbClr val="111111"/>
                </a:solidFill>
                <a:latin typeface="Times New Roman"/>
                <a:ea typeface="Times New Roman"/>
                <a:cs typeface="Times New Roman"/>
              </a:rPr>
              <a:t>Distinguish loss of local coherence from conditioning on a measurement outcome.</a:t>
            </a:r>
          </a:p>
        </p:txBody>
      </p:sp>
    </p:spTree>
    <p:extLst>
      <p:ext uri="{BB962C8B-B14F-4D97-AF65-F5344CB8AC3E}">
        <p14:creationId xmlns:p14="http://schemas.microsoft.com/office/powerpoint/2010/main" val="1315681510"/>
      </p:ext>
    </p:extLst>
  </p:cSld>
</p:sld>
</file>