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0/ppt/media/image10.png" ContentType="image/png"/>
  <Override PartName="/ppt/imports/10/ppt/media/image11.png" ContentType="image/png"/>
  <Override PartName="/ppt/imports/10/ppt/media/image12.png" ContentType="image/png"/>
  <Override PartName="/ppt/imports/10/ppt/media/image13.png" ContentType="image/png"/>
  <Override PartName="/ppt/imports/10/ppt/media/image14.png" ContentType="image/png"/>
  <Override PartName="/ppt/imports/10/ppt/media/image15.png" ContentType="image/png"/>
  <Override PartName="/ppt/imports/10/ppt/media/image16.png" ContentType="image/png"/>
  <Override PartName="/ppt/imports/10/ppt/media/image17.png" ContentType="image/png"/>
  <Override PartName="/ppt/imports/10/ppt/media/image18.png" ContentType="image/png"/>
  <Override PartName="/ppt/imports/10/ppt/media/image19.png" ContentType="image/png"/>
  <Override PartName="/ppt/imports/10/ppt/media/image2.png" ContentType="image/png"/>
  <Override PartName="/ppt/imports/10/ppt/media/image20.png" ContentType="image/png"/>
  <Override PartName="/ppt/imports/10/ppt/media/image21.png" ContentType="image/png"/>
  <Override PartName="/ppt/imports/10/ppt/media/image22.png" ContentType="image/png"/>
  <Override PartName="/ppt/imports/10/ppt/media/image23.png" ContentType="image/png"/>
  <Override PartName="/ppt/imports/10/ppt/media/image24.png" ContentType="image/png"/>
  <Override PartName="/ppt/imports/10/ppt/media/image25.png" ContentType="image/png"/>
  <Override PartName="/ppt/imports/10/ppt/media/image26.png" ContentType="image/png"/>
  <Override PartName="/ppt/imports/10/ppt/media/image27.png" ContentType="image/png"/>
  <Override PartName="/ppt/imports/10/ppt/media/image28.png" ContentType="image/png"/>
  <Override PartName="/ppt/imports/10/ppt/media/image29.png" ContentType="image/png"/>
  <Override PartName="/ppt/imports/10/ppt/media/image3.png" ContentType="image/png"/>
  <Override PartName="/ppt/imports/10/ppt/media/image30.png" ContentType="image/png"/>
  <Override PartName="/ppt/imports/10/ppt/media/image31.png" ContentType="image/png"/>
  <Override PartName="/ppt/imports/10/ppt/media/image32.png" ContentType="image/png"/>
  <Override PartName="/ppt/imports/10/ppt/media/image8.png" ContentType="image/png"/>
  <Override PartName="/ppt/imports/10/ppt/media/image9.png" ContentType="image/png"/>
  <Override PartName="/ppt/imports/10/ppt/slideLayouts/slideLayout1.xml" ContentType="application/vnd.openxmlformats-officedocument.presentationml.slideLayout+xml"/>
  <Override PartName="/ppt/imports/10/ppt/slideLayouts/slideLayout10.xml" ContentType="application/vnd.openxmlformats-officedocument.presentationml.slideLayout+xml"/>
  <Override PartName="/ppt/imports/10/ppt/slideLayouts/slideLayout11.xml" ContentType="application/vnd.openxmlformats-officedocument.presentationml.slideLayout+xml"/>
  <Override PartName="/ppt/imports/10/ppt/slideLayouts/slideLayout2.xml" ContentType="application/vnd.openxmlformats-officedocument.presentationml.slideLayout+xml"/>
  <Override PartName="/ppt/imports/10/ppt/slideLayouts/slideLayout3.xml" ContentType="application/vnd.openxmlformats-officedocument.presentationml.slideLayout+xml"/>
  <Override PartName="/ppt/imports/10/ppt/slideLayouts/slideLayout4.xml" ContentType="application/vnd.openxmlformats-officedocument.presentationml.slideLayout+xml"/>
  <Override PartName="/ppt/imports/10/ppt/slideLayouts/slideLayout5.xml" ContentType="application/vnd.openxmlformats-officedocument.presentationml.slideLayout+xml"/>
  <Override PartName="/ppt/imports/10/ppt/slideLayouts/slideLayout6.xml" ContentType="application/vnd.openxmlformats-officedocument.presentationml.slideLayout+xml"/>
  <Override PartName="/ppt/imports/10/ppt/slideLayouts/slideLayout7.xml" ContentType="application/vnd.openxmlformats-officedocument.presentationml.slideLayout+xml"/>
  <Override PartName="/ppt/imports/10/ppt/slideLayouts/slideLayout8.xml" ContentType="application/vnd.openxmlformats-officedocument.presentationml.slideLayout+xml"/>
  <Override PartName="/ppt/imports/10/ppt/slideLayouts/slideLayout9.xml" ContentType="application/vnd.openxmlformats-officedocument.presentationml.slideLayout+xml"/>
  <Override PartName="/ppt/imports/10/ppt/slideMasters/slideMaster1.xml" ContentType="application/vnd.openxmlformats-officedocument.presentationml.slideMaster+xml"/>
  <Override PartName="/ppt/imports/10/ppt/theme/theme1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5.xml" ContentType="application/vnd.openxmlformats-officedocument.presentationml.notesSlide+xml"/>
  <Override PartName="/ppt/imports/new/ppt/notesSlides/notesSlide6.xml" ContentType="application/vnd.openxmlformats-officedocument.presentationml.notesSlide+xml"/>
  <Override PartName="/ppt/imports/new/ppt/notesSlides/notesSlide7.xml" ContentType="application/vnd.openxmlformats-officedocument.presentationml.notesSlide+xml"/>
  <Override PartName="/ppt/imports/new/ppt/notesSlides/notesSlide8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0/ppt/slideMasters/slideMaster1.xml" /><Relationship Id="rId3" Type="http://schemas.openxmlformats.org/officeDocument/2006/relationships/notesMaster" Target="imports/new/ppt/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/Relationships>
</file>

<file path=ppt/imports/10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0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0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0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0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0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0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0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0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0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0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0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0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0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0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5.xml.rels><?xml version='1.0' encoding='utf-8'?>
<Relationships xmlns="http://schemas.openxmlformats.org/package/2006/relationships"><Relationship Type="http://schemas.openxmlformats.org/officeDocument/2006/relationships/slide" Target="../../../../slides/slide3.xml" Id="Rd092e75077e74ef0" /><Relationship Type="http://schemas.openxmlformats.org/officeDocument/2006/relationships/notesMaster" Target="../notesMasters/notesMaster1.xml" Id="R4698521bcf254789" /></Relationships>
</file>

<file path=ppt/imports/new/ppt/notesSlides/_rels/notesSlide6.xml.rels><?xml version='1.0' encoding='utf-8'?>
<Relationships xmlns="http://schemas.openxmlformats.org/package/2006/relationships"><Relationship Type="http://schemas.openxmlformats.org/officeDocument/2006/relationships/slide" Target="../../../../slides/slide14.xml" Id="Rf9d2779ac0a74bac" /><Relationship Type="http://schemas.openxmlformats.org/officeDocument/2006/relationships/notesMaster" Target="../notesMasters/notesMaster1.xml" Id="R3a7c1f64a28c418a" /></Relationships>
</file>

<file path=ppt/imports/new/ppt/notesSlides/_rels/notesSlide7.xml.rels><?xml version='1.0' encoding='utf-8'?>
<Relationships xmlns="http://schemas.openxmlformats.org/package/2006/relationships"><Relationship Type="http://schemas.openxmlformats.org/officeDocument/2006/relationships/slide" Target="../../../../slides/slide15.xml" Id="Rcfd5cf0ddd6d47ca" /><Relationship Type="http://schemas.openxmlformats.org/officeDocument/2006/relationships/notesMaster" Target="../notesMasters/notesMaster1.xml" Id="R7e4b2350400948c6" /></Relationships>
</file>

<file path=ppt/imports/new/ppt/notesSlides/_rels/notesSlide8.xml.rels><?xml version='1.0' encoding='utf-8'?>
<Relationships xmlns="http://schemas.openxmlformats.org/package/2006/relationships"><Relationship Type="http://schemas.openxmlformats.org/officeDocument/2006/relationships/slide" Target="../../../../slides/slide1.xml" Id="Rf84216e5fea84a3c" /><Relationship Type="http://schemas.openxmlformats.org/officeDocument/2006/relationships/notesMaster" Target="../notesMasters/notesMaster1.xml" Id="Rda076d4b620f42b8" /></Relationships>
</file>

<file path=ppt/imports/new/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a68df08766034243" /><Relationship Type="http://schemas.openxmlformats.org/officeDocument/2006/relationships/notesSlide" Target="../imports/new/ppt/notesSlides/notesSlide8.xml" Id="R4acb5c9aeeb94601" 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imports/10/ppt/slideLayouts/slideLayout2.xml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cd1dda11a45461d" /><Relationship Type="http://schemas.openxmlformats.org/officeDocument/2006/relationships/notesSlide" Target="../imports/new/ppt/notesSlides/notesSlide5.xml" Id="Ref20d18e55c242d4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10/ppt/media/image3.png" /><Relationship Id="rId2" Type="http://schemas.openxmlformats.org/officeDocument/2006/relationships/image" Target="../imports/10/ppt/media/image2.png" /><Relationship Id="rId1" Type="http://schemas.openxmlformats.org/officeDocument/2006/relationships/slideLayout" Target="../imports/10/ppt/slideLayouts/slideLayout2.xml" /></Relationships>
</file>

<file path=ppt/slides/_rels/slide5.xml.rels><?xml version='1.0' encoding='utf-8'?>
<Relationships xmlns="http://schemas.openxmlformats.org/package/2006/relationships"><Relationship Id="rId2" Type="http://schemas.openxmlformats.org/officeDocument/2006/relationships/image" Target="../imports/10/ppt/media/image8.png" /><Relationship Id="rId1" Type="http://schemas.openxmlformats.org/officeDocument/2006/relationships/slideLayout" Target="../imports/10/ppt/slideLayouts/slideLayout2.xml" />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image" Target="../imports/10/ppt/media/image9.png" /><Relationship Id="rId1" Type="http://schemas.openxmlformats.org/officeDocument/2006/relationships/slideLayout" Target="../imports/10/ppt/slideLayouts/slideLayout2.xml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10/ppt/media/image11.png" /><Relationship Id="rId2" Type="http://schemas.openxmlformats.org/officeDocument/2006/relationships/image" Target="../imports/10/ppt/media/image10.png" /><Relationship Id="rId1" Type="http://schemas.openxmlformats.org/officeDocument/2006/relationships/slideLayout" Target="../imports/10/ppt/slideLayouts/slideLayout2.xml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10/ppt/media/image13.png" /><Relationship Id="rId2" Type="http://schemas.openxmlformats.org/officeDocument/2006/relationships/image" Target="../imports/10/ppt/media/image12.png" /><Relationship Id="rId1" Type="http://schemas.openxmlformats.org/officeDocument/2006/relationships/slideLayout" Target="../imports/10/ppt/slideLayouts/slideLayout2.xml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10/ppt/media/image15.png" /><Relationship Id="rId2" Type="http://schemas.openxmlformats.org/officeDocument/2006/relationships/image" Target="../imports/10/ppt/media/image14.png" /><Relationship Id="rId1" Type="http://schemas.openxmlformats.org/officeDocument/2006/relationships/slideLayout" Target="../imports/10/ppt/slideLayouts/slideLayout2.xml" /></Relationships>
</file>

<file path=ppt/slides/_rels/slide10.xml.rels><?xml version='1.0' encoding='utf-8'?>
<Relationships xmlns="http://schemas.openxmlformats.org/package/2006/relationships"><Relationship Id="rId3" Type="http://schemas.openxmlformats.org/officeDocument/2006/relationships/image" Target="../imports/10/ppt/media/image15.png" /><Relationship Id="rId2" Type="http://schemas.openxmlformats.org/officeDocument/2006/relationships/image" Target="../imports/10/ppt/media/image16.png" /><Relationship Id="rId1" Type="http://schemas.openxmlformats.org/officeDocument/2006/relationships/slideLayout" Target="../imports/10/ppt/slideLayouts/slideLayout2.xml" /><Relationship Id="rId4" Type="http://schemas.openxmlformats.org/officeDocument/2006/relationships/image" Target="../imports/10/ppt/media/image17.png" /></Relationships>
</file>

<file path=ppt/slides/_rels/slide11.xml.rels><?xml version='1.0' encoding='utf-8'?>
<Relationships xmlns="http://schemas.openxmlformats.org/package/2006/relationships"><Relationship Id="rId3" Type="http://schemas.openxmlformats.org/officeDocument/2006/relationships/image" Target="../imports/10/ppt/media/image19.png" /><Relationship Id="rId2" Type="http://schemas.openxmlformats.org/officeDocument/2006/relationships/image" Target="../imports/10/ppt/media/image18.png" /><Relationship Id="rId1" Type="http://schemas.openxmlformats.org/officeDocument/2006/relationships/slideLayout" Target="../imports/10/ppt/slideLayouts/slideLayout2.xml" /><Relationship Id="rId5" Type="http://schemas.openxmlformats.org/officeDocument/2006/relationships/image" Target="../imports/10/ppt/media/image21.png" /><Relationship Id="rId4" Type="http://schemas.openxmlformats.org/officeDocument/2006/relationships/image" Target="../imports/10/ppt/media/image20.png" /></Relationships>
</file>

<file path=ppt/slides/_rels/slide12.xml.rels><?xml version='1.0' encoding='utf-8'?>
<Relationships xmlns="http://schemas.openxmlformats.org/package/2006/relationships"><Relationship Id="rId3" Type="http://schemas.openxmlformats.org/officeDocument/2006/relationships/image" Target="../imports/10/ppt/media/image23.png" /><Relationship Id="rId2" Type="http://schemas.openxmlformats.org/officeDocument/2006/relationships/image" Target="../imports/10/ppt/media/image22.png" /><Relationship Id="rId1" Type="http://schemas.openxmlformats.org/officeDocument/2006/relationships/slideLayout" Target="../imports/10/ppt/slideLayouts/slideLayout2.xml" /><Relationship Id="rId4" Type="http://schemas.openxmlformats.org/officeDocument/2006/relationships/image" Target="../imports/10/ppt/media/image24.png" /></Relationships>
</file>

<file path=ppt/slides/_rels/slide13.xml.rels><?xml version='1.0' encoding='utf-8'?>
<Relationships xmlns="http://schemas.openxmlformats.org/package/2006/relationships"><Relationship Id="rId8" Type="http://schemas.openxmlformats.org/officeDocument/2006/relationships/image" Target="../imports/10/ppt/media/image31.png" /><Relationship Id="rId3" Type="http://schemas.openxmlformats.org/officeDocument/2006/relationships/image" Target="../imports/10/ppt/media/image26.png" /><Relationship Id="rId7" Type="http://schemas.openxmlformats.org/officeDocument/2006/relationships/image" Target="../imports/10/ppt/media/image30.png" /><Relationship Id="rId2" Type="http://schemas.openxmlformats.org/officeDocument/2006/relationships/image" Target="../imports/10/ppt/media/image25.png" /><Relationship Id="rId1" Type="http://schemas.openxmlformats.org/officeDocument/2006/relationships/slideLayout" Target="../imports/10/ppt/slideLayouts/slideLayout2.xml" /><Relationship Id="rId6" Type="http://schemas.openxmlformats.org/officeDocument/2006/relationships/image" Target="../imports/10/ppt/media/image29.png" /><Relationship Id="rId5" Type="http://schemas.openxmlformats.org/officeDocument/2006/relationships/image" Target="../imports/10/ppt/media/image28.png" /><Relationship Id="rId4" Type="http://schemas.openxmlformats.org/officeDocument/2006/relationships/image" Target="../imports/10/ppt/media/image27.png" /><Relationship Id="rId9" Type="http://schemas.openxmlformats.org/officeDocument/2006/relationships/image" Target="../imports/10/ppt/media/image32.png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d8d936351e4463" /><Relationship Type="http://schemas.openxmlformats.org/officeDocument/2006/relationships/notesSlide" Target="../imports/new/ppt/notesSlides/notesSlide6.xml" Id="R2066e05af56044d1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9c97424fd3b4ce3" /><Relationship Type="http://schemas.openxmlformats.org/officeDocument/2006/relationships/notesSlide" Target="../imports/new/ppt/notesSlides/notesSlide7.xml" Id="R9e874779353d4d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2076D-2477-4BE2-BD99-65B95DDF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Q2  /  Weeks 5–6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9CE22-4F05-4E15-A297-39520A01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Quantum states and measurement probabilities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64E7E5-A73F-4755-AF57-EE04ED444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Amplitudes, Dirac notation, and measurement bases. Computational examples move to Q3.</a:t>
            </a:r>
          </a:p>
        </p:txBody>
      </p:sp>
    </p:spTree>
    <p:extLst>
      <p:ext uri="{BB962C8B-B14F-4D97-AF65-F5344CB8AC3E}">
        <p14:creationId xmlns:p14="http://schemas.microsoft.com/office/powerpoint/2010/main" val="1633234706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14D0-0529-38B8-4026-6DA209E1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4" y="0"/>
            <a:ext cx="10691265" cy="1307592"/>
          </a:xfrm>
        </p:spPr>
        <p:txBody>
          <a:bodyPr/>
          <a:lstStyle/>
          <a:p>
            <a:r>
              <a:rPr lang="en-US" dirty="0"/>
              <a:t>Defining quantum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16D66-7A2F-1B90-C074-A926503E1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3" y="1420480"/>
            <a:ext cx="10691265" cy="4833563"/>
          </a:xfrm>
        </p:spPr>
        <p:txBody>
          <a:bodyPr>
            <a:normAutofit fontScale="85000" lnSpcReduction="20000"/>
          </a:bodyPr>
          <a:lstStyle/>
          <a:p>
            <a:r>
              <a:rPr lang="en-US" sz="2900" dirty="0"/>
              <a:t>A system has a set of possible states</a:t>
            </a:r>
          </a:p>
          <a:p>
            <a:r>
              <a:rPr lang="en-US" sz="2900" dirty="0"/>
              <a:t>A quantum state is a complex vector</a:t>
            </a:r>
          </a:p>
          <a:p>
            <a:r>
              <a:rPr lang="en-US" sz="2900" dirty="0"/>
              <a:t>States live in a complex vector space</a:t>
            </a:r>
          </a:p>
          <a:p>
            <a:r>
              <a:rPr lang="en-US" sz="2900" dirty="0"/>
              <a:t>Valid states have unit length</a:t>
            </a:r>
          </a:p>
          <a:p>
            <a:r>
              <a:rPr lang="en-US" sz="2900" dirty="0"/>
              <a:t>Global phase does not affect measurement </a:t>
            </a:r>
            <a:r>
              <a:rPr lang="en-US" sz="2900" dirty="0">
                <a:solidFill>
                  <a:srgbClr val="FF0000"/>
                </a:solidFill>
              </a:rPr>
              <a:t>(need to revisit this)</a:t>
            </a:r>
          </a:p>
          <a:p>
            <a:r>
              <a:rPr lang="en-US" sz="2900" dirty="0"/>
              <a:t>Measurements produce probabilistic outcomes</a:t>
            </a:r>
          </a:p>
          <a:p>
            <a:r>
              <a:rPr lang="en-US" sz="2900" dirty="0"/>
              <a:t>Outcomes correspond to basis states</a:t>
            </a:r>
          </a:p>
          <a:p>
            <a:r>
              <a:rPr lang="en-US" sz="2900" dirty="0"/>
              <a:t>Probabilities come from squared amplitudes</a:t>
            </a:r>
          </a:p>
          <a:p>
            <a:r>
              <a:rPr lang="en-US" sz="2900" dirty="0"/>
              <a:t>Evolution is linear and reversible</a:t>
            </a:r>
          </a:p>
          <a:p>
            <a:r>
              <a:rPr lang="en-US" sz="2900" dirty="0"/>
              <a:t>Systems follow strict mathematical rules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721532"/>
      </p:ext>
    </p:extLst>
  </p:cSld>
  <p:clrMapOvr>
    <a:masterClrMapping/>
  </p:clrMapOvr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4ADE1-40EA-473A-B35E-05E61089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45EA9-0276-4B09-BD39-FE486F00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Amplitudes and probabilities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218913-4245-4D0E-82F4-3C2F9126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 normalized pure state has complex amplitudes. The probability of a basis outcome is the squared magnitude of its amplitude.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 superposition is a linear combination of basis states. Measurement samples an outcome, rather than revealing every coefficient.</a:t>
            </a:r>
          </a:p>
        </p:txBody>
      </p:sp>
    </p:spTree>
    <p:extLst>
      <p:ext uri="{BB962C8B-B14F-4D97-AF65-F5344CB8AC3E}">
        <p14:creationId xmlns:p14="http://schemas.microsoft.com/office/powerpoint/2010/main" val="1455098249"/>
      </p:ext>
    </p:extLst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3A42D-5612-BEA2-5CF1-AFBD4F5F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4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Measurement and the Born Rule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F28664-D593-2429-3FE7-A1777D673184}"/>
                  </a:ext>
                </a:extLst>
              </p:cNvPr>
              <p:cNvSpPr txBox="1"/>
              <p:nvPr/>
            </p:nvSpPr>
            <p:spPr>
              <a:xfrm>
                <a:off x="800101" y="1257364"/>
                <a:ext cx="8343899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Measurement produces classical outcomes</a:t>
                </a:r>
              </a:p>
              <a:p>
                <a:endParaRPr lang="en-US" dirty="0"/>
              </a:p>
              <a:p>
                <a:r>
                  <a:rPr lang="en-US" dirty="0"/>
                  <a:t>Outcomes correspond to basis states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Probabilities come from amplitudes</a:t>
                </a:r>
              </a:p>
              <a:p>
                <a:r>
                  <a:rPr lang="en-US" dirty="0"/>
                  <a:t>Square magnitude of each coefficient: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Interpretation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Larger magnitude means higher probability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Phase does not affect individual probabilities</a:t>
                </a:r>
              </a:p>
              <a:p>
                <a:endParaRPr lang="en-US" dirty="0"/>
              </a:p>
              <a:p>
                <a:r>
                  <a:rPr lang="en-US" dirty="0"/>
                  <a:t>Key consequence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Measurement changes the state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System collapses to observed outcome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F28664-D593-2429-3FE7-A1777D673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1" y="1257364"/>
                <a:ext cx="8343899" cy="3970318"/>
              </a:xfrm>
              <a:prstGeom prst="rect">
                <a:avLst/>
              </a:prstGeom>
              <a:blipFill>
                <a:blip r:embed="rId2"/>
                <a:stretch>
                  <a:fillRect l="-456" t="-637" b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75DAED-B87A-6179-ABCD-D22FB039B84E}"/>
                  </a:ext>
                </a:extLst>
              </p:cNvPr>
              <p:cNvSpPr txBox="1"/>
              <p:nvPr/>
            </p:nvSpPr>
            <p:spPr>
              <a:xfrm>
                <a:off x="800100" y="6242756"/>
                <a:ext cx="10850033" cy="658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Recall that </a:t>
                </a:r>
                <a:r>
                  <a:rPr lang="en-US" i="1" dirty="0"/>
                  <a:t>phase</a:t>
                </a:r>
                <a:r>
                  <a:rPr lang="en-US" dirty="0"/>
                  <a:t> is the angle of a complex number vector.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r = magnitude (size),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b="1" dirty="0"/>
                  <a:t>phase (angle)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75DAED-B87A-6179-ABCD-D22FB039B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6242756"/>
                <a:ext cx="10850033" cy="658450"/>
              </a:xfrm>
              <a:prstGeom prst="rect">
                <a:avLst/>
              </a:prstGeom>
              <a:blipFill>
                <a:blip r:embed="rId3"/>
                <a:stretch>
                  <a:fillRect l="-35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233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82A6-D1A5-1CC7-12A1-82A0C881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Dirac </a:t>
            </a:r>
            <a:r>
              <a:rPr lang="en-US" dirty="0"/>
              <a:t>Bra–Ket </a:t>
            </a:r>
            <a:r>
              <a:rPr lang="en-US" b="1" dirty="0"/>
              <a:t>Notation: </a:t>
            </a:r>
            <a:r>
              <a:rPr lang="en-US" b="1" dirty="0" err="1"/>
              <a:t>ket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DF6343-C529-67F7-52B0-871DF65F74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2221992"/>
                <a:ext cx="10181853" cy="37398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A state vector is written as a </a:t>
                </a:r>
                <a:r>
                  <a:rPr lang="en-US" b="1" dirty="0" err="1"/>
                  <a:t>ket</a:t>
                </a:r>
                <a:r>
                  <a:rPr lang="en-US" b="1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/>
                        <m:t>Basis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states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for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one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qubit</m:t>
                      </m:r>
                      <m:r>
                        <m:rPr>
                          <m:nor/>
                        </m:rPr>
                        <a:rPr lang="en-US"/>
                        <m:t> </m:t>
                      </m:r>
                      <m:r>
                        <m:rPr>
                          <m:nor/>
                        </m:rPr>
                        <a:rPr lang="en-US"/>
                        <m:t>are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  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mtClean="0"/>
                      <m:t>A</m:t>
                    </m:r>
                    <m:r>
                      <m:rPr>
                        <m:nor/>
                      </m:rPr>
                      <a:rPr lang="en-US" smtClean="0"/>
                      <m:t> </m:t>
                    </m:r>
                    <m:r>
                      <m:rPr>
                        <m:nor/>
                      </m:rPr>
                      <a:rPr lang="en-US" smtClean="0"/>
                      <m:t>general</m:t>
                    </m:r>
                    <m:r>
                      <m:rPr>
                        <m:nor/>
                      </m:rPr>
                      <a:rPr lang="en-US" smtClean="0"/>
                      <m:t> </m:t>
                    </m:r>
                    <m:r>
                      <m:rPr>
                        <m:nor/>
                      </m:rPr>
                      <a:rPr lang="en-US" smtClean="0"/>
                      <m:t>qubit</m:t>
                    </m:r>
                    <m:r>
                      <m:rPr>
                        <m:nor/>
                      </m:rPr>
                      <a:rPr lang="en-US" smtClean="0"/>
                      <m:t> </m:t>
                    </m:r>
                    <m:r>
                      <m:rPr>
                        <m:nor/>
                      </m:rPr>
                      <a:rPr lang="en-US" smtClean="0"/>
                      <m:t>state</m:t>
                    </m:r>
                    <m:r>
                      <m:rPr>
                        <m:nor/>
                      </m:rPr>
                      <a:rPr lang="en-US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when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we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care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about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the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coordinate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system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 smtClean="0"/>
                      <m:t>i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  </m:t>
                    </m:r>
                    <m:d>
                      <m:dPr>
                        <m:begChr m:val="|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|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d>
                      <m:dPr>
                        <m:begChr m:val="|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are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the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coordinates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some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basis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  <m:d>
                      <m:dPr>
                        <m:begChr m:val="|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and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This is the same state we wrote earlier as a column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mr>
                        </m:m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/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DF6343-C529-67F7-52B0-871DF65F74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2221992"/>
                <a:ext cx="10181853" cy="3739896"/>
              </a:xfrm>
              <a:blipFill>
                <a:blip r:embed="rId2"/>
                <a:stretch>
                  <a:fillRect l="-748" t="-678" r="-998" b="-14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657538C-D4B2-7B31-1C6F-172891B72D9D}"/>
              </a:ext>
            </a:extLst>
          </p:cNvPr>
          <p:cNvSpPr txBox="1"/>
          <p:nvPr/>
        </p:nvSpPr>
        <p:spPr>
          <a:xfrm>
            <a:off x="5757333" y="1897712"/>
            <a:ext cx="4368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Dirac notation lets us treat a quantum state as an object in its own right, rather than as a list of coordinates in a particular basis.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(Einstein tensor notation has the same function)</a:t>
            </a:r>
          </a:p>
        </p:txBody>
      </p:sp>
    </p:spTree>
    <p:extLst>
      <p:ext uri="{BB962C8B-B14F-4D97-AF65-F5344CB8AC3E}">
        <p14:creationId xmlns:p14="http://schemas.microsoft.com/office/powerpoint/2010/main" val="220229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03DC-12F8-8D3D-2433-653B64A27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AB20-981C-5F05-3FB7-2AAFF13B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68" y="80681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Dirac </a:t>
            </a:r>
            <a:r>
              <a:rPr lang="en-US" dirty="0"/>
              <a:t>Bra–Ket </a:t>
            </a:r>
            <a:r>
              <a:rPr lang="en-US" b="1" dirty="0"/>
              <a:t>Notation: bra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ECFA1-E960-FBAE-7951-A997331427AA}"/>
                  </a:ext>
                </a:extLst>
              </p:cNvPr>
              <p:cNvSpPr txBox="1"/>
              <p:nvPr/>
            </p:nvSpPr>
            <p:spPr>
              <a:xfrm>
                <a:off x="666768" y="931072"/>
                <a:ext cx="11063113" cy="4995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For every </a:t>
                </a:r>
                <a:r>
                  <a:rPr lang="en-US" dirty="0" err="1"/>
                  <a:t>ket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there is a corresponding </a:t>
                </a:r>
                <a:r>
                  <a:rPr lang="en-US" b="1" dirty="0"/>
                  <a:t>bra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defined as the conjugate transpose</a:t>
                </a:r>
              </a:p>
              <a:p>
                <a:pPr>
                  <a:buNone/>
                </a:pPr>
                <a:endParaRPr lang="en-US" dirty="0"/>
              </a:p>
              <a:p>
                <a:pPr/>
                <a:r>
                  <a:rPr lang="en-US" dirty="0"/>
                  <a:t>If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then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 =</m:t>
                    </m:r>
                  </m:oMath>
                </a14:m>
                <a:r>
                  <a:rPr lang="en-US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This is useful because then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dirty="0"/>
                  <a:t> is the dot product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doesn’t look more useful than writing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acc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dirty="0"/>
                  <a:t>, but when things start to get more complex we will lean on the bra-</a:t>
                </a:r>
                <a:r>
                  <a:rPr lang="en-US" dirty="0" err="1"/>
                  <a:t>ket</a:t>
                </a:r>
                <a:r>
                  <a:rPr lang="en-US" dirty="0"/>
                  <a:t> notation.</a:t>
                </a:r>
              </a:p>
              <a:p>
                <a:endParaRPr lang="en-US" dirty="0"/>
              </a:p>
              <a:p>
                <a:r>
                  <a:rPr lang="en-US" dirty="0"/>
                  <a:t>The name is literally </a:t>
                </a:r>
                <a:r>
                  <a:rPr lang="en-US" dirty="0" err="1"/>
                  <a:t>Braket</a:t>
                </a:r>
                <a:r>
                  <a:rPr lang="en-US" dirty="0"/>
                  <a:t> because we will bookend complex expressions with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 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ECFA1-E960-FBAE-7951-A99733142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68" y="931072"/>
                <a:ext cx="11063113" cy="4995855"/>
              </a:xfrm>
              <a:prstGeom prst="rect">
                <a:avLst/>
              </a:prstGeom>
              <a:blipFill>
                <a:blip r:embed="rId2"/>
                <a:stretch>
                  <a:fillRect l="-459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695C203-EC21-63C3-D2F0-B22499770C0F}"/>
              </a:ext>
            </a:extLst>
          </p:cNvPr>
          <p:cNvSpPr txBox="1"/>
          <p:nvPr/>
        </p:nvSpPr>
        <p:spPr>
          <a:xfrm>
            <a:off x="5757333" y="1897712"/>
            <a:ext cx="4368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Dirac notation lets us treat a quantum state as an object in its own right, rather than as a list of coordinates in a particular basis.</a:t>
            </a:r>
          </a:p>
          <a:p>
            <a:pPr>
              <a:buNone/>
            </a:pPr>
            <a:endParaRPr lang="en-US" dirty="0">
              <a:solidFill>
                <a:srgbClr val="0E0E0E"/>
              </a:solidFill>
              <a:latin typeface=".AppleSystemUIFont"/>
            </a:endParaRPr>
          </a:p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(Einstein tensor notation has the same function)</a:t>
            </a:r>
          </a:p>
        </p:txBody>
      </p:sp>
    </p:spTree>
    <p:extLst>
      <p:ext uri="{BB962C8B-B14F-4D97-AF65-F5344CB8AC3E}">
        <p14:creationId xmlns:p14="http://schemas.microsoft.com/office/powerpoint/2010/main" val="184633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6E5A-A88B-3CA8-3914-0328D6A7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Measurement in Bra–Ket Notation</a:t>
            </a:r>
            <a:br>
              <a:rPr lang="en-US" b="1" dirty="0"/>
            </a:br>
            <a:r>
              <a:rPr lang="en-US" dirty="0"/>
              <a:t>as Projection</a:t>
            </a:r>
            <a:br>
              <a:rPr lang="en-US" dirty="0"/>
            </a:b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CB1F5-EC35-8B21-7F04-B0F0A997C3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2221992"/>
                <a:ext cx="5316343" cy="373989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Start from a quantum state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Let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give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it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coordinates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with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basis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vectors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</m:d>
                      <m:r>
                        <a:rPr lang="en-US" i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 dirty="0">
                          <a:latin typeface="Cambria Math" panose="02040503050406030204" pitchFamily="18" charset="0"/>
                        </a:rPr>
                        <m:t>α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0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0" dirty="0">
                          <a:latin typeface="Cambria Math" panose="02040503050406030204" pitchFamily="18" charset="0"/>
                        </a:rPr>
                        <m:t>β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We can extract the state amplitudes with: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Apply the Born rule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|⟨0 |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⟩|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(1) 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|⟨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|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⟩|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Measurement picks out the component of the state along a basis direction, because basis directions are the only thing we can observe.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9CB1F5-EC35-8B21-7F04-B0F0A997C3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2221992"/>
                <a:ext cx="5316343" cy="3739896"/>
              </a:xfrm>
              <a:blipFill>
                <a:blip r:embed="rId2"/>
                <a:stretch>
                  <a:fillRect l="-716" t="-1356" b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E1B24F-FB44-0EB8-A805-290342A65818}"/>
                  </a:ext>
                </a:extLst>
              </p:cNvPr>
              <p:cNvSpPr txBox="1"/>
              <p:nvPr/>
            </p:nvSpPr>
            <p:spPr>
              <a:xfrm>
                <a:off x="6345768" y="1836974"/>
                <a:ext cx="5699476" cy="4004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What can we observe about quantum systems?</a:t>
                </a:r>
              </a:p>
              <a:p>
                <a:pPr>
                  <a:buNone/>
                </a:pPr>
                <a:endParaRPr lang="en-US" b="1" dirty="0"/>
              </a:p>
              <a:p>
                <a:pPr>
                  <a:buNone/>
                </a:pPr>
                <a:r>
                  <a:rPr lang="en-US" dirty="0"/>
                  <a:t>A quantum state: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contains:</a:t>
                </a:r>
              </a:p>
              <a:p>
                <a:r>
                  <a:rPr lang="en-US" dirty="0"/>
                  <a:t>	amplitudes (complex numbers)</a:t>
                </a:r>
              </a:p>
              <a:p>
                <a:pPr lvl="1"/>
                <a:r>
                  <a:rPr lang="en-US" dirty="0"/>
                  <a:t>	phases</a:t>
                </a:r>
              </a:p>
              <a:p>
                <a:r>
                  <a:rPr lang="en-US" dirty="0"/>
                  <a:t>	superposition structure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But </a:t>
                </a:r>
                <a:r>
                  <a:rPr lang="en-US" i="1" dirty="0"/>
                  <a:t>you cannot directly observe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Only measurement outcomes: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with probabilities: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E1B24F-FB44-0EB8-A805-290342A65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68" y="1836974"/>
                <a:ext cx="5699476" cy="4004109"/>
              </a:xfrm>
              <a:prstGeom prst="rect">
                <a:avLst/>
              </a:prstGeom>
              <a:blipFill>
                <a:blip r:embed="rId3"/>
                <a:stretch>
                  <a:fillRect l="-889" t="-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2625003-807A-CF09-E5C0-E1D617CDAC76}"/>
              </a:ext>
            </a:extLst>
          </p:cNvPr>
          <p:cNvSpPr txBox="1"/>
          <p:nvPr/>
        </p:nvSpPr>
        <p:spPr>
          <a:xfrm>
            <a:off x="700635" y="6117326"/>
            <a:ext cx="10024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0E0E0E"/>
                </a:solidFill>
                <a:effectLst/>
                <a:latin typeface=".AppleSystemUIFont"/>
              </a:rPr>
              <a:t>Measurement makes a particular basis “real” by projecting the state onto it, but the quantum state itself is richer than any single basis description.</a:t>
            </a:r>
          </a:p>
        </p:txBody>
      </p:sp>
    </p:spTree>
    <p:extLst>
      <p:ext uri="{BB962C8B-B14F-4D97-AF65-F5344CB8AC3E}">
        <p14:creationId xmlns:p14="http://schemas.microsoft.com/office/powerpoint/2010/main" val="243473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AF83-70A7-A8DB-40DA-D830C5C07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0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Geometry of a Qubit: Bloch sphere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19C4CD-D518-C8EF-453B-FC29AA3FBE06}"/>
                  </a:ext>
                </a:extLst>
              </p:cNvPr>
              <p:cNvSpPr txBox="1"/>
              <p:nvPr/>
            </p:nvSpPr>
            <p:spPr>
              <a:xfrm>
                <a:off x="700635" y="890968"/>
                <a:ext cx="2956965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Start from the general state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with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19C4CD-D518-C8EF-453B-FC29AA3FB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890968"/>
                <a:ext cx="2956965" cy="1477328"/>
              </a:xfrm>
              <a:prstGeom prst="rect">
                <a:avLst/>
              </a:prstGeom>
              <a:blipFill>
                <a:blip r:embed="rId2"/>
                <a:stretch>
                  <a:fillRect l="-1717" t="-1709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09052B-F071-9C71-8FCF-1B3891ED85EF}"/>
                  </a:ext>
                </a:extLst>
              </p:cNvPr>
              <p:cNvSpPr txBox="1"/>
              <p:nvPr/>
            </p:nvSpPr>
            <p:spPr>
              <a:xfrm>
                <a:off x="700635" y="2410629"/>
                <a:ext cx="4345498" cy="36679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Re-parameterise the state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𝜙</m:t>
                          </m:r>
                        </m:sup>
                      </m:sSup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controls </a:t>
                </a:r>
                <a:r>
                  <a:rPr lang="en-US" b="1" dirty="0"/>
                  <a:t>the relative contribution of each basis state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dirty="0"/>
                  <a:t> (i.e. how much of 0 and 1 by setting the magnitudes of the amplitudes)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controls the </a:t>
                </a:r>
                <a:r>
                  <a:rPr lang="en-US" b="1" dirty="0"/>
                  <a:t>relative phase</a:t>
                </a:r>
              </a:p>
              <a:p>
                <a:endParaRPr lang="en-US" dirty="0"/>
              </a:p>
              <a:p>
                <a:r>
                  <a:rPr lang="en-US" dirty="0"/>
                  <a:t>Together they let us set/describe the state of a qubit, i.e. a unique point on the surface of the </a:t>
                </a:r>
                <a:r>
                  <a:rPr lang="en-US" dirty="0" err="1"/>
                  <a:t>bloch</a:t>
                </a:r>
                <a:r>
                  <a:rPr lang="en-US" dirty="0"/>
                  <a:t> sphere.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09052B-F071-9C71-8FCF-1B3891ED8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2410629"/>
                <a:ext cx="4345498" cy="3667927"/>
              </a:xfrm>
              <a:prstGeom prst="rect">
                <a:avLst/>
              </a:prstGeom>
              <a:blipFill>
                <a:blip r:embed="rId3"/>
                <a:stretch>
                  <a:fillRect l="-1166" t="-690" r="-1458"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0672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0960-583D-6C4D-6882-DF6F7754B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4" y="0"/>
            <a:ext cx="10691265" cy="1307592"/>
          </a:xfrm>
        </p:spPr>
        <p:txBody>
          <a:bodyPr>
            <a:normAutofit/>
          </a:bodyPr>
          <a:lstStyle/>
          <a:p>
            <a:r>
              <a:rPr lang="en-US" sz="3600" b="1" dirty="0"/>
              <a:t>Measurement on the Bloch 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B17AA7-3499-6A6F-1539-D335EE2A5055}"/>
                  </a:ext>
                </a:extLst>
              </p:cNvPr>
              <p:cNvSpPr txBox="1"/>
              <p:nvPr/>
            </p:nvSpPr>
            <p:spPr>
              <a:xfrm>
                <a:off x="800101" y="988957"/>
                <a:ext cx="2293055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Measurement in the computational basis</a:t>
                </a:r>
              </a:p>
              <a:p>
                <a:pPr>
                  <a:buNone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Measure in the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basis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This corresponds to the </a:t>
                </a:r>
                <a:r>
                  <a:rPr lang="en-US" b="1" dirty="0"/>
                  <a:t>Z-axis</a:t>
                </a:r>
                <a:r>
                  <a:rPr lang="en-US" dirty="0"/>
                  <a:t> on the Bloch sphere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B17AA7-3499-6A6F-1539-D335EE2A5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1" y="988957"/>
                <a:ext cx="2293055" cy="2308324"/>
              </a:xfrm>
              <a:prstGeom prst="rect">
                <a:avLst/>
              </a:prstGeom>
              <a:blipFill>
                <a:blip r:embed="rId2"/>
                <a:stretch>
                  <a:fillRect l="-1648" t="-1093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BC06CAA7-DE20-04AE-42F0-FDE7162D0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623" y="1416015"/>
            <a:ext cx="8525343" cy="428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463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9A415A-1653-18E8-177D-DB0B50F04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4729"/>
            <a:ext cx="4206240" cy="18215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dirty="0"/>
              <a:t>Changing the Measurement Basis</a:t>
            </a:r>
            <a:br>
              <a:rPr lang="en-US" sz="3100" b="1" dirty="0"/>
            </a:br>
            <a:endParaRPr lang="en-US" sz="3100" dirty="0"/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C19EF34C-5622-413F-9C9F-AC937E306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651BD8-6B76-7641-C2D7-3EFC1D6AC114}"/>
                  </a:ext>
                </a:extLst>
              </p:cNvPr>
              <p:cNvSpPr txBox="1"/>
              <p:nvPr/>
            </p:nvSpPr>
            <p:spPr>
              <a:xfrm>
                <a:off x="5133974" y="952368"/>
                <a:ext cx="6418727" cy="17738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indent="-228600">
                  <a:lnSpc>
                    <a:spcPct val="11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dirty="0"/>
                  <a:t>In Z-basis:</a:t>
                </a:r>
              </a:p>
              <a:p>
                <a:pPr indent="-228600">
                  <a:lnSpc>
                    <a:spcPct val="11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has </a:t>
                </a:r>
                <a:r>
                  <a:rPr lang="en-US" b="1" dirty="0"/>
                  <a:t>no effect on measurement outcomes</a:t>
                </a:r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651BD8-6B76-7641-C2D7-3EFC1D6AC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974" y="952368"/>
                <a:ext cx="6418727" cy="1773893"/>
              </a:xfrm>
              <a:prstGeom prst="rect">
                <a:avLst/>
              </a:prstGeom>
              <a:blipFill>
                <a:blip r:embed="rId2"/>
                <a:stretch>
                  <a:fillRect l="-593" t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23FF46C2-EF5A-4AAC-6E94-2C3CC4EFA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1" r="3" b="3"/>
          <a:stretch>
            <a:fillRect/>
          </a:stretch>
        </p:blipFill>
        <p:spPr bwMode="auto">
          <a:xfrm>
            <a:off x="800100" y="3048000"/>
            <a:ext cx="5133990" cy="27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F33DE46-1051-9AED-BF73-09358F296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r="3" b="3"/>
          <a:stretch>
            <a:fillRect/>
          </a:stretch>
        </p:blipFill>
        <p:spPr bwMode="auto">
          <a:xfrm>
            <a:off x="6209622" y="3048000"/>
            <a:ext cx="5182278" cy="27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28549954-3C0C-48B7-9BE6-9B32C39D0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601F25F-6B8B-896F-A997-D69C0BF9285A}"/>
              </a:ext>
            </a:extLst>
          </p:cNvPr>
          <p:cNvSpPr txBox="1"/>
          <p:nvPr/>
        </p:nvSpPr>
        <p:spPr>
          <a:xfrm>
            <a:off x="5295337" y="18154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Z-basis → projection onto Z-axis</a:t>
            </a:r>
          </a:p>
        </p:txBody>
      </p:sp>
    </p:spTree>
    <p:extLst>
      <p:ext uri="{BB962C8B-B14F-4D97-AF65-F5344CB8AC3E}">
        <p14:creationId xmlns:p14="http://schemas.microsoft.com/office/powerpoint/2010/main" val="3207370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CAA2C4-6373-E1BF-2F06-B19B076EA635}"/>
              </a:ext>
            </a:extLst>
          </p:cNvPr>
          <p:cNvSpPr txBox="1">
            <a:spLocks/>
          </p:cNvSpPr>
          <p:nvPr/>
        </p:nvSpPr>
        <p:spPr>
          <a:xfrm>
            <a:off x="704088" y="904729"/>
            <a:ext cx="4206240" cy="1821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100" b="1"/>
              <a:t>Changing the Measurement Basis</a:t>
            </a:r>
            <a:br>
              <a:rPr lang="en-US" sz="3100" b="1"/>
            </a:br>
            <a:endParaRPr lang="en-US" sz="3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E023AB-EE25-D84D-7B9E-FC5002A9795F}"/>
                  </a:ext>
                </a:extLst>
              </p:cNvPr>
              <p:cNvSpPr txBox="1"/>
              <p:nvPr/>
            </p:nvSpPr>
            <p:spPr>
              <a:xfrm>
                <a:off x="869244" y="1962669"/>
                <a:ext cx="3691467" cy="265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The X-basis states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|−⟩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(|0⟩− |1⟩)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|+⟩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(|0⟩+ |1⟩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b="1" dirty="0"/>
                  <a:t>Measurement in X-basis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|⟨+ |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(−) = 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|⟨− |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⟩|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E023AB-EE25-D84D-7B9E-FC5002A97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244" y="1962669"/>
                <a:ext cx="3691467" cy="2655663"/>
              </a:xfrm>
              <a:prstGeom prst="rect">
                <a:avLst/>
              </a:prstGeom>
              <a:blipFill>
                <a:blip r:embed="rId2"/>
                <a:stretch>
                  <a:fillRect l="-1370" t="-952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B7A101E7-4573-E02A-54D8-45F2E93A8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756" y="745447"/>
            <a:ext cx="6084710" cy="30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E703619-9933-B328-A614-CF416C1C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757" y="3758585"/>
            <a:ext cx="6084710" cy="30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C35B31-A489-4F83-84ED-57B4C126B145}"/>
                  </a:ext>
                </a:extLst>
              </p:cNvPr>
              <p:cNvSpPr txBox="1"/>
              <p:nvPr/>
            </p:nvSpPr>
            <p:spPr>
              <a:xfrm>
                <a:off x="135468" y="4861587"/>
                <a:ext cx="5960532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400" dirty="0"/>
                  <a:t>→ north pole, pure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400" dirty="0"/>
                  <a:t>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400" dirty="0"/>
                  <a:t>→ south pole, pure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400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</m:oMath>
                </a14:m>
                <a:r>
                  <a:rPr lang="en-US" sz="1400" dirty="0"/>
                  <a:t>→ +X direction,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400" i="1" dirty="0">
                        <a:latin typeface="Cambria Math" panose="02040503050406030204" pitchFamily="18" charset="0"/>
                      </a:rPr>
                      <m:t>and</m:t>
                    </m:r>
                    <m:d>
                      <m:dPr>
                        <m:begChr m:val="|"/>
                        <m:endChr m:val="⟩"/>
                        <m:ctrlPr>
                          <a:rPr lang="en-US" sz="1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1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same magnitude and phase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sz="1400" dirty="0"/>
                  <a:t>→ -X direction,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destructive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interference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and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1" dirty="0" smtClean="0">
                          <a:latin typeface="Cambria Math" panose="02040503050406030204" pitchFamily="18" charset="0"/>
                        </a:rPr>
                        <m:t>constructive</m:t>
                      </m:r>
                    </m:oMath>
                  </m:oMathPara>
                </a14:m>
                <a:endParaRPr lang="en-US" sz="1400" b="0" dirty="0"/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C35B31-A489-4F83-84ED-57B4C126B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68" y="4861587"/>
                <a:ext cx="5960532" cy="1384995"/>
              </a:xfrm>
              <a:prstGeom prst="rect">
                <a:avLst/>
              </a:prstGeom>
              <a:blipFill>
                <a:blip r:embed="rId5"/>
                <a:stretch>
                  <a:fillRect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662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8437F-D892-B2FE-E35C-803724EA5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mean?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9CE825-83E8-4988-6E03-4B5D9A22A307}"/>
                  </a:ext>
                </a:extLst>
              </p:cNvPr>
              <p:cNvSpPr txBox="1"/>
              <p:nvPr/>
            </p:nvSpPr>
            <p:spPr>
              <a:xfrm>
                <a:off x="700635" y="1951672"/>
                <a:ext cx="6096000" cy="1108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Think of these as just </a:t>
                </a:r>
                <a:r>
                  <a:rPr lang="en-US" b="1" dirty="0"/>
                  <a:t>vectors</a:t>
                </a:r>
                <a:r>
                  <a:rPr lang="en-US" dirty="0"/>
                  <a:t>:</a:t>
                </a:r>
              </a:p>
              <a:p>
                <a:pPr>
                  <a:buNone/>
                </a:pP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  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C9CE825-83E8-4988-6E03-4B5D9A22A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951672"/>
                <a:ext cx="6096000" cy="1108252"/>
              </a:xfrm>
              <a:prstGeom prst="rect">
                <a:avLst/>
              </a:prstGeom>
              <a:blipFill>
                <a:blip r:embed="rId2"/>
                <a:stretch>
                  <a:fillRect l="-832" t="-2273" b="-3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5B496A-6935-0B27-39FB-10CA457FC05D}"/>
                  </a:ext>
                </a:extLst>
              </p:cNvPr>
              <p:cNvSpPr txBox="1"/>
              <p:nvPr/>
            </p:nvSpPr>
            <p:spPr>
              <a:xfrm>
                <a:off x="700635" y="3259264"/>
                <a:ext cx="6096000" cy="1790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Now build the two states</a:t>
                </a:r>
                <a:endParaRPr lang="en-US" b="1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b="1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5B496A-6935-0B27-39FB-10CA457F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3259264"/>
                <a:ext cx="6096000" cy="1790875"/>
              </a:xfrm>
              <a:prstGeom prst="rect">
                <a:avLst/>
              </a:prstGeom>
              <a:blipFill>
                <a:blip r:embed="rId3"/>
                <a:stretch>
                  <a:fillRect l="-832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804132-EA1E-E167-2B98-7408FEB6C632}"/>
                  </a:ext>
                </a:extLst>
              </p:cNvPr>
              <p:cNvSpPr txBox="1"/>
              <p:nvPr/>
            </p:nvSpPr>
            <p:spPr>
              <a:xfrm>
                <a:off x="700634" y="5134591"/>
                <a:ext cx="724674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Think of two arrows: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both components point “up” → reinforce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</m:e>
                    </m:d>
                  </m:oMath>
                </a14:m>
                <a:r>
                  <a:rPr lang="en-US" dirty="0"/>
                  <a:t>: one up, one down → partially cancel in some directions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804132-EA1E-E167-2B98-7408FEB6C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4" y="5134591"/>
                <a:ext cx="7246743" cy="923330"/>
              </a:xfrm>
              <a:prstGeom prst="rect">
                <a:avLst/>
              </a:prstGeom>
              <a:blipFill>
                <a:blip r:embed="rId4"/>
                <a:stretch>
                  <a:fillRect l="-701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7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29FD-2858-365B-F00C-1A574B6D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69" y="802809"/>
            <a:ext cx="3303766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Four useful </a:t>
            </a:r>
            <a:br>
              <a:rPr lang="en-US" dirty="0"/>
            </a:br>
            <a:r>
              <a:rPr lang="en-US" dirty="0"/>
              <a:t>qubit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437D2A-CC0F-66AB-5BA8-451EE6DAAD85}"/>
                  </a:ext>
                </a:extLst>
              </p:cNvPr>
              <p:cNvSpPr txBox="1"/>
              <p:nvPr/>
            </p:nvSpPr>
            <p:spPr>
              <a:xfrm>
                <a:off x="624209" y="2020753"/>
                <a:ext cx="4315344" cy="4213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400" dirty="0"/>
                  <a:t>In the Z basis:</a:t>
                </a:r>
              </a:p>
              <a:p>
                <a:pPr>
                  <a:buNone/>
                </a:pPr>
                <a:r>
                  <a:rPr lang="en-US" sz="1400" dirty="0">
                    <a:solidFill>
                      <a:srgbClr val="C00000"/>
                    </a:solidFill>
                  </a:rPr>
                  <a:t>A: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14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400" dirty="0"/>
              </a:p>
              <a:p>
                <a:pPr>
                  <a:buNone/>
                </a:pPr>
                <a:endParaRPr lang="en-US" sz="1400" dirty="0"/>
              </a:p>
              <a:p>
                <a:pPr>
                  <a:buNone/>
                </a:pPr>
                <a:r>
                  <a:rPr lang="en-US" sz="1400" dirty="0">
                    <a:solidFill>
                      <a:srgbClr val="0070C0"/>
                    </a:solidFill>
                  </a:rPr>
                  <a:t>B: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1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1400" i="1" dirty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br>
                  <a:rPr lang="en-US" sz="1400" dirty="0"/>
                </a:br>
                <a:endParaRPr lang="en-US" sz="1400" dirty="0"/>
              </a:p>
              <a:p>
                <a:pPr>
                  <a:buNone/>
                </a:pPr>
                <a:r>
                  <a:rPr lang="en-US" sz="1400" dirty="0">
                    <a:latin typeface="Cambria Math" panose="02040503050406030204" pitchFamily="18" charset="0"/>
                  </a:rPr>
                  <a:t>In the X basis: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14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: |+⟩= 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(|0⟩+ |1⟩):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lit/>
                        </m:rPr>
                        <a:rPr lang="en-US" sz="1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 0</m:t>
                      </m:r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1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: |−⟩= 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(|0⟩− |1⟩):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lit/>
                        </m:rPr>
                        <a:rPr lang="en-US" sz="1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/>
                        <m:t>Z</m:t>
                      </m:r>
                      <m:r>
                        <m:rPr>
                          <m:nor/>
                        </m:rPr>
                        <a:rPr lang="en-US" sz="1400" b="0" i="0" smtClean="0"/>
                        <m:t> </m:t>
                      </m:r>
                      <m:r>
                        <m:rPr>
                          <m:nor/>
                        </m:rPr>
                        <a:rPr lang="en-US" sz="1400"/>
                        <m:t>basis</m:t>
                      </m:r>
                      <m:r>
                        <m:rPr>
                          <m:nor/>
                        </m:rPr>
                        <a:rPr lang="en-US" sz="1400"/>
                        <m:t>:</m:t>
                      </m:r>
                      <m:r>
                        <m:rPr>
                          <m:nor/>
                        </m:rPr>
                        <a:rPr lang="en-US" sz="1400" b="0" i="1" smtClean="0"/>
                        <m:t> </m:t>
                      </m:r>
                      <m:r>
                        <m:rPr>
                          <m:nor/>
                        </m:rPr>
                        <a:rPr lang="en-US" sz="1400" i="1"/>
                        <m:t>“</m:t>
                      </m:r>
                      <m:r>
                        <m:rPr>
                          <m:nor/>
                        </m:rPr>
                        <a:rPr lang="en-US" sz="1400" i="1"/>
                        <m:t>Are</m:t>
                      </m:r>
                      <m:r>
                        <m:rPr>
                          <m:nor/>
                        </m:rPr>
                        <a:rPr lang="en-US" sz="1400" i="1"/>
                        <m:t> </m:t>
                      </m:r>
                      <m:r>
                        <m:rPr>
                          <m:nor/>
                        </m:rPr>
                        <a:rPr lang="en-US" sz="1400" i="1"/>
                        <m:t>you</m:t>
                      </m:r>
                      <m:r>
                        <m:rPr>
                          <m:nor/>
                        </m:rPr>
                        <a:rPr lang="en-US" sz="1400" i="1"/>
                        <m:t> 0 </m:t>
                      </m:r>
                      <m:r>
                        <m:rPr>
                          <m:nor/>
                        </m:rPr>
                        <a:rPr lang="en-US" sz="1400" i="1"/>
                        <m:t>or</m:t>
                      </m:r>
                      <m:r>
                        <m:rPr>
                          <m:nor/>
                        </m:rPr>
                        <a:rPr lang="en-US" sz="1400" i="1"/>
                        <m:t> 1?”</m:t>
                      </m:r>
                    </m:oMath>
                  </m:oMathPara>
                </a14:m>
                <a:endParaRPr lang="en-US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/>
                        <m:t>X</m:t>
                      </m:r>
                      <m:r>
                        <m:rPr>
                          <m:nor/>
                        </m:rPr>
                        <a:rPr lang="en-US" sz="1400" b="0" i="0" smtClean="0"/>
                        <m:t> </m:t>
                      </m:r>
                      <m:r>
                        <m:rPr>
                          <m:nor/>
                        </m:rPr>
                        <a:rPr lang="en-US" sz="1400"/>
                        <m:t>basis</m:t>
                      </m:r>
                      <m:r>
                        <m:rPr>
                          <m:nor/>
                        </m:rPr>
                        <a:rPr lang="en-US" sz="1400"/>
                        <m:t>:</m:t>
                      </m:r>
                      <m:r>
                        <m:rPr>
                          <m:nor/>
                        </m:rPr>
                        <a:rPr lang="en-US" sz="1400" b="0" i="1" smtClean="0"/>
                        <m:t> </m:t>
                      </m:r>
                      <m:r>
                        <m:rPr>
                          <m:nor/>
                        </m:rPr>
                        <a:rPr lang="en-US" sz="1400" i="1"/>
                        <m:t>“</m:t>
                      </m:r>
                      <m:r>
                        <m:rPr>
                          <m:nor/>
                        </m:rPr>
                        <a:rPr lang="en-US" sz="1400" i="1"/>
                        <m:t>Are</m:t>
                      </m:r>
                      <m:r>
                        <m:rPr>
                          <m:nor/>
                        </m:rPr>
                        <a:rPr lang="en-US" sz="1400" i="1"/>
                        <m:t> </m:t>
                      </m:r>
                      <m:r>
                        <m:rPr>
                          <m:nor/>
                        </m:rPr>
                        <a:rPr lang="en-US" sz="1400" i="1"/>
                        <m:t>you</m:t>
                      </m:r>
                      <m:r>
                        <m:rPr>
                          <m:nor/>
                        </m:rPr>
                        <a:rPr lang="en-US" sz="1400" i="1"/>
                        <m:t> + </m:t>
                      </m:r>
                      <m:r>
                        <m:rPr>
                          <m:nor/>
                        </m:rPr>
                        <a:rPr lang="en-US" sz="1400" i="1"/>
                        <m:t>or</m:t>
                      </m:r>
                      <m:r>
                        <m:rPr>
                          <m:nor/>
                        </m:rPr>
                        <a:rPr lang="en-US" sz="1400" i="1"/>
                        <m:t> − ?”</m:t>
                      </m:r>
                    </m:oMath>
                  </m:oMathPara>
                </a14:m>
                <a:endParaRPr lang="en-US" sz="1400" dirty="0"/>
              </a:p>
              <a:p>
                <a:pPr/>
                <a:br>
                  <a:rPr lang="en-US" sz="1400" dirty="0"/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400" b="1"/>
                        <m:t>They</m:t>
                      </m:r>
                      <m:r>
                        <m:rPr>
                          <m:nor/>
                        </m:rPr>
                        <a:rPr lang="en-US" sz="1400" b="1"/>
                        <m:t> </m:t>
                      </m:r>
                      <m:r>
                        <m:rPr>
                          <m:nor/>
                        </m:rPr>
                        <a:rPr lang="en-US" sz="1400" b="1"/>
                        <m:t>are</m:t>
                      </m:r>
                      <m:r>
                        <m:rPr>
                          <m:nor/>
                        </m:rPr>
                        <a:rPr lang="en-US" sz="1400" b="1"/>
                        <m:t> </m:t>
                      </m:r>
                      <m:r>
                        <m:rPr>
                          <m:nor/>
                        </m:rPr>
                        <a:rPr lang="en-US" sz="1400" b="1"/>
                        <m:t>orthonormal</m:t>
                      </m:r>
                      <m:r>
                        <m:rPr>
                          <m:nor/>
                        </m:rPr>
                        <a:rPr lang="en-US" sz="1400" b="1"/>
                        <m:t> </m:t>
                      </m:r>
                      <m:r>
                        <m:rPr>
                          <m:nor/>
                        </m:rPr>
                        <a:rPr lang="en-US" sz="1400" b="1"/>
                        <m:t>pairs</m:t>
                      </m:r>
                    </m:oMath>
                  </m:oMathPara>
                </a14:m>
                <a:endParaRPr lang="en-US" sz="1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⊥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⊥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sz="1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437D2A-CC0F-66AB-5BA8-451EE6DAA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09" y="2020753"/>
                <a:ext cx="4315344" cy="4213974"/>
              </a:xfrm>
              <a:prstGeom prst="rect">
                <a:avLst/>
              </a:prstGeom>
              <a:blipFill>
                <a:blip r:embed="rId2"/>
                <a:stretch>
                  <a:fillRect l="-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>
            <a:extLst>
              <a:ext uri="{FF2B5EF4-FFF2-40B4-BE49-F238E27FC236}">
                <a16:creationId xmlns:a16="http://schemas.microsoft.com/office/drawing/2014/main" id="{DF678E88-77A6-DB7D-BA65-AB9789ADA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47" y="3511401"/>
            <a:ext cx="3239016" cy="3327599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CCCB23A-A31F-B27F-3BA2-CAA5504B2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6" y="96486"/>
            <a:ext cx="3233123" cy="3321544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6E011EB3-01EC-0F0A-C909-CA9AC569A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207" y="131210"/>
            <a:ext cx="3199269" cy="3286763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096DC39F-A52B-C201-6385-866F1D247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761" y="3511401"/>
            <a:ext cx="3239017" cy="33276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D89E82-BBE4-ED3E-77BC-525BC06828D2}"/>
              </a:ext>
            </a:extLst>
          </p:cNvPr>
          <p:cNvSpPr txBox="1"/>
          <p:nvPr/>
        </p:nvSpPr>
        <p:spPr>
          <a:xfrm>
            <a:off x="5467935" y="214496"/>
            <a:ext cx="40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DA690F-BFD4-FB4E-5A6E-95279776260E}"/>
                  </a:ext>
                </a:extLst>
              </p:cNvPr>
              <p:cNvSpPr txBox="1"/>
              <p:nvPr/>
            </p:nvSpPr>
            <p:spPr>
              <a:xfrm>
                <a:off x="8629039" y="96484"/>
                <a:ext cx="41768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DA690F-BFD4-FB4E-5A6E-952797762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039" y="96484"/>
                <a:ext cx="41768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811A14-2052-EFC5-D5F2-8712E701F500}"/>
                  </a:ext>
                </a:extLst>
              </p:cNvPr>
              <p:cNvSpPr txBox="1"/>
              <p:nvPr/>
            </p:nvSpPr>
            <p:spPr>
              <a:xfrm>
                <a:off x="5467935" y="3542095"/>
                <a:ext cx="2935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solidFill>
                            <a:srgbClr val="C00000"/>
                          </a:solidFill>
                        </a:rPr>
                        <m:t>A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811A14-2052-EFC5-D5F2-8712E701F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935" y="3542095"/>
                <a:ext cx="293511" cy="369332"/>
              </a:xfrm>
              <a:prstGeom prst="rect">
                <a:avLst/>
              </a:prstGeom>
              <a:blipFill>
                <a:blip r:embed="rId8"/>
                <a:stretch>
                  <a:fillRect r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6F1EB14-B8FF-1532-F6F6-2BC3D56C8B88}"/>
                  </a:ext>
                </a:extLst>
              </p:cNvPr>
              <p:cNvSpPr txBox="1"/>
              <p:nvPr/>
            </p:nvSpPr>
            <p:spPr>
              <a:xfrm>
                <a:off x="8652332" y="3542095"/>
                <a:ext cx="2443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1" dirty="0" smtClean="0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6F1EB14-B8FF-1532-F6F6-2BC3D56C8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332" y="3542095"/>
                <a:ext cx="244301" cy="369332"/>
              </a:xfrm>
              <a:prstGeom prst="rect">
                <a:avLst/>
              </a:prstGeom>
              <a:blipFill>
                <a:blip r:embed="rId9"/>
                <a:stretch>
                  <a:fillRect r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1561759"/>
      </p:ext>
    </p:extLst>
  </p:cSld>
  <p:clrMapOvr>
    <a:masterClrMapping/>
  </p:clrMapOvr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FE8B1-8C4C-4E8D-9028-AA7D3FF4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2CEB5-6D40-46AE-A81F-A732247C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Preparation versus statistical mixture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BFECC-FE6E-4EC3-A3D3-70D2341F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physical preparation of a superposition and one mixture with the same probabilities in a chosen basis.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Use a second measurement basis to distinguish them.</a:t>
            </a:r>
          </a:p>
        </p:txBody>
      </p:sp>
    </p:spTree>
    <p:extLst>
      <p:ext uri="{BB962C8B-B14F-4D97-AF65-F5344CB8AC3E}">
        <p14:creationId xmlns:p14="http://schemas.microsoft.com/office/powerpoint/2010/main" val="10027820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3C1D5-0BB3-44A1-A9D6-B12C764A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3C345-0338-418E-8BB4-E6926A26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complete Born-rule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4F2DC2-ADFB-4468-AB5A-B4F6E399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Specify a normalized state and a measurement basis. Calculate every outcome probability and the post-measurement state.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Include a student checkpoint with a different basis.</a:t>
            </a:r>
          </a:p>
        </p:txBody>
      </p:sp>
    </p:spTree>
    <p:extLst>
      <p:ext uri="{BB962C8B-B14F-4D97-AF65-F5344CB8AC3E}">
        <p14:creationId xmlns:p14="http://schemas.microsoft.com/office/powerpoint/2010/main" val="1394593404"/>
      </p:ext>
    </p:extLst>
  </p:cSld>
</p:sld>
</file>