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58"/>
  </p:notesMasterIdLst>
  <p:sldIdLst>
    <p:sldId id="256" r:id="rId2"/>
    <p:sldId id="262" r:id="rId3"/>
    <p:sldId id="263" r:id="rId4"/>
    <p:sldId id="275" r:id="rId5"/>
    <p:sldId id="264" r:id="rId6"/>
    <p:sldId id="276" r:id="rId7"/>
    <p:sldId id="281" r:id="rId8"/>
    <p:sldId id="277" r:id="rId9"/>
    <p:sldId id="278" r:id="rId10"/>
    <p:sldId id="282" r:id="rId11"/>
    <p:sldId id="279" r:id="rId12"/>
    <p:sldId id="284" r:id="rId13"/>
    <p:sldId id="285" r:id="rId14"/>
    <p:sldId id="286" r:id="rId15"/>
    <p:sldId id="283" r:id="rId16"/>
    <p:sldId id="288" r:id="rId17"/>
    <p:sldId id="280" r:id="rId18"/>
    <p:sldId id="289" r:id="rId19"/>
    <p:sldId id="293" r:id="rId20"/>
    <p:sldId id="292" r:id="rId21"/>
    <p:sldId id="291" r:id="rId22"/>
    <p:sldId id="290" r:id="rId23"/>
    <p:sldId id="294" r:id="rId24"/>
    <p:sldId id="295" r:id="rId25"/>
    <p:sldId id="297" r:id="rId26"/>
    <p:sldId id="300" r:id="rId27"/>
    <p:sldId id="298" r:id="rId28"/>
    <p:sldId id="299" r:id="rId29"/>
    <p:sldId id="258" r:id="rId30"/>
    <p:sldId id="301" r:id="rId31"/>
    <p:sldId id="302" r:id="rId32"/>
    <p:sldId id="303" r:id="rId33"/>
    <p:sldId id="305" r:id="rId34"/>
    <p:sldId id="306" r:id="rId35"/>
    <p:sldId id="259" r:id="rId36"/>
    <p:sldId id="307" r:id="rId37"/>
    <p:sldId id="308" r:id="rId38"/>
    <p:sldId id="311" r:id="rId39"/>
    <p:sldId id="261" r:id="rId40"/>
    <p:sldId id="310" r:id="rId41"/>
    <p:sldId id="312" r:id="rId42"/>
    <p:sldId id="309" r:id="rId43"/>
    <p:sldId id="314" r:id="rId44"/>
    <p:sldId id="315" r:id="rId45"/>
    <p:sldId id="317" r:id="rId46"/>
    <p:sldId id="316" r:id="rId47"/>
    <p:sldId id="313" r:id="rId48"/>
    <p:sldId id="260" r:id="rId49"/>
    <p:sldId id="318" r:id="rId50"/>
    <p:sldId id="319" r:id="rId51"/>
    <p:sldId id="323" r:id="rId52"/>
    <p:sldId id="322" r:id="rId53"/>
    <p:sldId id="324" r:id="rId54"/>
    <p:sldId id="325" r:id="rId55"/>
    <p:sldId id="326" r:id="rId56"/>
    <p:sldId id="32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D866"/>
    <a:srgbClr val="B3B5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78"/>
    <p:restoredTop sz="94635"/>
  </p:normalViewPr>
  <p:slideViewPr>
    <p:cSldViewPr snapToGrid="0">
      <p:cViewPr varScale="1">
        <p:scale>
          <a:sx n="100" d="100"/>
          <a:sy n="100" d="100"/>
        </p:scale>
        <p:origin x="184"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C4AE3-9B1C-9C40-9B0D-0CC78677F9BC}" type="datetimeFigureOut">
              <a:rPr lang="en-US" smtClean="0"/>
              <a:t>4/9/26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1F3F4D-2204-324B-A2CD-3EE8FEAA08F8}" type="slidenum">
              <a:rPr lang="en-US" smtClean="0"/>
              <a:t>‹#›</a:t>
            </a:fld>
            <a:endParaRPr lang="en-US"/>
          </a:p>
        </p:txBody>
      </p:sp>
    </p:spTree>
    <p:extLst>
      <p:ext uri="{BB962C8B-B14F-4D97-AF65-F5344CB8AC3E}">
        <p14:creationId xmlns:p14="http://schemas.microsoft.com/office/powerpoint/2010/main" val="105421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1F3F4D-2204-324B-A2CD-3EE8FEAA08F8}" type="slidenum">
              <a:rPr lang="en-US" smtClean="0"/>
              <a:t>48</a:t>
            </a:fld>
            <a:endParaRPr lang="en-US"/>
          </a:p>
        </p:txBody>
      </p:sp>
    </p:spTree>
    <p:extLst>
      <p:ext uri="{BB962C8B-B14F-4D97-AF65-F5344CB8AC3E}">
        <p14:creationId xmlns:p14="http://schemas.microsoft.com/office/powerpoint/2010/main" val="178617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F05A-B49D-765D-66A9-B89E9C163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C4873-9DF4-9F38-12A0-5A3CEAE81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E12F5-23EA-712D-C790-6BB86F5F51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9A90E3-045D-BF3A-417B-D93BEC6A4043}"/>
              </a:ext>
            </a:extLst>
          </p:cNvPr>
          <p:cNvSpPr>
            <a:spLocks noGrp="1"/>
          </p:cNvSpPr>
          <p:nvPr>
            <p:ph type="sldNum" sz="quarter" idx="5"/>
          </p:nvPr>
        </p:nvSpPr>
        <p:spPr/>
        <p:txBody>
          <a:bodyPr/>
          <a:lstStyle/>
          <a:p>
            <a:fld id="{7E1F3F4D-2204-324B-A2CD-3EE8FEAA08F8}" type="slidenum">
              <a:rPr lang="en-US" smtClean="0"/>
              <a:t>49</a:t>
            </a:fld>
            <a:endParaRPr lang="en-US"/>
          </a:p>
        </p:txBody>
      </p:sp>
    </p:spTree>
    <p:extLst>
      <p:ext uri="{BB962C8B-B14F-4D97-AF65-F5344CB8AC3E}">
        <p14:creationId xmlns:p14="http://schemas.microsoft.com/office/powerpoint/2010/main" val="1974324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5E3BD-5A8D-D0AE-C964-138C56165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204AA-2DFE-D8AA-7A0D-7E3150D132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4F612-9B0E-5CC1-D3DA-910559C658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2AEB44-CEC3-8D90-29DF-9246D3346893}"/>
              </a:ext>
            </a:extLst>
          </p:cNvPr>
          <p:cNvSpPr>
            <a:spLocks noGrp="1"/>
          </p:cNvSpPr>
          <p:nvPr>
            <p:ph type="sldNum" sz="quarter" idx="5"/>
          </p:nvPr>
        </p:nvSpPr>
        <p:spPr/>
        <p:txBody>
          <a:bodyPr/>
          <a:lstStyle/>
          <a:p>
            <a:fld id="{7E1F3F4D-2204-324B-A2CD-3EE8FEAA08F8}" type="slidenum">
              <a:rPr lang="en-US" smtClean="0"/>
              <a:t>50</a:t>
            </a:fld>
            <a:endParaRPr lang="en-US"/>
          </a:p>
        </p:txBody>
      </p:sp>
    </p:spTree>
    <p:extLst>
      <p:ext uri="{BB962C8B-B14F-4D97-AF65-F5344CB8AC3E}">
        <p14:creationId xmlns:p14="http://schemas.microsoft.com/office/powerpoint/2010/main" val="4279027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4/9/26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6368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4/9/26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9315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4/9/26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0269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4/9/26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226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4/9/26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1105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4/9/26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1896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4/9/26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99321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4/9/26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80322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4/9/26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00438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4/9/26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5313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4/9/26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7314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4/9/26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4342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hyperlink" Target="chatgpt://generic-entity/?number=0" TargetMode="External"/><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hyperlink" Target="chatgpt://generic-entity/?number=1"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FD77F5-8FEE-F70D-A01B-4CA9F9E18D4D}"/>
              </a:ext>
            </a:extLst>
          </p:cNvPr>
          <p:cNvSpPr>
            <a:spLocks noGrp="1"/>
          </p:cNvSpPr>
          <p:nvPr>
            <p:ph type="ctrTitle"/>
          </p:nvPr>
        </p:nvSpPr>
        <p:spPr>
          <a:xfrm>
            <a:off x="5604552" y="871758"/>
            <a:ext cx="5825448" cy="3871143"/>
          </a:xfrm>
        </p:spPr>
        <p:txBody>
          <a:bodyPr>
            <a:normAutofit fontScale="90000"/>
          </a:bodyPr>
          <a:lstStyle/>
          <a:p>
            <a:r>
              <a:rPr lang="en-US" dirty="0"/>
              <a:t>Spectral Structure of Operators in Hilbert Space</a:t>
            </a:r>
            <a:br>
              <a:rPr lang="en-US" b="1" dirty="0"/>
            </a:br>
            <a:endParaRPr lang="en-US" dirty="0"/>
          </a:p>
        </p:txBody>
      </p:sp>
      <p:sp>
        <p:nvSpPr>
          <p:cNvPr id="3" name="Subtitle 2">
            <a:extLst>
              <a:ext uri="{FF2B5EF4-FFF2-40B4-BE49-F238E27FC236}">
                <a16:creationId xmlns:a16="http://schemas.microsoft.com/office/drawing/2014/main" id="{D1F2B368-B7D0-27FE-ACB8-D2041E334245}"/>
              </a:ext>
            </a:extLst>
          </p:cNvPr>
          <p:cNvSpPr>
            <a:spLocks noGrp="1"/>
          </p:cNvSpPr>
          <p:nvPr>
            <p:ph type="subTitle" idx="1"/>
          </p:nvPr>
        </p:nvSpPr>
        <p:spPr>
          <a:xfrm>
            <a:off x="5619964" y="4785543"/>
            <a:ext cx="5322013" cy="1005657"/>
          </a:xfrm>
        </p:spPr>
        <p:txBody>
          <a:bodyPr>
            <a:normAutofit/>
          </a:bodyPr>
          <a:lstStyle/>
          <a:p>
            <a:r>
              <a:rPr lang="en-US" dirty="0"/>
              <a:t>Lecture 6</a:t>
            </a:r>
          </a:p>
        </p:txBody>
      </p:sp>
      <p:pic>
        <p:nvPicPr>
          <p:cNvPr id="4" name="Picture 3" descr="Abstract smoke background">
            <a:extLst>
              <a:ext uri="{FF2B5EF4-FFF2-40B4-BE49-F238E27FC236}">
                <a16:creationId xmlns:a16="http://schemas.microsoft.com/office/drawing/2014/main" id="{9F0F2CB1-1844-13A8-9264-87B5FADE1C05}"/>
              </a:ext>
            </a:extLst>
          </p:cNvPr>
          <p:cNvPicPr>
            <a:picLocks noChangeAspect="1"/>
          </p:cNvPicPr>
          <p:nvPr/>
        </p:nvPicPr>
        <p:blipFill>
          <a:blip r:embed="rId2"/>
          <a:srcRect l="22934" r="29777"/>
          <a:stretch>
            <a:fillRect/>
          </a:stretch>
        </p:blipFill>
        <p:spPr>
          <a:xfrm>
            <a:off x="1" y="10"/>
            <a:ext cx="4876799" cy="6857989"/>
          </a:xfrm>
          <a:prstGeom prst="rect">
            <a:avLst/>
          </a:prstGeom>
        </p:spPr>
      </p:pic>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964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05F8-7BD4-2188-79E8-C7EE42893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5E724-F727-9D8C-436B-BFE47CBA57A6}"/>
              </a:ext>
            </a:extLst>
          </p:cNvPr>
          <p:cNvSpPr>
            <a:spLocks noGrp="1"/>
          </p:cNvSpPr>
          <p:nvPr>
            <p:ph type="title"/>
          </p:nvPr>
        </p:nvSpPr>
        <p:spPr/>
        <p:txBody>
          <a:bodyPr>
            <a:normAutofit/>
          </a:bodyPr>
          <a:lstStyle/>
          <a:p>
            <a:r>
              <a:rPr lang="en-US" b="1" dirty="0"/>
              <a:t>The story so far…</a:t>
            </a:r>
            <a:endParaRPr lang="en-US" dirty="0"/>
          </a:p>
        </p:txBody>
      </p:sp>
      <p:sp>
        <p:nvSpPr>
          <p:cNvPr id="5" name="TextBox 4">
            <a:extLst>
              <a:ext uri="{FF2B5EF4-FFF2-40B4-BE49-F238E27FC236}">
                <a16:creationId xmlns:a16="http://schemas.microsoft.com/office/drawing/2014/main" id="{D3CD9557-859C-1D77-7454-CB6F00EF4821}"/>
              </a:ext>
            </a:extLst>
          </p:cNvPr>
          <p:cNvSpPr txBox="1"/>
          <p:nvPr/>
        </p:nvSpPr>
        <p:spPr>
          <a:xfrm>
            <a:off x="972483" y="1767174"/>
            <a:ext cx="8446453" cy="3785652"/>
          </a:xfrm>
          <a:prstGeom prst="rect">
            <a:avLst/>
          </a:prstGeom>
          <a:noFill/>
        </p:spPr>
        <p:txBody>
          <a:bodyPr wrap="square">
            <a:spAutoFit/>
          </a:bodyPr>
          <a:lstStyle/>
          <a:p>
            <a:pPr>
              <a:buNone/>
            </a:pPr>
            <a:r>
              <a:rPr lang="en-US" sz="2000" dirty="0"/>
              <a:t>We began with complex numbers.</a:t>
            </a:r>
          </a:p>
          <a:p>
            <a:pPr>
              <a:buNone/>
            </a:pPr>
            <a:endParaRPr lang="en-US" sz="2000" dirty="0"/>
          </a:p>
          <a:p>
            <a:pPr>
              <a:buNone/>
            </a:pPr>
            <a:r>
              <a:rPr lang="en-US" sz="2000" dirty="0"/>
              <a:t>saw that complex amplitudes carry magnitude and phase, and that geometry in complex space requires conjugation.</a:t>
            </a:r>
          </a:p>
          <a:p>
            <a:pPr>
              <a:buNone/>
            </a:pPr>
            <a:endParaRPr lang="en-US" sz="2000" dirty="0"/>
          </a:p>
          <a:p>
            <a:pPr>
              <a:buNone/>
            </a:pPr>
            <a:r>
              <a:rPr lang="en-US" sz="2000" dirty="0"/>
              <a:t>introduced inner products to define length and angle.</a:t>
            </a:r>
          </a:p>
          <a:p>
            <a:pPr>
              <a:buNone/>
            </a:pPr>
            <a:endParaRPr lang="en-US" sz="2000" dirty="0"/>
          </a:p>
          <a:p>
            <a:pPr>
              <a:buNone/>
            </a:pPr>
            <a:r>
              <a:rPr lang="en-US" sz="2000" dirty="0"/>
              <a:t>defined the adjoint as the operator determined by inner product symmetry.</a:t>
            </a:r>
          </a:p>
          <a:p>
            <a:pPr>
              <a:buNone/>
            </a:pPr>
            <a:endParaRPr lang="en-US" sz="2000" dirty="0"/>
          </a:p>
          <a:p>
            <a:pPr>
              <a:buNone/>
            </a:pPr>
            <a:r>
              <a:rPr lang="en-US" sz="2000" dirty="0"/>
              <a:t>saw that unitary operators preserve that geometry.</a:t>
            </a:r>
          </a:p>
          <a:p>
            <a:pPr>
              <a:buNone/>
            </a:pPr>
            <a:endParaRPr lang="en-US" sz="2000" dirty="0"/>
          </a:p>
          <a:p>
            <a:pPr>
              <a:buNone/>
            </a:pPr>
            <a:r>
              <a:rPr lang="en-US" sz="2000" dirty="0"/>
              <a:t>Normalized vectors in ℂ² live on a 3-sphere.</a:t>
            </a:r>
          </a:p>
        </p:txBody>
      </p:sp>
    </p:spTree>
    <p:extLst>
      <p:ext uri="{BB962C8B-B14F-4D97-AF65-F5344CB8AC3E}">
        <p14:creationId xmlns:p14="http://schemas.microsoft.com/office/powerpoint/2010/main" val="173016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75A55-7520-1D71-5C8C-179FE0764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94687-49DB-19E3-E124-606F9D881272}"/>
              </a:ext>
            </a:extLst>
          </p:cNvPr>
          <p:cNvSpPr>
            <a:spLocks noGrp="1"/>
          </p:cNvSpPr>
          <p:nvPr>
            <p:ph type="title"/>
          </p:nvPr>
        </p:nvSpPr>
        <p:spPr/>
        <p:txBody>
          <a:bodyPr>
            <a:normAutofit fontScale="90000"/>
          </a:bodyPr>
          <a:lstStyle/>
          <a:p>
            <a:r>
              <a:rPr lang="en-US" b="1" dirty="0"/>
              <a:t> Eigenvalues and Eigenvectors</a:t>
            </a:r>
            <a:br>
              <a:rPr lang="en-US" b="1" dirty="0"/>
            </a:br>
            <a:endParaRPr lang="en-US" dirty="0"/>
          </a:p>
        </p:txBody>
      </p:sp>
      <p:sp>
        <p:nvSpPr>
          <p:cNvPr id="3" name="Content Placeholder 2">
            <a:extLst>
              <a:ext uri="{FF2B5EF4-FFF2-40B4-BE49-F238E27FC236}">
                <a16:creationId xmlns:a16="http://schemas.microsoft.com/office/drawing/2014/main" id="{05945169-2B3B-1F08-EFA6-351647325969}"/>
              </a:ext>
            </a:extLst>
          </p:cNvPr>
          <p:cNvSpPr>
            <a:spLocks noGrp="1"/>
          </p:cNvSpPr>
          <p:nvPr>
            <p:ph idx="1"/>
          </p:nvPr>
        </p:nvSpPr>
        <p:spPr>
          <a:xfrm>
            <a:off x="700635" y="1507524"/>
            <a:ext cx="10691265" cy="4454364"/>
          </a:xfrm>
        </p:spPr>
        <p:txBody>
          <a:bodyPr>
            <a:normAutofit fontScale="77500" lnSpcReduction="20000"/>
          </a:bodyPr>
          <a:lstStyle/>
          <a:p>
            <a:pPr marL="0" indent="0">
              <a:buNone/>
            </a:pPr>
            <a:r>
              <a:rPr lang="en-US" sz="2300" dirty="0"/>
              <a:t>Augustin-Louis Cauchy (1820s) studied what he called </a:t>
            </a:r>
            <a:r>
              <a:rPr lang="en-US" sz="2300" i="1" dirty="0"/>
              <a:t>characteristic values</a:t>
            </a:r>
            <a:r>
              <a:rPr lang="en-US" sz="2300" dirty="0"/>
              <a:t> of matrices.</a:t>
            </a:r>
          </a:p>
          <a:p>
            <a:pPr marL="0" indent="0">
              <a:buNone/>
            </a:pPr>
            <a:r>
              <a:rPr lang="en-US" sz="2300" dirty="0"/>
              <a:t>David Hilbert, in developing what we now call Hilbert spaces, popularized the German terms </a:t>
            </a:r>
            <a:r>
              <a:rPr lang="en-US" sz="2300" b="1" dirty="0" err="1"/>
              <a:t>Eigenwert</a:t>
            </a:r>
            <a:r>
              <a:rPr lang="en-US" sz="2300" dirty="0"/>
              <a:t> and </a:t>
            </a:r>
            <a:r>
              <a:rPr lang="en-US" sz="2300" b="1" dirty="0" err="1"/>
              <a:t>Eigenvektor</a:t>
            </a:r>
            <a:r>
              <a:rPr lang="en-US" sz="2300" dirty="0"/>
              <a:t>.</a:t>
            </a:r>
          </a:p>
          <a:p>
            <a:pPr marL="0" indent="0">
              <a:buNone/>
            </a:pPr>
            <a:r>
              <a:rPr lang="en-US" sz="2300" i="1" dirty="0"/>
              <a:t>Eigen</a:t>
            </a:r>
            <a:r>
              <a:rPr lang="en-US" sz="2300" dirty="0"/>
              <a:t> is a German adjective meaning “own” or “intrinsic.” (“wert” and “vector” are value and vector)</a:t>
            </a:r>
          </a:p>
          <a:p>
            <a:pPr marL="0" indent="0">
              <a:buNone/>
            </a:pPr>
            <a:r>
              <a:rPr lang="en-US" sz="2300" dirty="0"/>
              <a:t>For example:</a:t>
            </a:r>
          </a:p>
          <a:p>
            <a:pPr marL="0" indent="0">
              <a:buNone/>
            </a:pPr>
            <a:r>
              <a:rPr lang="en-US" sz="2300" i="1" dirty="0" err="1"/>
              <a:t>Jeder</a:t>
            </a:r>
            <a:r>
              <a:rPr lang="en-US" sz="2300" i="1" dirty="0"/>
              <a:t> Mensch hat seine </a:t>
            </a:r>
            <a:r>
              <a:rPr lang="en-US" sz="2300" i="1" dirty="0" err="1"/>
              <a:t>eigene</a:t>
            </a:r>
            <a:r>
              <a:rPr lang="en-US" sz="2300" i="1" dirty="0"/>
              <a:t> </a:t>
            </a:r>
            <a:r>
              <a:rPr lang="en-US" sz="2300" i="1" dirty="0" err="1"/>
              <a:t>Geschichte</a:t>
            </a:r>
            <a:r>
              <a:rPr lang="en-US" sz="2300" i="1" dirty="0"/>
              <a:t>. (</a:t>
            </a:r>
            <a:r>
              <a:rPr lang="en-US" sz="2300" dirty="0"/>
              <a:t>Everyone has their own story.)</a:t>
            </a:r>
          </a:p>
          <a:p>
            <a:pPr marL="0" indent="0">
              <a:buNone/>
            </a:pPr>
            <a:endParaRPr lang="en-US" sz="2300" dirty="0"/>
          </a:p>
          <a:p>
            <a:pPr marL="0" indent="0">
              <a:buNone/>
            </a:pPr>
            <a:r>
              <a:rPr lang="en-US" sz="2300" dirty="0"/>
              <a:t>An eigenvalue and eigenvector are therefore the </a:t>
            </a:r>
            <a:r>
              <a:rPr lang="en-US" sz="2300" b="1" dirty="0"/>
              <a:t>intrinsic value</a:t>
            </a:r>
            <a:r>
              <a:rPr lang="en-US" sz="2300" dirty="0"/>
              <a:t> and </a:t>
            </a:r>
            <a:r>
              <a:rPr lang="en-US" sz="2300" b="1" dirty="0"/>
              <a:t>intrinsic direction</a:t>
            </a:r>
            <a:r>
              <a:rPr lang="en-US" sz="2300" dirty="0"/>
              <a:t> of an operator.</a:t>
            </a:r>
          </a:p>
          <a:p>
            <a:pPr marL="0" indent="0">
              <a:buNone/>
            </a:pPr>
            <a:r>
              <a:rPr lang="en-US" sz="2300" dirty="0"/>
              <a:t>They are not imposed by coordinates.</a:t>
            </a:r>
          </a:p>
          <a:p>
            <a:pPr marL="0" indent="0">
              <a:buNone/>
            </a:pPr>
            <a:r>
              <a:rPr lang="en-US" sz="2300" dirty="0"/>
              <a:t>They belong to the transformation itself.</a:t>
            </a:r>
            <a:br>
              <a:rPr lang="en-US" sz="2300" dirty="0"/>
            </a:br>
            <a:endParaRPr lang="en-US" sz="2300" dirty="0"/>
          </a:p>
          <a:p>
            <a:pPr marL="0" indent="0">
              <a:buNone/>
            </a:pPr>
            <a:r>
              <a:rPr lang="en-US" sz="2300" dirty="0"/>
              <a:t>For many operators in Hilbert space, especially Hermitian and unitary operators, this intrinsic data completely determines the operator.</a:t>
            </a:r>
          </a:p>
          <a:p>
            <a:endParaRPr lang="en-US" dirty="0"/>
          </a:p>
        </p:txBody>
      </p:sp>
      <p:sp>
        <p:nvSpPr>
          <p:cNvPr id="4" name="TextBox 3">
            <a:extLst>
              <a:ext uri="{FF2B5EF4-FFF2-40B4-BE49-F238E27FC236}">
                <a16:creationId xmlns:a16="http://schemas.microsoft.com/office/drawing/2014/main" id="{4F84133A-D666-0F17-28F4-273E7D6B2479}"/>
              </a:ext>
            </a:extLst>
          </p:cNvPr>
          <p:cNvSpPr txBox="1"/>
          <p:nvPr/>
        </p:nvSpPr>
        <p:spPr>
          <a:xfrm>
            <a:off x="700635" y="6293402"/>
            <a:ext cx="9737125" cy="523220"/>
          </a:xfrm>
          <a:prstGeom prst="rect">
            <a:avLst/>
          </a:prstGeom>
          <a:noFill/>
        </p:spPr>
        <p:txBody>
          <a:bodyPr wrap="square" rtlCol="0">
            <a:spAutoFit/>
          </a:bodyPr>
          <a:lstStyle/>
          <a:p>
            <a:r>
              <a:rPr lang="en-US" sz="1400" dirty="0"/>
              <a:t>*In many linear algebra courses, eigenvalues and eigenvectors are presented as computational tools for diagonalizing matrices and solving systems of equations. Here, we will treat them as revealing the intrinsic structure of operators in Hilbert space.</a:t>
            </a:r>
          </a:p>
        </p:txBody>
      </p:sp>
    </p:spTree>
    <p:extLst>
      <p:ext uri="{BB962C8B-B14F-4D97-AF65-F5344CB8AC3E}">
        <p14:creationId xmlns:p14="http://schemas.microsoft.com/office/powerpoint/2010/main" val="2522799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1E851-742B-C45E-39C8-8692D0FFB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907EA-0296-6BF2-2AF9-847BDA0FCE2D}"/>
              </a:ext>
            </a:extLst>
          </p:cNvPr>
          <p:cNvSpPr>
            <a:spLocks noGrp="1"/>
          </p:cNvSpPr>
          <p:nvPr>
            <p:ph type="title"/>
          </p:nvPr>
        </p:nvSpPr>
        <p:spPr>
          <a:xfrm>
            <a:off x="700635" y="159772"/>
            <a:ext cx="10691265" cy="1307592"/>
          </a:xfrm>
        </p:spPr>
        <p:txBody>
          <a:bodyPr>
            <a:normAutofit fontScale="90000"/>
          </a:bodyPr>
          <a:lstStyle/>
          <a:p>
            <a:r>
              <a:rPr lang="en-US" b="1" dirty="0"/>
              <a:t>Recall… Matrices as Linear Maps </a:t>
            </a:r>
            <a:br>
              <a:rPr lang="en-US" dirty="0"/>
            </a:br>
            <a:r>
              <a:rPr lang="en-US" sz="2700" dirty="0"/>
              <a:t>Multiplication as composition of maps.</a:t>
            </a:r>
            <a:br>
              <a:rPr lang="en-US" dirty="0"/>
            </a:br>
            <a:endParaRPr lang="en-US" dirty="0"/>
          </a:p>
        </p:txBody>
      </p:sp>
      <p:sp>
        <p:nvSpPr>
          <p:cNvPr id="13" name="TextBox 12">
            <a:extLst>
              <a:ext uri="{FF2B5EF4-FFF2-40B4-BE49-F238E27FC236}">
                <a16:creationId xmlns:a16="http://schemas.microsoft.com/office/drawing/2014/main" id="{2725CB01-E160-ACAA-FE6C-7F6AF3D3010D}"/>
              </a:ext>
            </a:extLst>
          </p:cNvPr>
          <p:cNvSpPr txBox="1"/>
          <p:nvPr/>
        </p:nvSpPr>
        <p:spPr>
          <a:xfrm>
            <a:off x="831264" y="1554511"/>
            <a:ext cx="5032508" cy="3970318"/>
          </a:xfrm>
          <a:prstGeom prst="rect">
            <a:avLst/>
          </a:prstGeom>
          <a:noFill/>
        </p:spPr>
        <p:txBody>
          <a:bodyPr wrap="square">
            <a:spAutoFit/>
          </a:bodyPr>
          <a:lstStyle/>
          <a:p>
            <a:pPr>
              <a:buNone/>
            </a:pPr>
            <a:r>
              <a:rPr lang="en-US" sz="2800" dirty="0"/>
              <a:t>A linear map can Rotate, Stretch, Reflect, Shear</a:t>
            </a:r>
          </a:p>
          <a:p>
            <a:pPr>
              <a:buNone/>
            </a:pPr>
            <a:endParaRPr lang="en-US" sz="2800" dirty="0"/>
          </a:p>
          <a:p>
            <a:pPr>
              <a:buNone/>
            </a:pPr>
            <a:endParaRPr lang="en-US" sz="2800" dirty="0"/>
          </a:p>
          <a:p>
            <a:pPr>
              <a:buNone/>
            </a:pPr>
            <a:r>
              <a:rPr lang="en-US" sz="2800" dirty="0"/>
              <a:t>It will turn out that quantum computing depends on linear maps. Non-linear transformations break quantum computing.</a:t>
            </a:r>
          </a:p>
        </p:txBody>
      </p:sp>
      <p:pic>
        <p:nvPicPr>
          <p:cNvPr id="9218" name="Picture 2">
            <a:extLst>
              <a:ext uri="{FF2B5EF4-FFF2-40B4-BE49-F238E27FC236}">
                <a16:creationId xmlns:a16="http://schemas.microsoft.com/office/drawing/2014/main" id="{57218121-7F16-26CE-F5AE-B894F59C19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8087" y="968827"/>
            <a:ext cx="5324979" cy="514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085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5122-3B1E-4907-C9D4-7C9A36B3A07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8A38D5-8410-7115-8336-6581BBFCCBAD}"/>
                  </a:ext>
                </a:extLst>
              </p:cNvPr>
              <p:cNvSpPr>
                <a:spLocks noGrp="1"/>
              </p:cNvSpPr>
              <p:nvPr>
                <p:ph type="title"/>
              </p:nvPr>
            </p:nvSpPr>
            <p:spPr/>
            <p:txBody>
              <a:bodyPr>
                <a:normAutofit fontScale="90000"/>
              </a:bodyPr>
              <a:lstStyle/>
              <a:p>
                <a:r>
                  <a:rPr lang="en-US" b="1" dirty="0"/>
                  <a:t> Eigenvalues and Eigenvectors in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m:rPr>
                            <m:sty m:val="p"/>
                          </m:rPr>
                          <a:rPr lang="en-US" i="1" dirty="0">
                            <a:latin typeface="Cambria Math" panose="02040503050406030204" pitchFamily="18" charset="0"/>
                          </a:rPr>
                          <m:t>n</m:t>
                        </m:r>
                      </m:sup>
                    </m:sSup>
                  </m:oMath>
                </a14:m>
                <a:br>
                  <a:rPr lang="en-US" b="1" dirty="0"/>
                </a:br>
                <a:endParaRPr lang="en-US" dirty="0"/>
              </a:p>
            </p:txBody>
          </p:sp>
        </mc:Choice>
        <mc:Fallback xmlns="">
          <p:sp>
            <p:nvSpPr>
              <p:cNvPr id="2" name="Title 1">
                <a:extLst>
                  <a:ext uri="{FF2B5EF4-FFF2-40B4-BE49-F238E27FC236}">
                    <a16:creationId xmlns:a16="http://schemas.microsoft.com/office/drawing/2014/main" id="{1B8A38D5-8410-7115-8336-6581BBFCCBAD}"/>
                  </a:ext>
                </a:extLst>
              </p:cNvPr>
              <p:cNvSpPr>
                <a:spLocks noGrp="1" noRot="1" noChangeAspect="1" noMove="1" noResize="1" noEditPoints="1" noAdjustHandles="1" noChangeArrowheads="1" noChangeShapeType="1" noTextEdit="1"/>
              </p:cNvSpPr>
              <p:nvPr>
                <p:ph type="title"/>
              </p:nvPr>
            </p:nvSpPr>
            <p:spPr>
              <a:blipFill>
                <a:blip r:embed="rId2"/>
                <a:stretch>
                  <a:fillRect l="-830" t="-673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8F8D8F6-D3F8-C0DD-BB7F-F44F995AB5B5}"/>
              </a:ext>
            </a:extLst>
          </p:cNvPr>
          <p:cNvSpPr txBox="1"/>
          <p:nvPr/>
        </p:nvSpPr>
        <p:spPr>
          <a:xfrm>
            <a:off x="700635" y="6293402"/>
            <a:ext cx="9737125" cy="523220"/>
          </a:xfrm>
          <a:prstGeom prst="rect">
            <a:avLst/>
          </a:prstGeom>
          <a:noFill/>
        </p:spPr>
        <p:txBody>
          <a:bodyPr wrap="square" rtlCol="0">
            <a:spAutoFit/>
          </a:bodyPr>
          <a:lstStyle/>
          <a:p>
            <a:r>
              <a:rPr lang="en-US" sz="1400" dirty="0"/>
              <a:t>*In many linear algebra courses, eigenvalues and eigenvectors are presented as computational tools for diagonalizing matrices and solving systems of equations. Here, we will treat them as revealing the intrinsic structure of operators in Hilbert space.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38DD88D-F9AB-6572-302C-F299B4BB5008}"/>
                  </a:ext>
                </a:extLst>
              </p:cNvPr>
              <p:cNvSpPr txBox="1"/>
              <p:nvPr/>
            </p:nvSpPr>
            <p:spPr>
              <a:xfrm>
                <a:off x="800100" y="1568196"/>
                <a:ext cx="9637660" cy="4247317"/>
              </a:xfrm>
              <a:prstGeom prst="rect">
                <a:avLst/>
              </a:prstGeom>
              <a:noFill/>
            </p:spPr>
            <p:txBody>
              <a:bodyPr wrap="square">
                <a:spAutoFit/>
              </a:bodyPr>
              <a:lstStyle/>
              <a:p>
                <a:pPr>
                  <a:buNone/>
                </a:pPr>
                <a:r>
                  <a:rPr lang="en-US" dirty="0"/>
                  <a:t>Let A be a linear operator on a vector space.</a:t>
                </a:r>
              </a:p>
              <a:p>
                <a:pPr>
                  <a:buNone/>
                </a:pPr>
                <a:endParaRPr lang="en-US" dirty="0"/>
              </a:p>
              <a:p>
                <a:pPr>
                  <a:buNone/>
                </a:pPr>
                <a:r>
                  <a:rPr lang="en-US" dirty="0"/>
                  <a:t>A nonzero vector v is called an </a:t>
                </a:r>
                <a:r>
                  <a:rPr lang="en-US" b="1" dirty="0"/>
                  <a:t>eigenvector</a:t>
                </a:r>
                <a:r>
                  <a:rPr lang="en-US" dirty="0"/>
                  <a:t> of </a:t>
                </a:r>
                <a14:m>
                  <m:oMath xmlns:m="http://schemas.openxmlformats.org/officeDocument/2006/math">
                    <m:r>
                      <a:rPr lang="en-US" i="1" dirty="0" smtClean="0">
                        <a:latin typeface="Cambria Math" panose="02040503050406030204" pitchFamily="18" charset="0"/>
                      </a:rPr>
                      <m:t>𝐴</m:t>
                    </m:r>
                  </m:oMath>
                </a14:m>
                <a:r>
                  <a:rPr lang="en-US" dirty="0"/>
                  <a:t> if</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 </m:t>
                      </m:r>
                      <m:r>
                        <a:rPr lang="en-US" i="1" dirty="0" smtClean="0">
                          <a:latin typeface="Cambria Math" panose="02040503050406030204" pitchFamily="18" charset="0"/>
                        </a:rPr>
                        <m:t>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oMath>
                  </m:oMathPara>
                </a14:m>
                <a:endParaRPr lang="en-US" dirty="0"/>
              </a:p>
              <a:p>
                <a:pPr>
                  <a:buNone/>
                </a:pPr>
                <a:endParaRPr lang="en-US" dirty="0"/>
              </a:p>
              <a:p>
                <a:pPr>
                  <a:buNone/>
                </a:pPr>
                <a:r>
                  <a:rPr lang="en-US" dirty="0"/>
                  <a:t>for some scalar </a:t>
                </a:r>
                <a14:m>
                  <m:oMath xmlns:m="http://schemas.openxmlformats.org/officeDocument/2006/math">
                    <m:r>
                      <a:rPr lang="en-US" i="1" dirty="0" smtClean="0">
                        <a:latin typeface="Cambria Math" panose="02040503050406030204" pitchFamily="18" charset="0"/>
                      </a:rPr>
                      <m:t>𝜆</m:t>
                    </m:r>
                  </m:oMath>
                </a14:m>
                <a:r>
                  <a:rPr lang="en-US" dirty="0"/>
                  <a:t>.</a:t>
                </a:r>
              </a:p>
              <a:p>
                <a:pPr>
                  <a:buNone/>
                </a:pPr>
                <a:endParaRPr lang="en-US" dirty="0"/>
              </a:p>
              <a:p>
                <a:pPr>
                  <a:buNone/>
                </a:pPr>
                <a:r>
                  <a:rPr lang="en-US" dirty="0"/>
                  <a:t>The scalar </a:t>
                </a:r>
                <a14:m>
                  <m:oMath xmlns:m="http://schemas.openxmlformats.org/officeDocument/2006/math">
                    <m:r>
                      <a:rPr lang="en-US" i="1" dirty="0" smtClean="0">
                        <a:latin typeface="Cambria Math" panose="02040503050406030204" pitchFamily="18" charset="0"/>
                      </a:rPr>
                      <m:t>𝜆</m:t>
                    </m:r>
                  </m:oMath>
                </a14:m>
                <a:r>
                  <a:rPr lang="en-US" dirty="0"/>
                  <a:t>is called the </a:t>
                </a:r>
                <a:r>
                  <a:rPr lang="en-US" b="1" dirty="0"/>
                  <a:t>eigenvalue</a:t>
                </a:r>
                <a:r>
                  <a:rPr lang="en-US" dirty="0"/>
                  <a:t> corresponding to v.</a:t>
                </a:r>
              </a:p>
              <a:p>
                <a:pPr>
                  <a:buNone/>
                </a:pPr>
                <a:endParaRPr lang="en-US" dirty="0"/>
              </a:p>
              <a:p>
                <a:pPr>
                  <a:buNone/>
                </a:pPr>
                <a:r>
                  <a:rPr lang="en-US" dirty="0"/>
                  <a:t>In </a:t>
                </a:r>
                <a:r>
                  <a:rPr lang="en-US" dirty="0" err="1"/>
                  <a:t>otherwords</a:t>
                </a:r>
                <a:r>
                  <a:rPr lang="en-US" dirty="0"/>
                  <a:t> linear operators rotate and scale vectors. But when applied to certain vectors some operators don’t rate the vector they just scale them. </a:t>
                </a:r>
              </a:p>
              <a:p>
                <a:pPr>
                  <a:buNone/>
                </a:pPr>
                <a:endParaRPr lang="en-US" dirty="0"/>
              </a:p>
              <a:p>
                <a:pPr>
                  <a:buNone/>
                </a:pPr>
                <a:r>
                  <a:rPr lang="en-US" dirty="0"/>
                  <a:t>When that happens the operator just acts like a scalar value multiplying the vector. </a:t>
                </a:r>
              </a:p>
              <a:p>
                <a:pPr>
                  <a:buNone/>
                </a:pPr>
                <a:r>
                  <a:rPr lang="en-US" dirty="0"/>
                  <a:t>Those vectors that don’t rotate are the Eigenvectors and the amount they scale is the Eigenvalue. </a:t>
                </a:r>
              </a:p>
            </p:txBody>
          </p:sp>
        </mc:Choice>
        <mc:Fallback xmlns="">
          <p:sp>
            <p:nvSpPr>
              <p:cNvPr id="8" name="TextBox 7">
                <a:extLst>
                  <a:ext uri="{FF2B5EF4-FFF2-40B4-BE49-F238E27FC236}">
                    <a16:creationId xmlns:a16="http://schemas.microsoft.com/office/drawing/2014/main" id="{438DD88D-F9AB-6572-302C-F299B4BB5008}"/>
                  </a:ext>
                </a:extLst>
              </p:cNvPr>
              <p:cNvSpPr txBox="1">
                <a:spLocks noRot="1" noChangeAspect="1" noMove="1" noResize="1" noEditPoints="1" noAdjustHandles="1" noChangeArrowheads="1" noChangeShapeType="1" noTextEdit="1"/>
              </p:cNvSpPr>
              <p:nvPr/>
            </p:nvSpPr>
            <p:spPr>
              <a:xfrm>
                <a:off x="800100" y="1568196"/>
                <a:ext cx="9637660" cy="4247317"/>
              </a:xfrm>
              <a:prstGeom prst="rect">
                <a:avLst/>
              </a:prstGeom>
              <a:blipFill>
                <a:blip r:embed="rId3"/>
                <a:stretch>
                  <a:fillRect l="-395" t="-597" b="-1493"/>
                </a:stretch>
              </a:blipFill>
            </p:spPr>
            <p:txBody>
              <a:bodyPr/>
              <a:lstStyle/>
              <a:p>
                <a:r>
                  <a:rPr lang="en-US">
                    <a:noFill/>
                  </a:rPr>
                  <a:t> </a:t>
                </a:r>
              </a:p>
            </p:txBody>
          </p:sp>
        </mc:Fallback>
      </mc:AlternateContent>
    </p:spTree>
    <p:extLst>
      <p:ext uri="{BB962C8B-B14F-4D97-AF65-F5344CB8AC3E}">
        <p14:creationId xmlns:p14="http://schemas.microsoft.com/office/powerpoint/2010/main" val="288632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53DDC-37CF-71A8-8067-0E9C4604B9A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F9F37B7-1E5C-F409-6C1F-6B9AFD74131C}"/>
                  </a:ext>
                </a:extLst>
              </p:cNvPr>
              <p:cNvSpPr>
                <a:spLocks noGrp="1"/>
              </p:cNvSpPr>
              <p:nvPr>
                <p:ph type="title"/>
              </p:nvPr>
            </p:nvSpPr>
            <p:spPr>
              <a:xfrm>
                <a:off x="655633" y="60827"/>
                <a:ext cx="10691265" cy="1307592"/>
              </a:xfrm>
            </p:spPr>
            <p:txBody>
              <a:bodyPr>
                <a:normAutofit fontScale="90000"/>
              </a:bodyPr>
              <a:lstStyle/>
              <a:p>
                <a:r>
                  <a:rPr lang="en-US" b="1" dirty="0"/>
                  <a:t> Eigenvalues and Eigenvectors in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m:rPr>
                            <m:sty m:val="p"/>
                          </m:rPr>
                          <a:rPr lang="en-US" i="1" dirty="0">
                            <a:latin typeface="Cambria Math" panose="02040503050406030204" pitchFamily="18" charset="0"/>
                          </a:rPr>
                          <m:t>n</m:t>
                        </m:r>
                      </m:sup>
                    </m:sSup>
                  </m:oMath>
                </a14:m>
                <a:br>
                  <a:rPr lang="en-US" b="1" dirty="0"/>
                </a:br>
                <a:endParaRPr lang="en-US" dirty="0"/>
              </a:p>
            </p:txBody>
          </p:sp>
        </mc:Choice>
        <mc:Fallback xmlns="">
          <p:sp>
            <p:nvSpPr>
              <p:cNvPr id="2" name="Title 1">
                <a:extLst>
                  <a:ext uri="{FF2B5EF4-FFF2-40B4-BE49-F238E27FC236}">
                    <a16:creationId xmlns:a16="http://schemas.microsoft.com/office/drawing/2014/main" id="{EF9F37B7-1E5C-F409-6C1F-6B9AFD74131C}"/>
                  </a:ext>
                </a:extLst>
              </p:cNvPr>
              <p:cNvSpPr>
                <a:spLocks noGrp="1" noRot="1" noChangeAspect="1" noMove="1" noResize="1" noEditPoints="1" noAdjustHandles="1" noChangeArrowheads="1" noChangeShapeType="1" noTextEdit="1"/>
              </p:cNvSpPr>
              <p:nvPr>
                <p:ph type="title"/>
              </p:nvPr>
            </p:nvSpPr>
            <p:spPr>
              <a:xfrm>
                <a:off x="655633" y="60827"/>
                <a:ext cx="10691265" cy="1307592"/>
              </a:xfrm>
              <a:blipFill>
                <a:blip r:embed="rId2"/>
                <a:stretch>
                  <a:fillRect l="-712" t="-576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3E66410-1BFB-F683-71CB-56ABFDF94848}"/>
              </a:ext>
            </a:extLst>
          </p:cNvPr>
          <p:cNvSpPr txBox="1"/>
          <p:nvPr/>
        </p:nvSpPr>
        <p:spPr>
          <a:xfrm>
            <a:off x="700635" y="6293402"/>
            <a:ext cx="9737125" cy="523220"/>
          </a:xfrm>
          <a:prstGeom prst="rect">
            <a:avLst/>
          </a:prstGeom>
          <a:noFill/>
        </p:spPr>
        <p:txBody>
          <a:bodyPr wrap="square" rtlCol="0">
            <a:spAutoFit/>
          </a:bodyPr>
          <a:lstStyle/>
          <a:p>
            <a:r>
              <a:rPr lang="en-US" sz="1400" dirty="0"/>
              <a:t>*In many linear algebra courses, eigenvalues and eigenvectors are presented as computational tools for diagonalizing matrices and solving systems of equations. Here, we will treat them as revealing the intrinsic structure of operators in Hilbert space.</a:t>
            </a:r>
          </a:p>
        </p:txBody>
      </p:sp>
      <p:sp>
        <p:nvSpPr>
          <p:cNvPr id="8" name="TextBox 7">
            <a:extLst>
              <a:ext uri="{FF2B5EF4-FFF2-40B4-BE49-F238E27FC236}">
                <a16:creationId xmlns:a16="http://schemas.microsoft.com/office/drawing/2014/main" id="{6E8651FC-C577-48E4-8A87-ED8B6A6412BC}"/>
              </a:ext>
            </a:extLst>
          </p:cNvPr>
          <p:cNvSpPr txBox="1"/>
          <p:nvPr/>
        </p:nvSpPr>
        <p:spPr>
          <a:xfrm>
            <a:off x="800101" y="1568196"/>
            <a:ext cx="5007575" cy="4247317"/>
          </a:xfrm>
          <a:prstGeom prst="rect">
            <a:avLst/>
          </a:prstGeom>
          <a:noFill/>
        </p:spPr>
        <p:txBody>
          <a:bodyPr wrap="square">
            <a:spAutoFit/>
          </a:bodyPr>
          <a:lstStyle/>
          <a:p>
            <a:pPr>
              <a:buNone/>
            </a:pPr>
            <a:r>
              <a:rPr lang="en-US" dirty="0"/>
              <a:t>In other words linear operators rotate and scale vectors. But when applied to certain vectors some operators don’t rate the vector they just scale them. </a:t>
            </a:r>
          </a:p>
          <a:p>
            <a:pPr>
              <a:buNone/>
            </a:pPr>
            <a:endParaRPr lang="en-US" dirty="0"/>
          </a:p>
          <a:p>
            <a:pPr>
              <a:buNone/>
            </a:pPr>
            <a:r>
              <a:rPr lang="en-US" dirty="0"/>
              <a:t>When that happens the operator just acts like a scalar value multiplying the vector. </a:t>
            </a:r>
          </a:p>
          <a:p>
            <a:pPr>
              <a:buNone/>
            </a:pPr>
            <a:endParaRPr lang="en-US" dirty="0"/>
          </a:p>
          <a:p>
            <a:pPr>
              <a:buNone/>
            </a:pPr>
            <a:endParaRPr lang="en-US" dirty="0"/>
          </a:p>
          <a:p>
            <a:pPr>
              <a:buNone/>
            </a:pPr>
            <a:r>
              <a:rPr lang="en-US" dirty="0"/>
              <a:t>Those vectors that don’t rotate are the Eigenvectors and the amount they scale is the Eigenvalue. </a:t>
            </a:r>
          </a:p>
          <a:p>
            <a:pPr>
              <a:buNone/>
            </a:pPr>
            <a:endParaRPr lang="en-US" dirty="0"/>
          </a:p>
          <a:p>
            <a:pPr>
              <a:buNone/>
            </a:pPr>
            <a:r>
              <a:rPr lang="en-US" dirty="0"/>
              <a:t>Notice how the blue and orange vectors only scale they don’t rotate.</a:t>
            </a:r>
          </a:p>
        </p:txBody>
      </p:sp>
      <p:pic>
        <p:nvPicPr>
          <p:cNvPr id="2050" name="Picture 2">
            <a:extLst>
              <a:ext uri="{FF2B5EF4-FFF2-40B4-BE49-F238E27FC236}">
                <a16:creationId xmlns:a16="http://schemas.microsoft.com/office/drawing/2014/main" id="{7EB0ED92-2714-5118-B1EB-6A8C7CA38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69788"/>
            <a:ext cx="5077261" cy="504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707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F097-B603-8E72-EBD0-3DCBBF83FAB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97C7DD8-C78C-F467-43BB-E7A1AC06E006}"/>
                  </a:ext>
                </a:extLst>
              </p:cNvPr>
              <p:cNvSpPr>
                <a:spLocks noGrp="1"/>
              </p:cNvSpPr>
              <p:nvPr>
                <p:ph type="title"/>
              </p:nvPr>
            </p:nvSpPr>
            <p:spPr>
              <a:xfrm>
                <a:off x="655633" y="60827"/>
                <a:ext cx="10691265" cy="1307592"/>
              </a:xfrm>
            </p:spPr>
            <p:txBody>
              <a:bodyPr>
                <a:normAutofit fontScale="90000"/>
              </a:bodyPr>
              <a:lstStyle/>
              <a:p>
                <a:r>
                  <a:rPr lang="en-US" b="1" dirty="0"/>
                  <a:t> Eigenvalues and Eigenvectors in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m:rPr>
                            <m:sty m:val="p"/>
                          </m:rPr>
                          <a:rPr lang="en-US" i="1" dirty="0">
                            <a:latin typeface="Cambria Math" panose="02040503050406030204" pitchFamily="18" charset="0"/>
                          </a:rPr>
                          <m:t>n</m:t>
                        </m:r>
                      </m:sup>
                    </m:sSup>
                  </m:oMath>
                </a14:m>
                <a:br>
                  <a:rPr lang="en-US" b="1" dirty="0"/>
                </a:br>
                <a:endParaRPr lang="en-US" dirty="0"/>
              </a:p>
            </p:txBody>
          </p:sp>
        </mc:Choice>
        <mc:Fallback xmlns="">
          <p:sp>
            <p:nvSpPr>
              <p:cNvPr id="2" name="Title 1">
                <a:extLst>
                  <a:ext uri="{FF2B5EF4-FFF2-40B4-BE49-F238E27FC236}">
                    <a16:creationId xmlns:a16="http://schemas.microsoft.com/office/drawing/2014/main" id="{397C7DD8-C78C-F467-43BB-E7A1AC06E006}"/>
                  </a:ext>
                </a:extLst>
              </p:cNvPr>
              <p:cNvSpPr>
                <a:spLocks noGrp="1" noRot="1" noChangeAspect="1" noMove="1" noResize="1" noEditPoints="1" noAdjustHandles="1" noChangeArrowheads="1" noChangeShapeType="1" noTextEdit="1"/>
              </p:cNvSpPr>
              <p:nvPr>
                <p:ph type="title"/>
              </p:nvPr>
            </p:nvSpPr>
            <p:spPr>
              <a:xfrm>
                <a:off x="655633" y="60827"/>
                <a:ext cx="10691265" cy="1307592"/>
              </a:xfrm>
              <a:blipFill>
                <a:blip r:embed="rId2"/>
                <a:stretch>
                  <a:fillRect l="-712" t="-576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F9712FB9-D96A-B6A5-17FE-6366C232EE6B}"/>
              </a:ext>
            </a:extLst>
          </p:cNvPr>
          <p:cNvSpPr txBox="1"/>
          <p:nvPr/>
        </p:nvSpPr>
        <p:spPr>
          <a:xfrm>
            <a:off x="700635" y="6293402"/>
            <a:ext cx="9737125" cy="523220"/>
          </a:xfrm>
          <a:prstGeom prst="rect">
            <a:avLst/>
          </a:prstGeom>
          <a:noFill/>
        </p:spPr>
        <p:txBody>
          <a:bodyPr wrap="square" rtlCol="0">
            <a:spAutoFit/>
          </a:bodyPr>
          <a:lstStyle/>
          <a:p>
            <a:r>
              <a:rPr lang="en-US" sz="1400" dirty="0"/>
              <a:t>*In many linear algebra courses, eigenvalues and eigenvectors are presented as computational tools for diagonalizing matrices and solving systems of equations. Here, we will treat them as revealing the intrinsic structure of operators in Hilbert space.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DDC12B4-3C65-EB7C-17A7-2C6BC84B4F40}"/>
                  </a:ext>
                </a:extLst>
              </p:cNvPr>
              <p:cNvSpPr txBox="1"/>
              <p:nvPr/>
            </p:nvSpPr>
            <p:spPr>
              <a:xfrm>
                <a:off x="655633" y="845534"/>
                <a:ext cx="11145070" cy="1077218"/>
              </a:xfrm>
              <a:prstGeom prst="rect">
                <a:avLst/>
              </a:prstGeom>
              <a:noFill/>
            </p:spPr>
            <p:txBody>
              <a:bodyPr wrap="square">
                <a:spAutoFit/>
              </a:bodyPr>
              <a:lstStyle/>
              <a:p>
                <a:r>
                  <a:rPr lang="en-US" sz="1600" b="1" dirty="0" err="1"/>
                  <a:t>Eigenbasis</a:t>
                </a:r>
                <a:r>
                  <a:rPr lang="en-US" sz="1600" b="1" dirty="0"/>
                  <a:t>:</a:t>
                </a:r>
                <a:r>
                  <a:rPr lang="en-US" sz="1600" dirty="0"/>
                  <a:t> Instead of using the standard axes</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𝑒</m:t>
                        </m:r>
                      </m:e>
                      <m:sub>
                        <m:r>
                          <a:rPr lang="en-US" sz="1600" i="1" dirty="0" smtClean="0">
                            <a:latin typeface="Cambria Math" panose="02040503050406030204" pitchFamily="18" charset="0"/>
                          </a:rPr>
                          <m:t>1</m:t>
                        </m:r>
                      </m:sub>
                    </m:sSub>
                    <m:r>
                      <a:rPr lang="en-US" sz="1600" i="1" dirty="0" smtClean="0">
                        <a:latin typeface="Cambria Math" panose="02040503050406030204" pitchFamily="18" charset="0"/>
                      </a:rPr>
                      <m:t>=</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1,0</m:t>
                        </m:r>
                      </m:e>
                    </m:d>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𝑒</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0,1</m:t>
                        </m:r>
                      </m:e>
                    </m:d>
                  </m:oMath>
                </a14:m>
                <a:r>
                  <a:rPr lang="en-US" sz="1600" dirty="0"/>
                  <a:t> (left panel) we choose axes aligned with the eigenvectors of A; in this coordinate system the matrix becomes diagonal </a:t>
                </a:r>
                <a14:m>
                  <m:oMath xmlns:m="http://schemas.openxmlformats.org/officeDocument/2006/math">
                    <m:r>
                      <m:rPr>
                        <m:sty m:val="p"/>
                      </m:rPr>
                      <a:rPr lang="en-US" sz="1600" i="0" dirty="0" smtClean="0">
                        <a:latin typeface="Cambria Math" panose="02040503050406030204" pitchFamily="18" charset="0"/>
                      </a:rPr>
                      <m:t>Λ</m:t>
                    </m:r>
                    <m:r>
                      <a:rPr lang="en-US" sz="1600" i="1" dirty="0" smtClean="0">
                        <a:latin typeface="Cambria Math" panose="02040503050406030204" pitchFamily="18" charset="0"/>
                      </a:rPr>
                      <m:t>=</m:t>
                    </m:r>
                    <m:r>
                      <m:rPr>
                        <m:nor/>
                      </m:rPr>
                      <a:rPr lang="en-US" sz="1600" i="0" dirty="0" err="1">
                        <a:latin typeface="Cambria Math" panose="02040503050406030204" pitchFamily="18" charset="0"/>
                      </a:rPr>
                      <m:t>diag</m:t>
                    </m:r>
                    <m:d>
                      <m:dPr>
                        <m:ctrlPr>
                          <a:rPr lang="en-US" sz="1600" i="1" dirty="0">
                            <a:latin typeface="Cambria Math" panose="02040503050406030204" pitchFamily="18" charset="0"/>
                          </a:rPr>
                        </m:ctrlPr>
                      </m:dPr>
                      <m:e>
                        <m:r>
                          <a:rPr lang="en-US" sz="1600" i="1" dirty="0">
                            <a:latin typeface="Cambria Math" panose="02040503050406030204" pitchFamily="18" charset="0"/>
                          </a:rPr>
                          <m:t>1.38,3.62</m:t>
                        </m:r>
                      </m:e>
                    </m:d>
                    <m:r>
                      <a:rPr lang="en-US" sz="1600" i="1" dirty="0">
                        <a:latin typeface="Cambria Math" panose="02040503050406030204" pitchFamily="18" charset="0"/>
                      </a:rPr>
                      <m:t>,</m:t>
                    </m:r>
                  </m:oMath>
                </a14:m>
                <a:r>
                  <a:rPr lang="en-US" sz="1600" dirty="0"/>
                  <a:t> so the operator no longer mixes directions and acts independently on each coordinate.</a:t>
                </a:r>
              </a:p>
              <a:p>
                <a:pPr>
                  <a:buNone/>
                </a:pPr>
                <a:endParaRPr lang="en-US" sz="1600" dirty="0"/>
              </a:p>
            </p:txBody>
          </p:sp>
        </mc:Choice>
        <mc:Fallback xmlns="">
          <p:sp>
            <p:nvSpPr>
              <p:cNvPr id="6" name="TextBox 5">
                <a:extLst>
                  <a:ext uri="{FF2B5EF4-FFF2-40B4-BE49-F238E27FC236}">
                    <a16:creationId xmlns:a16="http://schemas.microsoft.com/office/drawing/2014/main" id="{BDDC12B4-3C65-EB7C-17A7-2C6BC84B4F40}"/>
                  </a:ext>
                </a:extLst>
              </p:cNvPr>
              <p:cNvSpPr txBox="1">
                <a:spLocks noRot="1" noChangeAspect="1" noMove="1" noResize="1" noEditPoints="1" noAdjustHandles="1" noChangeArrowheads="1" noChangeShapeType="1" noTextEdit="1"/>
              </p:cNvSpPr>
              <p:nvPr/>
            </p:nvSpPr>
            <p:spPr>
              <a:xfrm>
                <a:off x="655633" y="845534"/>
                <a:ext cx="11145070" cy="1077218"/>
              </a:xfrm>
              <a:prstGeom prst="rect">
                <a:avLst/>
              </a:prstGeom>
              <a:blipFill>
                <a:blip r:embed="rId3"/>
                <a:stretch>
                  <a:fillRect l="-341" t="-1163"/>
                </a:stretch>
              </a:blipFill>
            </p:spPr>
            <p:txBody>
              <a:bodyPr/>
              <a:lstStyle/>
              <a:p>
                <a:r>
                  <a:rPr lang="en-US">
                    <a:noFill/>
                  </a:rPr>
                  <a:t> </a:t>
                </a:r>
              </a:p>
            </p:txBody>
          </p:sp>
        </mc:Fallback>
      </mc:AlternateContent>
      <p:pic>
        <p:nvPicPr>
          <p:cNvPr id="1028" name="Picture 4">
            <a:extLst>
              <a:ext uri="{FF2B5EF4-FFF2-40B4-BE49-F238E27FC236}">
                <a16:creationId xmlns:a16="http://schemas.microsoft.com/office/drawing/2014/main" id="{0E093CFB-6136-B53B-5CCF-1D62C71B66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9620" y="1699980"/>
            <a:ext cx="8738757" cy="431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408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538A-B36B-ACB4-DD9F-75D1BAC44C1D}"/>
              </a:ext>
            </a:extLst>
          </p:cNvPr>
          <p:cNvSpPr>
            <a:spLocks noGrp="1"/>
          </p:cNvSpPr>
          <p:nvPr>
            <p:ph type="title"/>
          </p:nvPr>
        </p:nvSpPr>
        <p:spPr>
          <a:xfrm>
            <a:off x="700635" y="111693"/>
            <a:ext cx="10691265" cy="1307592"/>
          </a:xfrm>
        </p:spPr>
        <p:txBody>
          <a:bodyPr>
            <a:normAutofit fontScale="90000"/>
          </a:bodyPr>
          <a:lstStyle/>
          <a:p>
            <a:r>
              <a:rPr lang="en-US" b="1" dirty="0"/>
              <a:t>Why we care about vectors that scale and don’t rotate when an operator is applied?</a:t>
            </a:r>
            <a:br>
              <a:rPr lang="en-US" b="1" dirty="0"/>
            </a:b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9A091D4-B610-2A8A-425E-1DE0711F4DE4}"/>
                  </a:ext>
                </a:extLst>
              </p:cNvPr>
              <p:cNvSpPr txBox="1"/>
              <p:nvPr/>
            </p:nvSpPr>
            <p:spPr>
              <a:xfrm>
                <a:off x="700635" y="1419285"/>
                <a:ext cx="6107938" cy="4685000"/>
              </a:xfrm>
              <a:prstGeom prst="rect">
                <a:avLst/>
              </a:prstGeom>
              <a:noFill/>
            </p:spPr>
            <p:txBody>
              <a:bodyPr wrap="square">
                <a:spAutoFit/>
              </a:bodyPr>
              <a:lstStyle/>
              <a:p>
                <a:pPr>
                  <a:buNone/>
                </a:pPr>
                <a:r>
                  <a:rPr lang="en-US" dirty="0"/>
                  <a:t>Eigenvectors reveal the </a:t>
                </a:r>
                <a:r>
                  <a:rPr lang="en-US" b="1" dirty="0"/>
                  <a:t>intrinsic structure of the operator</a:t>
                </a:r>
                <a:r>
                  <a:rPr lang="en-US" dirty="0"/>
                  <a:t>.</a:t>
                </a:r>
              </a:p>
              <a:p>
                <a:pPr>
                  <a:buNone/>
                </a:pPr>
                <a:endParaRPr lang="en-US" dirty="0"/>
              </a:p>
              <a:p>
                <a:pPr>
                  <a:buNone/>
                </a:pPr>
                <a:r>
                  <a:rPr lang="en-US" dirty="0"/>
                  <a:t>In the eigenvector basis:</a:t>
                </a:r>
              </a:p>
              <a:p>
                <a:pPr>
                  <a:buFont typeface="Arial" panose="020B0604020202020204" pitchFamily="34" charset="0"/>
                  <a:buChar char="•"/>
                </a:pPr>
                <a:r>
                  <a:rPr lang="en-US" dirty="0"/>
                  <a:t>the operator does not mix directions</a:t>
                </a:r>
              </a:p>
              <a:p>
                <a:pPr>
                  <a:buFont typeface="Arial" panose="020B0604020202020204" pitchFamily="34" charset="0"/>
                  <a:buChar char="•"/>
                </a:pPr>
                <a:r>
                  <a:rPr lang="en-US" dirty="0"/>
                  <a:t>each direction evolves independently</a:t>
                </a:r>
              </a:p>
              <a:p>
                <a:pPr>
                  <a:buFont typeface="Arial" panose="020B0604020202020204" pitchFamily="34" charset="0"/>
                  <a:buChar char="•"/>
                </a:pPr>
                <a:r>
                  <a:rPr lang="en-US" dirty="0"/>
                  <a:t>the matrix becomes </a:t>
                </a:r>
                <a:r>
                  <a:rPr lang="en-US" b="1" dirty="0"/>
                  <a:t>diagonal</a:t>
                </a:r>
                <a:endParaRPr lang="en-US" dirty="0"/>
              </a:p>
              <a:p>
                <a:pPr>
                  <a:buNone/>
                </a:pPr>
                <a:endParaRPr lang="en-US" dirty="0"/>
              </a:p>
              <a:p>
                <a:pPr>
                  <a:buNone/>
                </a:pPr>
                <a:r>
                  <a:rPr lang="en-US" dirty="0"/>
                  <a:t>Instead of</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𝑎</m:t>
                                </m:r>
                              </m:e>
                              <m:e>
                                <m:r>
                                  <a:rPr lang="en-US" i="1" dirty="0">
                                    <a:latin typeface="Cambria Math" panose="02040503050406030204" pitchFamily="18" charset="0"/>
                                  </a:rPr>
                                  <m:t>𝑏</m:t>
                                </m:r>
                              </m:e>
                            </m:mr>
                            <m:mr>
                              <m:e>
                                <m:r>
                                  <a:rPr lang="en-US" i="1" dirty="0">
                                    <a:latin typeface="Cambria Math" panose="02040503050406030204" pitchFamily="18" charset="0"/>
                                  </a:rPr>
                                  <m:t>𝑐</m:t>
                                </m:r>
                              </m:e>
                              <m:e>
                                <m:r>
                                  <a:rPr lang="en-US" i="1" dirty="0">
                                    <a:latin typeface="Cambria Math" panose="02040503050406030204" pitchFamily="18" charset="0"/>
                                  </a:rPr>
                                  <m:t>𝑑</m:t>
                                </m:r>
                              </m:e>
                            </m:mr>
                          </m:m>
                        </m:e>
                      </m:d>
                    </m:oMath>
                  </m:oMathPara>
                </a14:m>
                <a:endParaRPr lang="en-US" dirty="0"/>
              </a:p>
              <a:p>
                <a:pPr>
                  <a:buNone/>
                </a:pPr>
                <a:endParaRPr lang="en-US" dirty="0"/>
              </a:p>
              <a:p>
                <a:pPr>
                  <a:buNone/>
                </a:pPr>
                <a:r>
                  <a:rPr lang="en-US" dirty="0"/>
                  <a:t>we get</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sSub>
                                  <m:sSubPr>
                                    <m:ctrlPr>
                                      <a:rPr lang="en-US" i="1" dirty="0">
                                        <a:latin typeface="Cambria Math" panose="02040503050406030204" pitchFamily="18" charset="0"/>
                                      </a:rPr>
                                    </m:ctrlPr>
                                  </m:sSubPr>
                                  <m:e>
                                    <m:r>
                                      <a:rPr lang="en-US" i="1" dirty="0">
                                        <a:latin typeface="Cambria Math" panose="02040503050406030204" pitchFamily="18" charset="0"/>
                                      </a:rPr>
                                      <m:t>𝜆</m:t>
                                    </m:r>
                                  </m:e>
                                  <m:sub>
                                    <m:r>
                                      <a:rPr lang="en-US" i="1" dirty="0">
                                        <a:latin typeface="Cambria Math" panose="02040503050406030204" pitchFamily="18" charset="0"/>
                                      </a:rPr>
                                      <m:t>1</m:t>
                                    </m:r>
                                  </m:sub>
                                </m:sSub>
                              </m:e>
                              <m:e>
                                <m:r>
                                  <a:rPr lang="en-US" i="1" dirty="0">
                                    <a:latin typeface="Cambria Math" panose="02040503050406030204" pitchFamily="18" charset="0"/>
                                  </a:rPr>
                                  <m:t>0</m:t>
                                </m:r>
                              </m:e>
                            </m:mr>
                            <m:mr>
                              <m:e>
                                <m:r>
                                  <a:rPr lang="en-US" i="1" dirty="0">
                                    <a:latin typeface="Cambria Math" panose="02040503050406030204" pitchFamily="18" charset="0"/>
                                  </a:rPr>
                                  <m:t>0</m:t>
                                </m:r>
                              </m:e>
                              <m:e>
                                <m:sSub>
                                  <m:sSubPr>
                                    <m:ctrlPr>
                                      <a:rPr lang="en-US" i="1" dirty="0">
                                        <a:latin typeface="Cambria Math" panose="02040503050406030204" pitchFamily="18" charset="0"/>
                                      </a:rPr>
                                    </m:ctrlPr>
                                  </m:sSubPr>
                                  <m:e>
                                    <m:r>
                                      <a:rPr lang="en-US" i="1" dirty="0">
                                        <a:latin typeface="Cambria Math" panose="02040503050406030204" pitchFamily="18" charset="0"/>
                                      </a:rPr>
                                      <m:t>𝜆</m:t>
                                    </m:r>
                                  </m:e>
                                  <m:sub>
                                    <m:r>
                                      <a:rPr lang="en-US" i="1" dirty="0">
                                        <a:latin typeface="Cambria Math" panose="02040503050406030204" pitchFamily="18" charset="0"/>
                                      </a:rPr>
                                      <m:t>2</m:t>
                                    </m:r>
                                  </m:sub>
                                </m:sSub>
                              </m:e>
                            </m:mr>
                          </m:m>
                        </m:e>
                      </m:d>
                    </m:oMath>
                  </m:oMathPara>
                </a14:m>
                <a:br>
                  <a:rPr lang="en-US" dirty="0"/>
                </a:br>
                <a:endParaRPr lang="en-US" dirty="0"/>
              </a:p>
              <a:p>
                <a:pPr>
                  <a:buNone/>
                </a:pPr>
                <a:r>
                  <a:rPr lang="en-US" dirty="0"/>
                  <a:t>The complicated operator decomposes into simple </a:t>
                </a:r>
                <a:r>
                  <a:rPr lang="en-US" dirty="0" err="1"/>
                  <a:t>scalings</a:t>
                </a:r>
                <a:r>
                  <a:rPr lang="en-US" dirty="0"/>
                  <a:t>.</a:t>
                </a:r>
              </a:p>
            </p:txBody>
          </p:sp>
        </mc:Choice>
        <mc:Fallback xmlns="">
          <p:sp>
            <p:nvSpPr>
              <p:cNvPr id="5" name="TextBox 4">
                <a:extLst>
                  <a:ext uri="{FF2B5EF4-FFF2-40B4-BE49-F238E27FC236}">
                    <a16:creationId xmlns:a16="http://schemas.microsoft.com/office/drawing/2014/main" id="{49A091D4-B610-2A8A-425E-1DE0711F4DE4}"/>
                  </a:ext>
                </a:extLst>
              </p:cNvPr>
              <p:cNvSpPr txBox="1">
                <a:spLocks noRot="1" noChangeAspect="1" noMove="1" noResize="1" noEditPoints="1" noAdjustHandles="1" noChangeArrowheads="1" noChangeShapeType="1" noTextEdit="1"/>
              </p:cNvSpPr>
              <p:nvPr/>
            </p:nvSpPr>
            <p:spPr>
              <a:xfrm>
                <a:off x="700635" y="1419285"/>
                <a:ext cx="6107938" cy="4685000"/>
              </a:xfrm>
              <a:prstGeom prst="rect">
                <a:avLst/>
              </a:prstGeom>
              <a:blipFill>
                <a:blip r:embed="rId2"/>
                <a:stretch>
                  <a:fillRect l="-830" t="-541" b="-1081"/>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67C1107-34A7-F737-9B9A-C6001F81A8D0}"/>
              </a:ext>
            </a:extLst>
          </p:cNvPr>
          <p:cNvSpPr txBox="1"/>
          <p:nvPr/>
        </p:nvSpPr>
        <p:spPr>
          <a:xfrm>
            <a:off x="5775158" y="1961291"/>
            <a:ext cx="5616742" cy="3108543"/>
          </a:xfrm>
          <a:prstGeom prst="rect">
            <a:avLst/>
          </a:prstGeom>
          <a:solidFill>
            <a:srgbClr val="00B050"/>
          </a:solidFill>
        </p:spPr>
        <p:txBody>
          <a:bodyPr wrap="square">
            <a:spAutoFit/>
          </a:bodyPr>
          <a:lstStyle/>
          <a:p>
            <a:pPr>
              <a:buNone/>
            </a:pPr>
            <a:r>
              <a:rPr lang="en-US" sz="2800" b="1" dirty="0">
                <a:solidFill>
                  <a:schemeClr val="bg1"/>
                </a:solidFill>
              </a:rPr>
              <a:t>Quantum Computing:</a:t>
            </a:r>
            <a:r>
              <a:rPr lang="en-US" sz="2800" dirty="0">
                <a:solidFill>
                  <a:schemeClr val="bg1"/>
                </a:solidFill>
              </a:rPr>
              <a:t> Quantum states are often written in the </a:t>
            </a:r>
            <a:r>
              <a:rPr lang="en-US" sz="2800" dirty="0" err="1">
                <a:solidFill>
                  <a:schemeClr val="bg1"/>
                </a:solidFill>
              </a:rPr>
              <a:t>eigenbasis</a:t>
            </a:r>
            <a:r>
              <a:rPr lang="en-US" sz="2800" dirty="0">
                <a:solidFill>
                  <a:schemeClr val="bg1"/>
                </a:solidFill>
              </a:rPr>
              <a:t> of an operator because in that basis the operator does not mix directions, allowing each component of the state to evolve independently.</a:t>
            </a:r>
          </a:p>
        </p:txBody>
      </p:sp>
    </p:spTree>
    <p:extLst>
      <p:ext uri="{BB962C8B-B14F-4D97-AF65-F5344CB8AC3E}">
        <p14:creationId xmlns:p14="http://schemas.microsoft.com/office/powerpoint/2010/main" val="166507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C38058A-56DE-999D-4BC1-EF5DAD06EE27}"/>
                  </a:ext>
                </a:extLst>
              </p:cNvPr>
              <p:cNvSpPr>
                <a:spLocks noGrp="1"/>
              </p:cNvSpPr>
              <p:nvPr>
                <p:ph type="title"/>
              </p:nvPr>
            </p:nvSpPr>
            <p:spPr/>
            <p:txBody>
              <a:bodyPr>
                <a:normAutofit fontScale="90000"/>
              </a:bodyPr>
              <a:lstStyle/>
              <a:p>
                <a:r>
                  <a:rPr lang="en-US" b="1" dirty="0"/>
                  <a:t>Not all operators have such vectors in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m:rPr>
                            <m:sty m:val="p"/>
                          </m:rPr>
                          <a:rPr lang="en-US" i="1" dirty="0">
                            <a:latin typeface="Cambria Math" panose="02040503050406030204" pitchFamily="18" charset="0"/>
                          </a:rPr>
                          <m:t>n</m:t>
                        </m:r>
                      </m:sup>
                    </m:sSup>
                  </m:oMath>
                </a14:m>
                <a:br>
                  <a:rPr lang="en-US" b="1" dirty="0"/>
                </a:br>
                <a:endParaRPr lang="en-US" dirty="0"/>
              </a:p>
            </p:txBody>
          </p:sp>
        </mc:Choice>
        <mc:Fallback xmlns="">
          <p:sp>
            <p:nvSpPr>
              <p:cNvPr id="2" name="Title 1">
                <a:extLst>
                  <a:ext uri="{FF2B5EF4-FFF2-40B4-BE49-F238E27FC236}">
                    <a16:creationId xmlns:a16="http://schemas.microsoft.com/office/drawing/2014/main" id="{AC38058A-56DE-999D-4BC1-EF5DAD06EE27}"/>
                  </a:ext>
                </a:extLst>
              </p:cNvPr>
              <p:cNvSpPr>
                <a:spLocks noGrp="1" noRot="1" noChangeAspect="1" noMove="1" noResize="1" noEditPoints="1" noAdjustHandles="1" noChangeArrowheads="1" noChangeShapeType="1" noTextEdit="1"/>
              </p:cNvSpPr>
              <p:nvPr>
                <p:ph type="title"/>
              </p:nvPr>
            </p:nvSpPr>
            <p:spPr>
              <a:blipFill>
                <a:blip r:embed="rId2"/>
                <a:stretch>
                  <a:fillRect l="-1779" t="-67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2875660-E28B-0308-C387-A450C057BC92}"/>
                  </a:ext>
                </a:extLst>
              </p:cNvPr>
              <p:cNvSpPr txBox="1"/>
              <p:nvPr/>
            </p:nvSpPr>
            <p:spPr>
              <a:xfrm>
                <a:off x="800100" y="1973282"/>
                <a:ext cx="5295900" cy="3717877"/>
              </a:xfrm>
              <a:prstGeom prst="rect">
                <a:avLst/>
              </a:prstGeom>
              <a:noFill/>
            </p:spPr>
            <p:txBody>
              <a:bodyPr wrap="square">
                <a:spAutoFit/>
              </a:bodyPr>
              <a:lstStyle/>
              <a:p>
                <a:pPr>
                  <a:buNone/>
                </a:pPr>
                <a:r>
                  <a:rPr lang="en-US" dirty="0"/>
                  <a:t>Example: a rotation by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90</m:t>
                        </m:r>
                      </m:e>
                      <m:sup>
                        <m:r>
                          <a:rPr lang="en-US" i="1" dirty="0" smtClean="0">
                            <a:latin typeface="Cambria Math" panose="02040503050406030204" pitchFamily="18" charset="0"/>
                          </a:rPr>
                          <m:t>∘</m:t>
                        </m:r>
                      </m:sup>
                    </m:sSup>
                    <m:d>
                      <m:dPr>
                        <m:ctrlPr>
                          <a:rPr lang="en-US" i="1" dirty="0" smtClean="0">
                            <a:latin typeface="Cambria Math" panose="02040503050406030204" pitchFamily="18" charset="0"/>
                          </a:rPr>
                        </m:ctrlPr>
                      </m:dPr>
                      <m:e>
                        <m:f>
                          <m:fPr>
                            <m:ctrlPr>
                              <a:rPr lang="en-US" i="1" dirty="0" smtClean="0">
                                <a:latin typeface="Cambria Math" panose="02040503050406030204" pitchFamily="18" charset="0"/>
                              </a:rPr>
                            </m:ctrlPr>
                          </m:fPr>
                          <m:num>
                            <m:r>
                              <a:rPr lang="en-US" i="1" dirty="0" smtClean="0">
                                <a:latin typeface="Cambria Math" panose="02040503050406030204" pitchFamily="18" charset="0"/>
                              </a:rPr>
                              <m:t>𝜋</m:t>
                            </m:r>
                          </m:num>
                          <m:den>
                            <m:r>
                              <a:rPr lang="en-US" i="1" dirty="0" smtClean="0">
                                <a:latin typeface="Cambria Math" panose="02040503050406030204" pitchFamily="18" charset="0"/>
                              </a:rPr>
                              <m:t>2</m:t>
                            </m:r>
                          </m:den>
                        </m:f>
                      </m:e>
                    </m:d>
                  </m:oMath>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endParaRPr lang="en-US" dirty="0"/>
              </a:p>
              <a:p>
                <a:pPr>
                  <a:buNone/>
                </a:pPr>
                <a:endParaRPr lang="en-US" dirty="0"/>
              </a:p>
              <a:p>
                <a:pPr>
                  <a:buNone/>
                </a:pPr>
                <a:r>
                  <a:rPr lang="en-US" dirty="0"/>
                  <a:t>No non-zero vector satisfies</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𝑅𝑣</m:t>
                      </m:r>
                      <m:r>
                        <a:rPr lang="en-US" i="1" dirty="0">
                          <a:latin typeface="Cambria Math" panose="02040503050406030204" pitchFamily="18" charset="0"/>
                        </a:rPr>
                        <m:t> = </m:t>
                      </m:r>
                      <m:r>
                        <a:rPr lang="en-US" i="1" dirty="0">
                          <a:latin typeface="Cambria Math" panose="02040503050406030204" pitchFamily="18" charset="0"/>
                        </a:rPr>
                        <m:t>𝜆</m:t>
                      </m:r>
                      <m:r>
                        <a:rPr lang="en-US" i="1" dirty="0">
                          <a:latin typeface="Cambria Math" panose="02040503050406030204" pitchFamily="18" charset="0"/>
                        </a:rPr>
                        <m:t>𝑣</m:t>
                      </m:r>
                    </m:oMath>
                  </m:oMathPara>
                </a14:m>
                <a:endParaRPr lang="en-US" dirty="0"/>
              </a:p>
              <a:p>
                <a:pPr>
                  <a:buNone/>
                </a:pPr>
                <a:endParaRPr lang="en-US" dirty="0"/>
              </a:p>
              <a:p>
                <a:pPr>
                  <a:buNone/>
                </a:pPr>
                <a:r>
                  <a:rPr lang="en-US" dirty="0"/>
                  <a:t>so R</a:t>
                </a:r>
                <a:r>
                  <a:rPr lang="en-US" b="1" dirty="0"/>
                  <a:t> has no real eigenvectors</a:t>
                </a:r>
                <a:r>
                  <a:rPr lang="en-US" dirty="0"/>
                  <a:t>.</a:t>
                </a:r>
              </a:p>
            </p:txBody>
          </p:sp>
        </mc:Choice>
        <mc:Fallback xmlns="">
          <p:sp>
            <p:nvSpPr>
              <p:cNvPr id="5" name="TextBox 4">
                <a:extLst>
                  <a:ext uri="{FF2B5EF4-FFF2-40B4-BE49-F238E27FC236}">
                    <a16:creationId xmlns:a16="http://schemas.microsoft.com/office/drawing/2014/main" id="{B2875660-E28B-0308-C387-A450C057BC92}"/>
                  </a:ext>
                </a:extLst>
              </p:cNvPr>
              <p:cNvSpPr txBox="1">
                <a:spLocks noRot="1" noChangeAspect="1" noMove="1" noResize="1" noEditPoints="1" noAdjustHandles="1" noChangeArrowheads="1" noChangeShapeType="1" noTextEdit="1"/>
              </p:cNvSpPr>
              <p:nvPr/>
            </p:nvSpPr>
            <p:spPr>
              <a:xfrm>
                <a:off x="800100" y="1973282"/>
                <a:ext cx="5295900" cy="3717877"/>
              </a:xfrm>
              <a:prstGeom prst="rect">
                <a:avLst/>
              </a:prstGeom>
              <a:blipFill>
                <a:blip r:embed="rId3"/>
                <a:stretch>
                  <a:fillRect l="-716"/>
                </a:stretch>
              </a:blipFill>
            </p:spPr>
            <p:txBody>
              <a:bodyPr/>
              <a:lstStyle/>
              <a:p>
                <a:r>
                  <a:rPr lang="en-US">
                    <a:noFill/>
                  </a:rPr>
                  <a:t> </a:t>
                </a:r>
              </a:p>
            </p:txBody>
          </p:sp>
        </mc:Fallback>
      </mc:AlternateContent>
    </p:spTree>
    <p:extLst>
      <p:ext uri="{BB962C8B-B14F-4D97-AF65-F5344CB8AC3E}">
        <p14:creationId xmlns:p14="http://schemas.microsoft.com/office/powerpoint/2010/main" val="2304753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E239-5AFD-2FE9-A0B3-558082F66E5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ADE2227-053E-34A8-4533-16A4586E4F1D}"/>
                  </a:ext>
                </a:extLst>
              </p:cNvPr>
              <p:cNvSpPr>
                <a:spLocks noGrp="1"/>
              </p:cNvSpPr>
              <p:nvPr>
                <p:ph type="title"/>
              </p:nvPr>
            </p:nvSpPr>
            <p:spPr/>
            <p:txBody>
              <a:bodyPr>
                <a:normAutofit fontScale="90000"/>
              </a:bodyPr>
              <a:lstStyle/>
              <a:p>
                <a:r>
                  <a:rPr lang="en-US" b="1" dirty="0"/>
                  <a:t>Not all operators have such vectors in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m:rPr>
                            <m:sty m:val="p"/>
                          </m:rPr>
                          <a:rPr lang="en-US" i="1" dirty="0">
                            <a:latin typeface="Cambria Math" panose="02040503050406030204" pitchFamily="18" charset="0"/>
                          </a:rPr>
                          <m:t>n</m:t>
                        </m:r>
                      </m:sup>
                    </m:sSup>
                  </m:oMath>
                </a14:m>
                <a:br>
                  <a:rPr lang="en-US" b="1" dirty="0"/>
                </a:br>
                <a:endParaRPr lang="en-US" dirty="0"/>
              </a:p>
            </p:txBody>
          </p:sp>
        </mc:Choice>
        <mc:Fallback xmlns="">
          <p:sp>
            <p:nvSpPr>
              <p:cNvPr id="2" name="Title 1">
                <a:extLst>
                  <a:ext uri="{FF2B5EF4-FFF2-40B4-BE49-F238E27FC236}">
                    <a16:creationId xmlns:a16="http://schemas.microsoft.com/office/drawing/2014/main" id="{DADE2227-053E-34A8-4533-16A4586E4F1D}"/>
                  </a:ext>
                </a:extLst>
              </p:cNvPr>
              <p:cNvSpPr>
                <a:spLocks noGrp="1" noRot="1" noChangeAspect="1" noMove="1" noResize="1" noEditPoints="1" noAdjustHandles="1" noChangeArrowheads="1" noChangeShapeType="1" noTextEdit="1"/>
              </p:cNvSpPr>
              <p:nvPr>
                <p:ph type="title"/>
              </p:nvPr>
            </p:nvSpPr>
            <p:spPr>
              <a:blipFill>
                <a:blip r:embed="rId2"/>
                <a:stretch>
                  <a:fillRect l="-1779" t="-67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9549BEF-85A5-46C0-B180-7E591F51CB71}"/>
                  </a:ext>
                </a:extLst>
              </p:cNvPr>
              <p:cNvSpPr txBox="1"/>
              <p:nvPr/>
            </p:nvSpPr>
            <p:spPr>
              <a:xfrm>
                <a:off x="800100" y="1973282"/>
                <a:ext cx="5295900" cy="4015779"/>
              </a:xfrm>
              <a:prstGeom prst="rect">
                <a:avLst/>
              </a:prstGeom>
              <a:noFill/>
            </p:spPr>
            <p:txBody>
              <a:bodyPr wrap="square">
                <a:spAutoFit/>
              </a:bodyPr>
              <a:lstStyle/>
              <a:p>
                <a:pPr>
                  <a:buNone/>
                </a:pPr>
                <a:r>
                  <a:rPr lang="en-US" dirty="0"/>
                  <a:t>Example: a rotation by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90</m:t>
                        </m:r>
                      </m:e>
                      <m:sup>
                        <m:r>
                          <a:rPr lang="en-US" i="1" dirty="0" smtClean="0">
                            <a:latin typeface="Cambria Math" panose="02040503050406030204" pitchFamily="18" charset="0"/>
                          </a:rPr>
                          <m:t>∘</m:t>
                        </m:r>
                      </m:sup>
                    </m:sSup>
                    <m:d>
                      <m:dPr>
                        <m:ctrlPr>
                          <a:rPr lang="en-US" i="1" dirty="0" smtClean="0">
                            <a:latin typeface="Cambria Math" panose="02040503050406030204" pitchFamily="18" charset="0"/>
                          </a:rPr>
                        </m:ctrlPr>
                      </m:dPr>
                      <m:e>
                        <m:f>
                          <m:fPr>
                            <m:ctrlPr>
                              <a:rPr lang="en-US" i="1" dirty="0" smtClean="0">
                                <a:latin typeface="Cambria Math" panose="02040503050406030204" pitchFamily="18" charset="0"/>
                              </a:rPr>
                            </m:ctrlPr>
                          </m:fPr>
                          <m:num>
                            <m:r>
                              <a:rPr lang="en-US" i="1" dirty="0" smtClean="0">
                                <a:latin typeface="Cambria Math" panose="02040503050406030204" pitchFamily="18" charset="0"/>
                              </a:rPr>
                              <m:t>𝜋</m:t>
                            </m:r>
                          </m:num>
                          <m:den>
                            <m:r>
                              <a:rPr lang="en-US" i="1" dirty="0" smtClean="0">
                                <a:latin typeface="Cambria Math" panose="02040503050406030204" pitchFamily="18" charset="0"/>
                              </a:rPr>
                              <m:t>2</m:t>
                            </m:r>
                          </m:den>
                        </m:f>
                      </m:e>
                    </m:d>
                  </m:oMath>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oMath>
                  </m:oMathPara>
                </a14:m>
                <a:endParaRPr lang="en-US" i="1" dirty="0">
                  <a:latin typeface="Cambria Math" panose="02040503050406030204" pitchFamily="18" charset="0"/>
                </a:endParaRPr>
              </a:p>
              <a:p>
                <a:pPr>
                  <a:buNone/>
                </a:pPr>
                <a:endParaRPr lang="en-US" dirty="0"/>
              </a:p>
              <a:p>
                <a:pPr>
                  <a:buNone/>
                </a:pPr>
                <a:r>
                  <a:rPr lang="en-US" dirty="0"/>
                  <a:t>No non-zero vector satisfies</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m:t>
                      </m:r>
                      <m:r>
                        <m:rPr>
                          <m:sty m:val="p"/>
                        </m:rPr>
                        <a:rPr lang="en-US" b="0" i="1" dirty="0" smtClean="0">
                          <a:latin typeface="Cambria Math" panose="02040503050406030204" pitchFamily="18" charset="0"/>
                        </a:rPr>
                        <m:t>w</m:t>
                      </m:r>
                      <m:r>
                        <a:rPr lang="en-US" i="1" dirty="0">
                          <a:latin typeface="Cambria Math" panose="02040503050406030204" pitchFamily="18" charset="0"/>
                        </a:rPr>
                        <m:t> = </m:t>
                      </m:r>
                      <m:r>
                        <a:rPr lang="en-US" i="1" dirty="0">
                          <a:latin typeface="Cambria Math" panose="02040503050406030204" pitchFamily="18" charset="0"/>
                        </a:rPr>
                        <m:t>𝜆</m:t>
                      </m:r>
                      <m:r>
                        <m:rPr>
                          <m:sty m:val="p"/>
                        </m:rPr>
                        <a:rPr lang="en-US" b="0" i="1" dirty="0" smtClean="0">
                          <a:latin typeface="Cambria Math" panose="02040503050406030204" pitchFamily="18" charset="0"/>
                        </a:rPr>
                        <m:t>w</m:t>
                      </m:r>
                    </m:oMath>
                  </m:oMathPara>
                </a14:m>
                <a:endParaRPr lang="en-US" dirty="0"/>
              </a:p>
              <a:p>
                <a:pPr>
                  <a:buNone/>
                </a:pPr>
                <a:endParaRPr lang="en-US" dirty="0"/>
              </a:p>
              <a:p>
                <a:pPr>
                  <a:buNone/>
                </a:pPr>
                <a:r>
                  <a:rPr lang="en-US" dirty="0"/>
                  <a:t>so R</a:t>
                </a:r>
                <a:r>
                  <a:rPr lang="en-US" b="1" dirty="0"/>
                  <a:t> has no real eigenvectors</a:t>
                </a:r>
                <a:r>
                  <a:rPr lang="en-US" dirty="0"/>
                  <a:t>.</a:t>
                </a:r>
              </a:p>
              <a:p>
                <a:pPr>
                  <a:buNone/>
                </a:pPr>
                <a:endParaRPr lang="en-US" dirty="0"/>
              </a:p>
              <a:p>
                <a:pPr>
                  <a:buNone/>
                </a:pPr>
                <a:r>
                  <a:rPr lang="en-US" dirty="0"/>
                  <a:t>In the figure the input vectors </a:t>
                </a:r>
                <a:r>
                  <a:rPr lang="en-US" i="1" dirty="0"/>
                  <a:t>w</a:t>
                </a:r>
                <a:r>
                  <a:rPr lang="en-US" dirty="0"/>
                  <a:t> have images </a:t>
                </a:r>
                <a:r>
                  <a:rPr lang="en-US" i="1" dirty="0" err="1"/>
                  <a:t>Rw</a:t>
                </a:r>
                <a:r>
                  <a:rPr lang="en-US" i="1" dirty="0"/>
                  <a:t>. </a:t>
                </a:r>
                <a:r>
                  <a:rPr lang="en-US" dirty="0"/>
                  <a:t>Since there is rotational symmetry there can be no eigenvectors. There are no </a:t>
                </a:r>
                <a:r>
                  <a:rPr lang="en-US" i="1" dirty="0"/>
                  <a:t>special directions</a:t>
                </a:r>
                <a:r>
                  <a:rPr lang="en-US" dirty="0"/>
                  <a:t>. </a:t>
                </a:r>
              </a:p>
            </p:txBody>
          </p:sp>
        </mc:Choice>
        <mc:Fallback xmlns="">
          <p:sp>
            <p:nvSpPr>
              <p:cNvPr id="5" name="TextBox 4">
                <a:extLst>
                  <a:ext uri="{FF2B5EF4-FFF2-40B4-BE49-F238E27FC236}">
                    <a16:creationId xmlns:a16="http://schemas.microsoft.com/office/drawing/2014/main" id="{F9549BEF-85A5-46C0-B180-7E591F51CB71}"/>
                  </a:ext>
                </a:extLst>
              </p:cNvPr>
              <p:cNvSpPr txBox="1">
                <a:spLocks noRot="1" noChangeAspect="1" noMove="1" noResize="1" noEditPoints="1" noAdjustHandles="1" noChangeArrowheads="1" noChangeShapeType="1" noTextEdit="1"/>
              </p:cNvSpPr>
              <p:nvPr/>
            </p:nvSpPr>
            <p:spPr>
              <a:xfrm>
                <a:off x="800100" y="1973282"/>
                <a:ext cx="5295900" cy="4015779"/>
              </a:xfrm>
              <a:prstGeom prst="rect">
                <a:avLst/>
              </a:prstGeom>
              <a:blipFill>
                <a:blip r:embed="rId3"/>
                <a:stretch>
                  <a:fillRect l="-716" b="-1577"/>
                </a:stretch>
              </a:blipFill>
            </p:spPr>
            <p:txBody>
              <a:bodyPr/>
              <a:lstStyle/>
              <a:p>
                <a:r>
                  <a:rPr lang="en-US">
                    <a:noFill/>
                  </a:rPr>
                  <a:t> </a:t>
                </a:r>
              </a:p>
            </p:txBody>
          </p:sp>
        </mc:Fallback>
      </mc:AlternateContent>
      <p:pic>
        <p:nvPicPr>
          <p:cNvPr id="5122" name="Picture 2">
            <a:extLst>
              <a:ext uri="{FF2B5EF4-FFF2-40B4-BE49-F238E27FC236}">
                <a16:creationId xmlns:a16="http://schemas.microsoft.com/office/drawing/2014/main" id="{BD7FA16E-48CA-9FDE-B5A9-263B33843C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246" r="23317" b="4595"/>
          <a:stretch>
            <a:fillRect/>
          </a:stretch>
        </p:blipFill>
        <p:spPr bwMode="auto">
          <a:xfrm>
            <a:off x="5870708" y="1764632"/>
            <a:ext cx="4476450" cy="429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00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EDF9C-5873-9D50-202A-6BD7D8FC0953}"/>
              </a:ext>
            </a:extLst>
          </p:cNvPr>
          <p:cNvSpPr>
            <a:spLocks noGrp="1"/>
          </p:cNvSpPr>
          <p:nvPr>
            <p:ph type="title"/>
          </p:nvPr>
        </p:nvSpPr>
        <p:spPr/>
        <p:txBody>
          <a:bodyPr>
            <a:normAutofit fontScale="90000"/>
          </a:bodyPr>
          <a:lstStyle/>
          <a:p>
            <a:r>
              <a:rPr lang="en-US" b="1" dirty="0"/>
              <a:t>How to calculate eigenvalues and eigenvectors</a:t>
            </a:r>
            <a:br>
              <a:rPr lang="en-US" b="1" dirty="0"/>
            </a:b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40E3E5D-2C3F-BC23-303D-61854017C05E}"/>
                  </a:ext>
                </a:extLst>
              </p:cNvPr>
              <p:cNvSpPr txBox="1"/>
              <p:nvPr/>
            </p:nvSpPr>
            <p:spPr>
              <a:xfrm>
                <a:off x="800100" y="2221992"/>
                <a:ext cx="3623982" cy="3970318"/>
              </a:xfrm>
              <a:prstGeom prst="rect">
                <a:avLst/>
              </a:prstGeom>
              <a:noFill/>
            </p:spPr>
            <p:txBody>
              <a:bodyPr wrap="square">
                <a:spAutoFit/>
              </a:bodyPr>
              <a:lstStyle/>
              <a:p>
                <a:pPr>
                  <a:buNone/>
                </a:pPr>
                <a:r>
                  <a:rPr lang="en-US" dirty="0"/>
                  <a:t>By definition an eigenvector v satisfies</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oMath>
                  </m:oMathPara>
                </a14:m>
                <a:endParaRPr lang="en-US" dirty="0"/>
              </a:p>
              <a:p>
                <a:pPr>
                  <a:buNone/>
                </a:pPr>
                <a:r>
                  <a:rPr lang="en-US" dirty="0"/>
                  <a:t>Rearrange:</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r>
                        <a:rPr lang="en-US" i="1" dirty="0" smtClean="0">
                          <a:latin typeface="Cambria Math" panose="02040503050406030204" pitchFamily="18" charset="0"/>
                        </a:rPr>
                        <m:t> = 0</m:t>
                      </m:r>
                    </m:oMath>
                  </m:oMathPara>
                </a14:m>
                <a:br>
                  <a:rPr lang="en-US" dirty="0"/>
                </a:br>
                <a:endParaRPr lang="en-US" dirty="0"/>
              </a:p>
              <a:p>
                <a:pPr>
                  <a:buNone/>
                </a:pPr>
                <a:r>
                  <a:rPr lang="en-US" dirty="0"/>
                  <a:t>Factor:</a:t>
                </a:r>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r>
                        <a:rPr lang="en-US" i="1" dirty="0" smtClean="0">
                          <a:latin typeface="Cambria Math" panose="02040503050406030204" pitchFamily="18" charset="0"/>
                        </a:rPr>
                        <m:t>𝑣</m:t>
                      </m:r>
                      <m:r>
                        <a:rPr lang="en-US" i="1" dirty="0" smtClean="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r>
                  <a:rPr lang="en-US" dirty="0"/>
                  <a:t>For a non-zero vector v to exist,</a:t>
                </a:r>
              </a:p>
              <a:p>
                <a:pPr>
                  <a:buNone/>
                </a:pPr>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dirty="0">
                              <a:latin typeface="Cambria Math" panose="02040503050406030204" pitchFamily="18" charset="0"/>
                            </a:rPr>
                            <m:t>det</m:t>
                          </m:r>
                        </m:fName>
                        <m:e>
                          <m:d>
                            <m:dPr>
                              <m:ctrlPr>
                                <a:rPr lang="en-US" i="1" dirty="0">
                                  <a:latin typeface="Cambria Math" panose="02040503050406030204" pitchFamily="18" charset="0"/>
                                </a:rPr>
                              </m:ctrlPr>
                            </m:dPr>
                            <m:e>
                              <m:r>
                                <a:rPr lang="en-US" i="1" dirty="0">
                                  <a:latin typeface="Cambria Math" panose="02040503050406030204" pitchFamily="18" charset="0"/>
                                </a:rPr>
                                <m:t>𝐴</m:t>
                              </m:r>
                              <m:r>
                                <a:rPr lang="en-US" i="1" dirty="0">
                                  <a:latin typeface="Cambria Math" panose="02040503050406030204" pitchFamily="18" charset="0"/>
                                </a:rPr>
                                <m:t>−</m:t>
                              </m:r>
                              <m:r>
                                <a:rPr lang="en-US" i="1" dirty="0">
                                  <a:latin typeface="Cambria Math" panose="02040503050406030204" pitchFamily="18" charset="0"/>
                                </a:rPr>
                                <m:t>𝜆</m:t>
                              </m:r>
                              <m:r>
                                <a:rPr lang="en-US" i="1" dirty="0">
                                  <a:latin typeface="Cambria Math" panose="02040503050406030204" pitchFamily="18" charset="0"/>
                                </a:rPr>
                                <m:t>𝐼</m:t>
                              </m:r>
                            </m:e>
                          </m:d>
                        </m:e>
                      </m:func>
                      <m:r>
                        <a:rPr lang="en-US" dirty="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140E3E5D-2C3F-BC23-303D-61854017C05E}"/>
                  </a:ext>
                </a:extLst>
              </p:cNvPr>
              <p:cNvSpPr txBox="1">
                <a:spLocks noRot="1" noChangeAspect="1" noMove="1" noResize="1" noEditPoints="1" noAdjustHandles="1" noChangeArrowheads="1" noChangeShapeType="1" noTextEdit="1"/>
              </p:cNvSpPr>
              <p:nvPr/>
            </p:nvSpPr>
            <p:spPr>
              <a:xfrm>
                <a:off x="800100" y="2221992"/>
                <a:ext cx="3623982" cy="3970318"/>
              </a:xfrm>
              <a:prstGeom prst="rect">
                <a:avLst/>
              </a:prstGeom>
              <a:blipFill>
                <a:blip r:embed="rId2"/>
                <a:stretch>
                  <a:fillRect l="-1045" t="-958" b="-15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BBE7804-920E-4DF7-7744-EF7DC79B663F}"/>
                  </a:ext>
                </a:extLst>
              </p:cNvPr>
              <p:cNvSpPr txBox="1"/>
              <p:nvPr/>
            </p:nvSpPr>
            <p:spPr>
              <a:xfrm>
                <a:off x="4114799" y="1997839"/>
                <a:ext cx="5032561" cy="2862322"/>
              </a:xfrm>
              <a:prstGeom prst="rect">
                <a:avLst/>
              </a:prstGeom>
              <a:noFill/>
              <a:ln w="19050">
                <a:solidFill>
                  <a:schemeClr val="accent1"/>
                </a:solidFill>
              </a:ln>
            </p:spPr>
            <p:txBody>
              <a:bodyPr wrap="square">
                <a:spAutoFit/>
              </a:bodyPr>
              <a:lstStyle/>
              <a:p>
                <a:pPr>
                  <a:buNone/>
                </a:pPr>
                <a:r>
                  <a:rPr lang="en-US" dirty="0"/>
                  <a:t>The </a:t>
                </a:r>
                <a:r>
                  <a:rPr lang="en-US" b="1" dirty="0"/>
                  <a:t>determinant</a:t>
                </a:r>
                <a:r>
                  <a:rPr lang="en-US" dirty="0"/>
                  <a:t>, det(A), is a number that tells us whether a matrix is invertible; for a </a:t>
                </a:r>
                <a14:m>
                  <m:oMath xmlns:m="http://schemas.openxmlformats.org/officeDocument/2006/math">
                    <m:r>
                      <a:rPr lang="en-US" i="1" dirty="0" smtClean="0">
                        <a:latin typeface="Cambria Math" panose="02040503050406030204" pitchFamily="18" charset="0"/>
                      </a:rPr>
                      <m:t>2×2 </m:t>
                    </m:r>
                  </m:oMath>
                </a14:m>
                <a:r>
                  <a:rPr lang="en-US" dirty="0"/>
                  <a:t>matrix</a:t>
                </a:r>
              </a:p>
              <a:p>
                <a:pPr>
                  <a:buNone/>
                </a:pPr>
                <a:br>
                  <a:rPr lang="en-US" dirty="0"/>
                </a:br>
                <a:endParaRPr lang="en-US" dirty="0"/>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𝑎</m:t>
                                    </m:r>
                                  </m:e>
                                  <m:e>
                                    <m:r>
                                      <a:rPr lang="en-US" i="1" dirty="0">
                                        <a:latin typeface="Cambria Math" panose="02040503050406030204" pitchFamily="18" charset="0"/>
                                      </a:rPr>
                                      <m:t>𝑏</m:t>
                                    </m:r>
                                  </m:e>
                                </m:mr>
                                <m:mr>
                                  <m:e>
                                    <m:r>
                                      <a:rPr lang="en-US" i="1" dirty="0">
                                        <a:latin typeface="Cambria Math" panose="02040503050406030204" pitchFamily="18" charset="0"/>
                                      </a:rPr>
                                      <m:t>𝑐</m:t>
                                    </m:r>
                                  </m:e>
                                  <m:e>
                                    <m:r>
                                      <a:rPr lang="en-US" i="1" dirty="0">
                                        <a:latin typeface="Cambria Math" panose="02040503050406030204" pitchFamily="18" charset="0"/>
                                      </a:rPr>
                                      <m:t>𝑑</m:t>
                                    </m:r>
                                  </m:e>
                                </m:mr>
                              </m:m>
                            </m:e>
                          </m:d>
                        </m:e>
                      </m:func>
                      <m:r>
                        <a:rPr lang="en-US" i="1" dirty="0">
                          <a:latin typeface="Cambria Math" panose="02040503050406030204" pitchFamily="18" charset="0"/>
                        </a:rPr>
                        <m:t>=</m:t>
                      </m:r>
                      <m:r>
                        <a:rPr lang="en-US" i="1" dirty="0">
                          <a:latin typeface="Cambria Math" panose="02040503050406030204" pitchFamily="18" charset="0"/>
                        </a:rPr>
                        <m:t>𝑎𝑑</m:t>
                      </m:r>
                      <m:r>
                        <a:rPr lang="en-US" i="1" dirty="0">
                          <a:latin typeface="Cambria Math" panose="02040503050406030204" pitchFamily="18" charset="0"/>
                        </a:rPr>
                        <m:t>−</m:t>
                      </m:r>
                      <m:r>
                        <a:rPr lang="en-US" i="1" dirty="0" err="1">
                          <a:latin typeface="Cambria Math" panose="02040503050406030204" pitchFamily="18" charset="0"/>
                        </a:rPr>
                        <m:t>𝑏𝑐</m:t>
                      </m:r>
                    </m:oMath>
                  </m:oMathPara>
                </a14:m>
                <a:endParaRPr lang="en-US" dirty="0"/>
              </a:p>
              <a:p>
                <a:pPr>
                  <a:buNone/>
                </a:pPr>
                <a:br>
                  <a:rPr lang="en-US" dirty="0"/>
                </a:br>
                <a:endParaRPr lang="en-US" dirty="0"/>
              </a:p>
              <a:p>
                <a:pPr>
                  <a:buNone/>
                </a:pPr>
                <a:r>
                  <a:rPr lang="en-US" dirty="0"/>
                  <a:t>and when the determinant is </a:t>
                </a:r>
                <a:r>
                  <a:rPr lang="en-US" b="1" dirty="0"/>
                  <a:t>zero</a:t>
                </a:r>
                <a:r>
                  <a:rPr lang="en-US" dirty="0"/>
                  <a:t>, the matrix collapses space in some direction.</a:t>
                </a:r>
              </a:p>
            </p:txBody>
          </p:sp>
        </mc:Choice>
        <mc:Fallback xmlns="">
          <p:sp>
            <p:nvSpPr>
              <p:cNvPr id="9" name="TextBox 8">
                <a:extLst>
                  <a:ext uri="{FF2B5EF4-FFF2-40B4-BE49-F238E27FC236}">
                    <a16:creationId xmlns:a16="http://schemas.microsoft.com/office/drawing/2014/main" id="{CBBE7804-920E-4DF7-7744-EF7DC79B663F}"/>
                  </a:ext>
                </a:extLst>
              </p:cNvPr>
              <p:cNvSpPr txBox="1">
                <a:spLocks noRot="1" noChangeAspect="1" noMove="1" noResize="1" noEditPoints="1" noAdjustHandles="1" noChangeArrowheads="1" noChangeShapeType="1" noTextEdit="1"/>
              </p:cNvSpPr>
              <p:nvPr/>
            </p:nvSpPr>
            <p:spPr>
              <a:xfrm>
                <a:off x="4114799" y="1997839"/>
                <a:ext cx="5032561" cy="2862322"/>
              </a:xfrm>
              <a:prstGeom prst="rect">
                <a:avLst/>
              </a:prstGeom>
              <a:blipFill>
                <a:blip r:embed="rId3"/>
                <a:stretch>
                  <a:fillRect l="-752" t="-439" r="-1003"/>
                </a:stretch>
              </a:blipFill>
              <a:ln w="19050">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3984314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1DD1-3E05-10B7-1848-A97EFDBE0C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911EA-1DBC-90AB-EAB3-1129E50D5908}"/>
              </a:ext>
            </a:extLst>
          </p:cNvPr>
          <p:cNvSpPr>
            <a:spLocks noGrp="1"/>
          </p:cNvSpPr>
          <p:nvPr>
            <p:ph type="title"/>
          </p:nvPr>
        </p:nvSpPr>
        <p:spPr/>
        <p:txBody>
          <a:bodyPr>
            <a:normAutofit fontScale="90000"/>
          </a:bodyPr>
          <a:lstStyle/>
          <a:p>
            <a:r>
              <a:rPr lang="en-US" b="1" dirty="0"/>
              <a:t>How to calculate eigenvalues and eigenvectors</a:t>
            </a:r>
            <a:br>
              <a:rPr lang="en-US" b="1" dirty="0"/>
            </a:br>
            <a:endParaRPr lang="en-US" dirty="0"/>
          </a:p>
        </p:txBody>
      </p:sp>
      <p:pic>
        <p:nvPicPr>
          <p:cNvPr id="3" name="Picture 2">
            <a:extLst>
              <a:ext uri="{FF2B5EF4-FFF2-40B4-BE49-F238E27FC236}">
                <a16:creationId xmlns:a16="http://schemas.microsoft.com/office/drawing/2014/main" id="{EAEA5466-EFC0-9955-FDBA-7107A9E8F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177" y="1568196"/>
            <a:ext cx="4573121" cy="46506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79B4B477-CFE6-6FD5-735A-7E1C3A67472C}"/>
                  </a:ext>
                </a:extLst>
              </p:cNvPr>
              <p:cNvSpPr txBox="1"/>
              <p:nvPr/>
            </p:nvSpPr>
            <p:spPr>
              <a:xfrm>
                <a:off x="700635" y="2221992"/>
                <a:ext cx="4207541" cy="3599447"/>
              </a:xfrm>
              <a:prstGeom prst="rect">
                <a:avLst/>
              </a:prstGeom>
              <a:noFill/>
            </p:spPr>
            <p:txBody>
              <a:bodyPr wrap="square">
                <a:spAutoFit/>
              </a:bodyPr>
              <a:lstStyle/>
              <a:p>
                <a:pPr>
                  <a:buFont typeface="Arial" panose="020B0604020202020204" pitchFamily="34" charset="0"/>
                  <a:buChar char="•"/>
                </a:pPr>
                <a:r>
                  <a:rPr lang="en-US" dirty="0"/>
                  <a:t>Blue square has </a:t>
                </a:r>
                <a:r>
                  <a:rPr lang="en-US" b="1" dirty="0"/>
                  <a:t>area = 1</a:t>
                </a:r>
                <a:endParaRPr lang="en-US" dirty="0"/>
              </a:p>
              <a:p>
                <a:pPr>
                  <a:buFont typeface="Arial" panose="020B0604020202020204" pitchFamily="34" charset="0"/>
                  <a:buChar char="•"/>
                </a:pPr>
                <a:r>
                  <a:rPr lang="en-US" dirty="0"/>
                  <a:t>Red parallelogram has </a:t>
                </a:r>
                <a:r>
                  <a:rPr lang="en-US" b="1" dirty="0"/>
                  <a:t>area = det(A)</a:t>
                </a:r>
                <a:endParaRPr lang="en-US" dirty="0"/>
              </a:p>
              <a:p>
                <a:pPr>
                  <a:buFont typeface="Arial" panose="020B0604020202020204" pitchFamily="34" charset="0"/>
                  <a:buChar char="•"/>
                </a:pPr>
                <a:r>
                  <a:rPr lang="en-US" dirty="0"/>
                  <a:t>For the matrix</a:t>
                </a: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2</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2</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e>
                          </m:d>
                        </m:e>
                      </m:func>
                      <m:r>
                        <a:rPr lang="en-US" i="1" dirty="0" smtClean="0">
                          <a:latin typeface="Cambria Math" panose="02040503050406030204" pitchFamily="18" charset="0"/>
                        </a:rPr>
                        <m:t>=3</m:t>
                      </m:r>
                    </m:oMath>
                  </m:oMathPara>
                </a14:m>
                <a:endParaRPr lang="en-US" dirty="0"/>
              </a:p>
              <a:p>
                <a:pPr>
                  <a:buNone/>
                </a:pPr>
                <a:endParaRPr lang="en-US" dirty="0"/>
              </a:p>
              <a:p>
                <a:pPr>
                  <a:buNone/>
                </a:pPr>
                <a:r>
                  <a:rPr lang="en-US" dirty="0"/>
                  <a:t>so the area triples.</a:t>
                </a:r>
              </a:p>
              <a:p>
                <a:pPr>
                  <a:buNone/>
                </a:pPr>
                <a:endParaRPr lang="en-US" dirty="0"/>
              </a:p>
              <a:p>
                <a:pPr>
                  <a:buNone/>
                </a:pPr>
                <a:r>
                  <a:rPr lang="en-US" dirty="0"/>
                  <a:t>The area is positive for this matrix.</a:t>
                </a:r>
              </a:p>
              <a:p>
                <a:pPr>
                  <a:buNone/>
                </a:pPr>
                <a:endParaRPr lang="en-US" dirty="0"/>
              </a:p>
              <a:p>
                <a:pPr>
                  <a:buNone/>
                </a:pPr>
                <a:r>
                  <a:rPr lang="en-US" dirty="0"/>
                  <a:t>(We will use this in lecture 12) </a:t>
                </a:r>
              </a:p>
            </p:txBody>
          </p:sp>
        </mc:Choice>
        <mc:Fallback>
          <p:sp>
            <p:nvSpPr>
              <p:cNvPr id="6" name="TextBox 5">
                <a:extLst>
                  <a:ext uri="{FF2B5EF4-FFF2-40B4-BE49-F238E27FC236}">
                    <a16:creationId xmlns:a16="http://schemas.microsoft.com/office/drawing/2014/main" id="{79B4B477-CFE6-6FD5-735A-7E1C3A67472C}"/>
                  </a:ext>
                </a:extLst>
              </p:cNvPr>
              <p:cNvSpPr txBox="1">
                <a:spLocks noRot="1" noChangeAspect="1" noMove="1" noResize="1" noEditPoints="1" noAdjustHandles="1" noChangeArrowheads="1" noChangeShapeType="1" noTextEdit="1"/>
              </p:cNvSpPr>
              <p:nvPr/>
            </p:nvSpPr>
            <p:spPr>
              <a:xfrm>
                <a:off x="700635" y="2221992"/>
                <a:ext cx="4207541" cy="3599447"/>
              </a:xfrm>
              <a:prstGeom prst="rect">
                <a:avLst/>
              </a:prstGeom>
              <a:blipFill>
                <a:blip r:embed="rId3"/>
                <a:stretch>
                  <a:fillRect l="-1205" t="-1056" b="-140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C72513F-BC4B-23DE-6445-BDE00EA796EF}"/>
              </a:ext>
            </a:extLst>
          </p:cNvPr>
          <p:cNvSpPr txBox="1"/>
          <p:nvPr/>
        </p:nvSpPr>
        <p:spPr>
          <a:xfrm>
            <a:off x="8975298" y="1627154"/>
            <a:ext cx="3051602" cy="3416320"/>
          </a:xfrm>
          <a:prstGeom prst="rect">
            <a:avLst/>
          </a:prstGeom>
          <a:noFill/>
        </p:spPr>
        <p:txBody>
          <a:bodyPr wrap="square">
            <a:spAutoFit/>
          </a:bodyPr>
          <a:lstStyle/>
          <a:p>
            <a:r>
              <a:rPr lang="en-US" b="1" dirty="0"/>
              <a:t>Transforms the unit square into a parallelogram</a:t>
            </a:r>
          </a:p>
          <a:p>
            <a:endParaRPr lang="en-US" dirty="0"/>
          </a:p>
          <a:p>
            <a:r>
              <a:rPr lang="en-US" b="1" dirty="0"/>
              <a:t>det = 0</a:t>
            </a:r>
            <a:r>
              <a:rPr lang="en-US" dirty="0"/>
              <a:t> → area = 0 (collapse)</a:t>
            </a:r>
          </a:p>
          <a:p>
            <a:endParaRPr lang="en-US" dirty="0"/>
          </a:p>
          <a:p>
            <a:r>
              <a:rPr lang="en-US" b="1" dirty="0"/>
              <a:t>|det| &lt; 1</a:t>
            </a:r>
            <a:r>
              <a:rPr lang="en-US" dirty="0"/>
              <a:t> → area shrinks</a:t>
            </a:r>
          </a:p>
          <a:p>
            <a:endParaRPr lang="en-US" dirty="0"/>
          </a:p>
          <a:p>
            <a:r>
              <a:rPr lang="en-US" b="1" dirty="0"/>
              <a:t>|det| &gt; 1</a:t>
            </a:r>
            <a:r>
              <a:rPr lang="en-US" dirty="0"/>
              <a:t> → area expands</a:t>
            </a:r>
          </a:p>
          <a:p>
            <a:endParaRPr lang="en-US" dirty="0"/>
          </a:p>
          <a:p>
            <a:r>
              <a:rPr lang="en-US" b="1" dirty="0"/>
              <a:t>det &lt; 0</a:t>
            </a:r>
            <a:r>
              <a:rPr lang="en-US" dirty="0"/>
              <a:t> → orientation flips (meaning the order of vertexes flips)</a:t>
            </a:r>
          </a:p>
        </p:txBody>
      </p:sp>
    </p:spTree>
    <p:extLst>
      <p:ext uri="{BB962C8B-B14F-4D97-AF65-F5344CB8AC3E}">
        <p14:creationId xmlns:p14="http://schemas.microsoft.com/office/powerpoint/2010/main" val="2073943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FBF8-5059-25A9-D408-5B1CB414B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C2187-CBE8-F856-60D2-9BEE54EB8128}"/>
              </a:ext>
            </a:extLst>
          </p:cNvPr>
          <p:cNvSpPr>
            <a:spLocks noGrp="1"/>
          </p:cNvSpPr>
          <p:nvPr>
            <p:ph type="title"/>
          </p:nvPr>
        </p:nvSpPr>
        <p:spPr>
          <a:xfrm>
            <a:off x="750367" y="139614"/>
            <a:ext cx="10691265" cy="1307592"/>
          </a:xfrm>
        </p:spPr>
        <p:txBody>
          <a:bodyPr>
            <a:normAutofit fontScale="90000"/>
          </a:bodyPr>
          <a:lstStyle/>
          <a:p>
            <a:r>
              <a:rPr lang="en-US" b="1" dirty="0"/>
              <a:t>How to calculate eigenvalues and eigenvectors</a:t>
            </a:r>
            <a:br>
              <a:rPr lang="en-US" b="1" dirty="0"/>
            </a:br>
            <a:endParaRPr lang="en-US" dirty="0"/>
          </a:p>
        </p:txBody>
      </p:sp>
      <p:pic>
        <p:nvPicPr>
          <p:cNvPr id="9218" name="Picture 2">
            <a:extLst>
              <a:ext uri="{FF2B5EF4-FFF2-40B4-BE49-F238E27FC236}">
                <a16:creationId xmlns:a16="http://schemas.microsoft.com/office/drawing/2014/main" id="{EC60E920-BD5F-C295-3E88-7EA9019D12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1054" y="1474100"/>
            <a:ext cx="4465544" cy="454123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1A1F54C-118E-4DE1-25E7-0BDE736101D2}"/>
                  </a:ext>
                </a:extLst>
              </p:cNvPr>
              <p:cNvSpPr txBox="1"/>
              <p:nvPr/>
            </p:nvSpPr>
            <p:spPr>
              <a:xfrm>
                <a:off x="335614" y="1390993"/>
                <a:ext cx="4679576" cy="4707443"/>
              </a:xfrm>
              <a:prstGeom prst="rect">
                <a:avLst/>
              </a:prstGeom>
              <a:noFill/>
            </p:spPr>
            <p:txBody>
              <a:bodyPr wrap="square">
                <a:spAutoFit/>
              </a:bodyPr>
              <a:lstStyle/>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1</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4</m:t>
                                </m:r>
                              </m:e>
                            </m:mr>
                          </m:m>
                        </m:e>
                      </m:d>
                    </m:oMath>
                  </m:oMathPara>
                </a14:m>
                <a:endParaRPr lang="en-US" dirty="0"/>
              </a:p>
              <a:p>
                <a:pPr>
                  <a:buNone/>
                </a:pPr>
                <a:r>
                  <a:rPr lang="en-US" dirty="0"/>
                  <a:t>Compute the determinant</a:t>
                </a:r>
                <a:br>
                  <a:rPr lang="en-US" dirty="0"/>
                </a:br>
                <a:endParaRPr lang="en-US" dirty="0"/>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e>
                          </m:d>
                        </m:e>
                      </m:func>
                      <m:r>
                        <a:rPr lang="en-US"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1</m:t>
                          </m:r>
                        </m:e>
                      </m:d>
                      <m:d>
                        <m:dPr>
                          <m:ctrlPr>
                            <a:rPr lang="en-US" i="1" dirty="0" smtClean="0">
                              <a:latin typeface="Cambria Math" panose="02040503050406030204" pitchFamily="18" charset="0"/>
                            </a:rPr>
                          </m:ctrlPr>
                        </m:dPr>
                        <m:e>
                          <m:r>
                            <a:rPr lang="en-US" i="1" dirty="0" smtClean="0">
                              <a:latin typeface="Cambria Math" panose="02040503050406030204" pitchFamily="18" charset="0"/>
                            </a:rPr>
                            <m:t>4</m:t>
                          </m:r>
                        </m:e>
                      </m:d>
                      <m:r>
                        <a:rPr lang="en-US"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e>
                      </m:d>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 4 – 4 = </m:t>
                      </m:r>
                      <m:r>
                        <a:rPr lang="en-US" i="1" dirty="0">
                          <a:latin typeface="Cambria Math" panose="02040503050406030204" pitchFamily="18" charset="0"/>
                        </a:rPr>
                        <m:t>0</m:t>
                      </m:r>
                    </m:oMath>
                  </m:oMathPara>
                </a14:m>
                <a:endParaRPr lang="en-US" dirty="0"/>
              </a:p>
              <a:p>
                <a:pPr>
                  <a:buNone/>
                </a:pPr>
                <a:r>
                  <a:rPr lang="en-US" dirty="0"/>
                  <a:t>So</a:t>
                </a:r>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e>
                          </m:d>
                        </m:e>
                      </m:func>
                      <m:r>
                        <a:rPr lang="en-US" i="1" dirty="0" smtClean="0">
                          <a:latin typeface="Cambria Math" panose="02040503050406030204" pitchFamily="18" charset="0"/>
                        </a:rPr>
                        <m:t>=0</m:t>
                      </m:r>
                    </m:oMath>
                  </m:oMathPara>
                </a14:m>
                <a:endParaRPr lang="en-US" i="1" dirty="0">
                  <a:latin typeface="Cambria Math" panose="02040503050406030204" pitchFamily="18" charset="0"/>
                </a:endParaRPr>
              </a:p>
              <a:p>
                <a:r>
                  <a:rPr lang="en-US" dirty="0"/>
                  <a:t>Because </a:t>
                </a:r>
                <a14:m>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e>
                        </m:d>
                      </m:e>
                    </m:func>
                    <m:r>
                      <a:rPr lang="en-US" i="1" dirty="0" smtClean="0">
                        <a:latin typeface="Cambria Math" panose="02040503050406030204" pitchFamily="18" charset="0"/>
                      </a:rPr>
                      <m:t>=0</m:t>
                    </m:r>
                  </m:oMath>
                </a14:m>
                <a:r>
                  <a:rPr lang="en-US" dirty="0"/>
                  <a:t>, the transformation collapses area.</a:t>
                </a:r>
              </a:p>
              <a:p>
                <a:r>
                  <a:rPr lang="en-US" dirty="0"/>
                  <a:t>Vectors along the eigenvector with eigenvalue 0 collapse to the origin.</a:t>
                </a:r>
              </a:p>
              <a:p>
                <a:endParaRPr lang="en-US" dirty="0"/>
              </a:p>
              <a:p>
                <a:r>
                  <a:rPr lang="en-US" dirty="0"/>
                  <a:t>Vectors along the other eigenvector are stretched. As a result, the square collapses into a </a:t>
                </a:r>
                <a:r>
                  <a:rPr lang="en-US" b="1" dirty="0"/>
                  <a:t>line.</a:t>
                </a:r>
              </a:p>
            </p:txBody>
          </p:sp>
        </mc:Choice>
        <mc:Fallback xmlns="">
          <p:sp>
            <p:nvSpPr>
              <p:cNvPr id="8" name="TextBox 7">
                <a:extLst>
                  <a:ext uri="{FF2B5EF4-FFF2-40B4-BE49-F238E27FC236}">
                    <a16:creationId xmlns:a16="http://schemas.microsoft.com/office/drawing/2014/main" id="{01A1F54C-118E-4DE1-25E7-0BDE736101D2}"/>
                  </a:ext>
                </a:extLst>
              </p:cNvPr>
              <p:cNvSpPr txBox="1">
                <a:spLocks noRot="1" noChangeAspect="1" noMove="1" noResize="1" noEditPoints="1" noAdjustHandles="1" noChangeArrowheads="1" noChangeShapeType="1" noTextEdit="1"/>
              </p:cNvSpPr>
              <p:nvPr/>
            </p:nvSpPr>
            <p:spPr>
              <a:xfrm>
                <a:off x="335614" y="1390993"/>
                <a:ext cx="4679576" cy="4707443"/>
              </a:xfrm>
              <a:prstGeom prst="rect">
                <a:avLst/>
              </a:prstGeom>
              <a:blipFill>
                <a:blip r:embed="rId3"/>
                <a:stretch>
                  <a:fillRect l="-1081" r="-1892" b="-1075"/>
                </a:stretch>
              </a:blipFill>
            </p:spPr>
            <p:txBody>
              <a:bodyPr/>
              <a:lstStyle/>
              <a:p>
                <a:r>
                  <a:rPr lang="en-US">
                    <a:noFill/>
                  </a:rPr>
                  <a:t> </a:t>
                </a:r>
              </a:p>
            </p:txBody>
          </p:sp>
        </mc:Fallback>
      </mc:AlternateContent>
    </p:spTree>
    <p:extLst>
      <p:ext uri="{BB962C8B-B14F-4D97-AF65-F5344CB8AC3E}">
        <p14:creationId xmlns:p14="http://schemas.microsoft.com/office/powerpoint/2010/main" val="2763646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091E-DF9C-3C93-3595-128996050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BF2DE8-33CC-C0D4-C4E3-B2A91318456B}"/>
              </a:ext>
            </a:extLst>
          </p:cNvPr>
          <p:cNvSpPr>
            <a:spLocks noGrp="1"/>
          </p:cNvSpPr>
          <p:nvPr>
            <p:ph type="title"/>
          </p:nvPr>
        </p:nvSpPr>
        <p:spPr>
          <a:xfrm>
            <a:off x="750367" y="139614"/>
            <a:ext cx="10691265" cy="1307592"/>
          </a:xfrm>
        </p:spPr>
        <p:txBody>
          <a:bodyPr>
            <a:normAutofit fontScale="90000"/>
          </a:bodyPr>
          <a:lstStyle/>
          <a:p>
            <a:r>
              <a:rPr lang="en-US" b="1" dirty="0"/>
              <a:t>How to calculate eigenvalues and eigenvectors</a:t>
            </a:r>
            <a:br>
              <a:rPr lang="en-US" b="1" dirty="0"/>
            </a:br>
            <a:endParaRPr lang="en-US" dirty="0"/>
          </a:p>
        </p:txBody>
      </p:sp>
      <p:pic>
        <p:nvPicPr>
          <p:cNvPr id="9218" name="Picture 2">
            <a:extLst>
              <a:ext uri="{FF2B5EF4-FFF2-40B4-BE49-F238E27FC236}">
                <a16:creationId xmlns:a16="http://schemas.microsoft.com/office/drawing/2014/main" id="{BBD5A6B6-4636-D9CA-3ADA-8C3C04D404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6258" y="1158385"/>
            <a:ext cx="3976409" cy="40438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986E3AC-C1F9-B29C-2D17-23B1160D1754}"/>
              </a:ext>
            </a:extLst>
          </p:cNvPr>
          <p:cNvSpPr txBox="1"/>
          <p:nvPr/>
        </p:nvSpPr>
        <p:spPr>
          <a:xfrm>
            <a:off x="335613" y="1390993"/>
            <a:ext cx="6024845" cy="3970318"/>
          </a:xfrm>
          <a:prstGeom prst="rect">
            <a:avLst/>
          </a:prstGeom>
          <a:noFill/>
        </p:spPr>
        <p:txBody>
          <a:bodyPr wrap="square">
            <a:spAutoFit/>
          </a:bodyPr>
          <a:lstStyle/>
          <a:p>
            <a:r>
              <a:rPr lang="en-US" dirty="0"/>
              <a:t>This figure is similar to when I showed how operators transform shapes.</a:t>
            </a:r>
          </a:p>
          <a:p>
            <a:endParaRPr lang="en-US" dirty="0"/>
          </a:p>
          <a:p>
            <a:r>
              <a:rPr lang="en-US" dirty="0"/>
              <a:t>Sometimes we illustrate a transformation by applying it to a few example vectors, such as when we showed rotations. But an operator actually acts on </a:t>
            </a:r>
            <a:r>
              <a:rPr lang="en-US" b="1" dirty="0"/>
              <a:t>all vectors in the space</a:t>
            </a:r>
            <a:r>
              <a:rPr lang="en-US" dirty="0"/>
              <a:t>.</a:t>
            </a:r>
          </a:p>
          <a:p>
            <a:endParaRPr lang="en-US" dirty="0"/>
          </a:p>
          <a:p>
            <a:r>
              <a:rPr lang="en-US" dirty="0"/>
              <a:t>Because of this, it is often helpful to think about how the </a:t>
            </a:r>
            <a:r>
              <a:rPr lang="en-US" b="1" dirty="0"/>
              <a:t>entire space of points</a:t>
            </a:r>
            <a:r>
              <a:rPr lang="en-US" dirty="0"/>
              <a:t> is transformed.</a:t>
            </a:r>
            <a:br>
              <a:rPr lang="en-US" dirty="0"/>
            </a:br>
            <a:endParaRPr lang="en-US" dirty="0"/>
          </a:p>
          <a:p>
            <a:r>
              <a:rPr lang="en-US" dirty="0"/>
              <a:t>In this case we look at what happens to the </a:t>
            </a:r>
            <a:r>
              <a:rPr lang="en-US" b="1" dirty="0"/>
              <a:t>unit square</a:t>
            </a:r>
            <a:r>
              <a:rPr lang="en-US" dirty="0"/>
              <a:t>. Every vector inside that square is transformed by the operator A. Because the determinant of A is zero, the transformation collapses the square into a </a:t>
            </a:r>
            <a:r>
              <a:rPr lang="en-US" b="1" dirty="0"/>
              <a:t>line</a:t>
            </a:r>
            <a:r>
              <a:rPr lang="en-US" dirty="0"/>
              <a:t>.</a:t>
            </a:r>
          </a:p>
        </p:txBody>
      </p:sp>
      <p:sp>
        <p:nvSpPr>
          <p:cNvPr id="10" name="TextBox 9">
            <a:extLst>
              <a:ext uri="{FF2B5EF4-FFF2-40B4-BE49-F238E27FC236}">
                <a16:creationId xmlns:a16="http://schemas.microsoft.com/office/drawing/2014/main" id="{73A469EB-1649-8CE8-8782-F15C58FD05AD}"/>
              </a:ext>
            </a:extLst>
          </p:cNvPr>
          <p:cNvSpPr txBox="1"/>
          <p:nvPr/>
        </p:nvSpPr>
        <p:spPr>
          <a:xfrm>
            <a:off x="131109" y="6015331"/>
            <a:ext cx="9483537" cy="276999"/>
          </a:xfrm>
          <a:prstGeom prst="rect">
            <a:avLst/>
          </a:prstGeom>
          <a:noFill/>
        </p:spPr>
        <p:txBody>
          <a:bodyPr wrap="square">
            <a:spAutoFit/>
          </a:bodyPr>
          <a:lstStyle/>
          <a:p>
            <a:endParaRPr lang="en-US" sz="12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E51815-8F43-6F7A-FF8C-328D79DA52BE}"/>
                  </a:ext>
                </a:extLst>
              </p:cNvPr>
              <p:cNvSpPr txBox="1"/>
              <p:nvPr/>
            </p:nvSpPr>
            <p:spPr>
              <a:xfrm>
                <a:off x="335613" y="5534931"/>
                <a:ext cx="11725278" cy="958980"/>
              </a:xfrm>
              <a:prstGeom prst="rect">
                <a:avLst/>
              </a:prstGeom>
              <a:noFill/>
            </p:spPr>
            <p:txBody>
              <a:bodyPr wrap="square" rtlCol="0">
                <a:spAutoFit/>
              </a:bodyPr>
              <a:lstStyle/>
              <a:p>
                <a:r>
                  <a:rPr lang="en-US" b="1" dirty="0"/>
                  <a:t>The reason the line implies A is not invertible is that there isn’t a unique mapping from points on a line to a square!</a:t>
                </a:r>
              </a:p>
              <a:p>
                <a:r>
                  <a:rPr lang="en-US" b="1" dirty="0"/>
                  <a:t>So the operator A cannot be undone by feeding in points from the line to the inverse of </a:t>
                </a:r>
                <a14:m>
                  <m:oMath xmlns:m="http://schemas.openxmlformats.org/officeDocument/2006/math">
                    <m:r>
                      <a:rPr lang="en-US" b="1" i="1" dirty="0" smtClean="0">
                        <a:latin typeface="Cambria Math" panose="02040503050406030204" pitchFamily="18" charset="0"/>
                      </a:rPr>
                      <m:t>𝑨</m:t>
                    </m:r>
                    <m:r>
                      <a:rPr lang="en-US" b="1" i="1" dirty="0" smtClean="0">
                        <a:latin typeface="Cambria Math" panose="02040503050406030204" pitchFamily="18" charset="0"/>
                      </a:rPr>
                      <m:t>,</m:t>
                    </m:r>
                    <m:d>
                      <m:dPr>
                        <m:ctrlPr>
                          <a:rPr lang="en-US" b="1" i="1" dirty="0" smtClean="0">
                            <a:latin typeface="Cambria Math" panose="02040503050406030204" pitchFamily="18" charset="0"/>
                          </a:rPr>
                        </m:ctrlPr>
                      </m:dPr>
                      <m:e>
                        <m:sSup>
                          <m:sSupPr>
                            <m:ctrlPr>
                              <a:rPr lang="en-US" b="1" i="1" dirty="0" smtClean="0">
                                <a:latin typeface="Cambria Math" panose="02040503050406030204" pitchFamily="18" charset="0"/>
                              </a:rPr>
                            </m:ctrlPr>
                          </m:sSupPr>
                          <m:e>
                            <m:r>
                              <a:rPr lang="en-US" b="1" i="1" dirty="0" smtClean="0">
                                <a:latin typeface="Cambria Math" panose="02040503050406030204" pitchFamily="18" charset="0"/>
                              </a:rPr>
                              <m:t>𝑨</m:t>
                            </m:r>
                          </m:e>
                          <m:sup>
                            <m:r>
                              <a:rPr lang="en-US" b="1" i="1" dirty="0" smtClean="0">
                                <a:latin typeface="Cambria Math" panose="02040503050406030204" pitchFamily="18" charset="0"/>
                              </a:rPr>
                              <m:t>−</m:t>
                            </m:r>
                            <m:r>
                              <a:rPr lang="en-US" b="1" i="1" dirty="0" smtClean="0">
                                <a:latin typeface="Cambria Math" panose="02040503050406030204" pitchFamily="18" charset="0"/>
                              </a:rPr>
                              <m:t>𝟏</m:t>
                            </m:r>
                          </m:sup>
                        </m:sSup>
                      </m:e>
                    </m:d>
                    <m:r>
                      <a:rPr lang="en-US" b="1" i="1" dirty="0" smtClean="0">
                        <a:latin typeface="Cambria Math" panose="02040503050406030204" pitchFamily="18" charset="0"/>
                      </a:rPr>
                      <m:t> </m:t>
                    </m:r>
                    <m:r>
                      <m:rPr>
                        <m:sty m:val="p"/>
                      </m:rPr>
                      <a:rPr lang="en-US" b="1" i="1" dirty="0" smtClean="0">
                        <a:latin typeface="Cambria Math" panose="02040503050406030204" pitchFamily="18" charset="0"/>
                      </a:rPr>
                      <m:t>the</m:t>
                    </m:r>
                    <m:r>
                      <a:rPr lang="en-US" b="1" i="1" dirty="0" smtClean="0">
                        <a:latin typeface="Cambria Math" panose="02040503050406030204" pitchFamily="18" charset="0"/>
                      </a:rPr>
                      <m:t> </m:t>
                    </m:r>
                    <m:r>
                      <m:rPr>
                        <m:sty m:val="p"/>
                      </m:rPr>
                      <a:rPr lang="en-US" b="1" i="1" dirty="0" smtClean="0">
                        <a:latin typeface="Cambria Math" panose="02040503050406030204" pitchFamily="18" charset="0"/>
                      </a:rPr>
                      <m:t>output</m:t>
                    </m:r>
                    <m:r>
                      <a:rPr lang="en-US" b="1" i="1" dirty="0" smtClean="0">
                        <a:latin typeface="Cambria Math" panose="02040503050406030204" pitchFamily="18" charset="0"/>
                      </a:rPr>
                      <m:t> </m:t>
                    </m:r>
                    <m:r>
                      <m:rPr>
                        <m:sty m:val="p"/>
                      </m:rPr>
                      <a:rPr lang="en-US" b="1" i="1" dirty="0" smtClean="0">
                        <a:latin typeface="Cambria Math" panose="02040503050406030204" pitchFamily="18" charset="0"/>
                      </a:rPr>
                      <m:t>wouldn</m:t>
                    </m:r>
                    <m:r>
                      <a:rPr lang="en-US" b="1" i="1" dirty="0" smtClean="0">
                        <a:latin typeface="Cambria Math" panose="02040503050406030204" pitchFamily="18" charset="0"/>
                      </a:rPr>
                      <m:t>’</m:t>
                    </m:r>
                    <m:r>
                      <m:rPr>
                        <m:sty m:val="p"/>
                      </m:rPr>
                      <a:rPr lang="en-US" b="1" i="1" dirty="0" smtClean="0">
                        <a:latin typeface="Cambria Math" panose="02040503050406030204" pitchFamily="18" charset="0"/>
                      </a:rPr>
                      <m:t>t</m:t>
                    </m:r>
                    <m:r>
                      <a:rPr lang="en-US" b="1" i="1" dirty="0" smtClean="0">
                        <a:latin typeface="Cambria Math" panose="02040503050406030204" pitchFamily="18" charset="0"/>
                      </a:rPr>
                      <m:t> </m:t>
                    </m:r>
                    <m:r>
                      <m:rPr>
                        <m:sty m:val="p"/>
                      </m:rPr>
                      <a:rPr lang="en-US" b="1" i="1" dirty="0" smtClean="0">
                        <a:latin typeface="Cambria Math" panose="02040503050406030204" pitchFamily="18" charset="0"/>
                      </a:rPr>
                      <m:t>be</m:t>
                    </m:r>
                    <m:r>
                      <a:rPr lang="en-US" b="1" i="1" dirty="0" smtClean="0">
                        <a:latin typeface="Cambria Math" panose="02040503050406030204" pitchFamily="18" charset="0"/>
                      </a:rPr>
                      <m:t> </m:t>
                    </m:r>
                    <m:r>
                      <m:rPr>
                        <m:sty m:val="p"/>
                      </m:rPr>
                      <a:rPr lang="en-US" b="1" i="1" dirty="0" smtClean="0">
                        <a:latin typeface="Cambria Math" panose="02040503050406030204" pitchFamily="18" charset="0"/>
                      </a:rPr>
                      <m:t>unique</m:t>
                    </m:r>
                    <m:r>
                      <a:rPr lang="en-US" b="1" i="1" dirty="0" smtClean="0">
                        <a:latin typeface="Cambria Math" panose="02040503050406030204" pitchFamily="18" charset="0"/>
                      </a:rPr>
                      <m:t>.</m:t>
                    </m:r>
                  </m:oMath>
                </a14:m>
                <a:endParaRPr lang="en-US" b="1" dirty="0"/>
              </a:p>
            </p:txBody>
          </p:sp>
        </mc:Choice>
        <mc:Fallback xmlns="">
          <p:sp>
            <p:nvSpPr>
              <p:cNvPr id="3" name="TextBox 2">
                <a:extLst>
                  <a:ext uri="{FF2B5EF4-FFF2-40B4-BE49-F238E27FC236}">
                    <a16:creationId xmlns:a16="http://schemas.microsoft.com/office/drawing/2014/main" id="{B1E51815-8F43-6F7A-FF8C-328D79DA52BE}"/>
                  </a:ext>
                </a:extLst>
              </p:cNvPr>
              <p:cNvSpPr txBox="1">
                <a:spLocks noRot="1" noChangeAspect="1" noMove="1" noResize="1" noEditPoints="1" noAdjustHandles="1" noChangeArrowheads="1" noChangeShapeType="1" noTextEdit="1"/>
              </p:cNvSpPr>
              <p:nvPr/>
            </p:nvSpPr>
            <p:spPr>
              <a:xfrm>
                <a:off x="335613" y="5534931"/>
                <a:ext cx="11725278" cy="958980"/>
              </a:xfrm>
              <a:prstGeom prst="rect">
                <a:avLst/>
              </a:prstGeom>
              <a:blipFill>
                <a:blip r:embed="rId3"/>
                <a:stretch>
                  <a:fillRect l="-433" t="-2597" r="-216" b="-3896"/>
                </a:stretch>
              </a:blipFill>
            </p:spPr>
            <p:txBody>
              <a:bodyPr/>
              <a:lstStyle/>
              <a:p>
                <a:r>
                  <a:rPr lang="en-US">
                    <a:noFill/>
                  </a:rPr>
                  <a:t> </a:t>
                </a:r>
              </a:p>
            </p:txBody>
          </p:sp>
        </mc:Fallback>
      </mc:AlternateContent>
    </p:spTree>
    <p:extLst>
      <p:ext uri="{BB962C8B-B14F-4D97-AF65-F5344CB8AC3E}">
        <p14:creationId xmlns:p14="http://schemas.microsoft.com/office/powerpoint/2010/main" val="4998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A2450-A254-64B8-CCA1-C621918BA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DCE40-1E2F-5379-D221-823D7F212D0C}"/>
              </a:ext>
            </a:extLst>
          </p:cNvPr>
          <p:cNvSpPr>
            <a:spLocks noGrp="1"/>
          </p:cNvSpPr>
          <p:nvPr>
            <p:ph type="title"/>
          </p:nvPr>
        </p:nvSpPr>
        <p:spPr/>
        <p:txBody>
          <a:bodyPr>
            <a:normAutofit fontScale="90000"/>
          </a:bodyPr>
          <a:lstStyle/>
          <a:p>
            <a:r>
              <a:rPr lang="en-US" b="1" dirty="0"/>
              <a:t>How to calculate eigenvalues and eigenvectors</a:t>
            </a:r>
            <a:br>
              <a:rPr lang="en-US" b="1" dirty="0"/>
            </a:b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0F53551-426F-5368-88C3-0FC67DEE70EE}"/>
                  </a:ext>
                </a:extLst>
              </p:cNvPr>
              <p:cNvSpPr txBox="1"/>
              <p:nvPr/>
            </p:nvSpPr>
            <p:spPr>
              <a:xfrm>
                <a:off x="800100" y="2221992"/>
                <a:ext cx="3623982" cy="3970318"/>
              </a:xfrm>
              <a:prstGeom prst="rect">
                <a:avLst/>
              </a:prstGeom>
              <a:noFill/>
            </p:spPr>
            <p:txBody>
              <a:bodyPr wrap="square">
                <a:spAutoFit/>
              </a:bodyPr>
              <a:lstStyle/>
              <a:p>
                <a:pPr>
                  <a:buNone/>
                </a:pPr>
                <a:r>
                  <a:rPr lang="en-US" dirty="0"/>
                  <a:t>By definition an eigenvector v satisfies</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oMath>
                  </m:oMathPara>
                </a14:m>
                <a:endParaRPr lang="en-US" dirty="0"/>
              </a:p>
              <a:p>
                <a:pPr>
                  <a:buNone/>
                </a:pPr>
                <a:r>
                  <a:rPr lang="en-US" dirty="0"/>
                  <a:t>Rearrange:</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r>
                        <a:rPr lang="en-US" i="1" dirty="0" smtClean="0">
                          <a:latin typeface="Cambria Math" panose="02040503050406030204" pitchFamily="18" charset="0"/>
                        </a:rPr>
                        <m:t> = 0</m:t>
                      </m:r>
                    </m:oMath>
                  </m:oMathPara>
                </a14:m>
                <a:br>
                  <a:rPr lang="en-US" dirty="0"/>
                </a:br>
                <a:endParaRPr lang="en-US" dirty="0"/>
              </a:p>
              <a:p>
                <a:pPr>
                  <a:buNone/>
                </a:pPr>
                <a:r>
                  <a:rPr lang="en-US" dirty="0"/>
                  <a:t>Factor:</a:t>
                </a:r>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r>
                        <a:rPr lang="en-US" i="1" dirty="0" smtClean="0">
                          <a:latin typeface="Cambria Math" panose="02040503050406030204" pitchFamily="18" charset="0"/>
                        </a:rPr>
                        <m:t>𝑣</m:t>
                      </m:r>
                      <m:r>
                        <a:rPr lang="en-US" i="1" dirty="0" smtClean="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r>
                  <a:rPr lang="en-US" dirty="0"/>
                  <a:t>For a non-zero vector v to exist,</a:t>
                </a:r>
              </a:p>
              <a:p>
                <a:pPr>
                  <a:buNone/>
                </a:pPr>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dirty="0">
                              <a:latin typeface="Cambria Math" panose="02040503050406030204" pitchFamily="18" charset="0"/>
                            </a:rPr>
                            <m:t>det</m:t>
                          </m:r>
                        </m:fName>
                        <m:e>
                          <m:d>
                            <m:dPr>
                              <m:ctrlPr>
                                <a:rPr lang="en-US" i="1" dirty="0">
                                  <a:latin typeface="Cambria Math" panose="02040503050406030204" pitchFamily="18" charset="0"/>
                                </a:rPr>
                              </m:ctrlPr>
                            </m:dPr>
                            <m:e>
                              <m:r>
                                <a:rPr lang="en-US" i="1" dirty="0">
                                  <a:latin typeface="Cambria Math" panose="02040503050406030204" pitchFamily="18" charset="0"/>
                                </a:rPr>
                                <m:t>𝐴</m:t>
                              </m:r>
                              <m:r>
                                <a:rPr lang="en-US" i="1" dirty="0">
                                  <a:latin typeface="Cambria Math" panose="02040503050406030204" pitchFamily="18" charset="0"/>
                                </a:rPr>
                                <m:t>−</m:t>
                              </m:r>
                              <m:r>
                                <a:rPr lang="en-US" i="1" dirty="0">
                                  <a:latin typeface="Cambria Math" panose="02040503050406030204" pitchFamily="18" charset="0"/>
                                </a:rPr>
                                <m:t>𝜆</m:t>
                              </m:r>
                              <m:r>
                                <a:rPr lang="en-US" i="1" dirty="0">
                                  <a:latin typeface="Cambria Math" panose="02040503050406030204" pitchFamily="18" charset="0"/>
                                </a:rPr>
                                <m:t>𝐼</m:t>
                              </m:r>
                            </m:e>
                          </m:d>
                        </m:e>
                      </m:func>
                      <m:r>
                        <a:rPr lang="en-US" dirty="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D0F53551-426F-5368-88C3-0FC67DEE70EE}"/>
                  </a:ext>
                </a:extLst>
              </p:cNvPr>
              <p:cNvSpPr txBox="1">
                <a:spLocks noRot="1" noChangeAspect="1" noMove="1" noResize="1" noEditPoints="1" noAdjustHandles="1" noChangeArrowheads="1" noChangeShapeType="1" noTextEdit="1"/>
              </p:cNvSpPr>
              <p:nvPr/>
            </p:nvSpPr>
            <p:spPr>
              <a:xfrm>
                <a:off x="800100" y="2221992"/>
                <a:ext cx="3623982" cy="3970318"/>
              </a:xfrm>
              <a:prstGeom prst="rect">
                <a:avLst/>
              </a:prstGeom>
              <a:blipFill>
                <a:blip r:embed="rId2"/>
                <a:stretch>
                  <a:fillRect l="-1045" t="-958"/>
                </a:stretch>
              </a:blipFill>
            </p:spPr>
            <p:txBody>
              <a:bodyPr/>
              <a:lstStyle/>
              <a:p>
                <a:r>
                  <a:rPr lang="en-US">
                    <a:noFill/>
                  </a:rPr>
                  <a:t> </a:t>
                </a:r>
              </a:p>
            </p:txBody>
          </p:sp>
        </mc:Fallback>
      </mc:AlternateContent>
    </p:spTree>
    <p:extLst>
      <p:ext uri="{BB962C8B-B14F-4D97-AF65-F5344CB8AC3E}">
        <p14:creationId xmlns:p14="http://schemas.microsoft.com/office/powerpoint/2010/main" val="3880572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44263-A992-2560-263C-04C9F6CC2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7DD63-39F2-D69F-1BBF-F38D1794B785}"/>
              </a:ext>
            </a:extLst>
          </p:cNvPr>
          <p:cNvSpPr>
            <a:spLocks noGrp="1"/>
          </p:cNvSpPr>
          <p:nvPr>
            <p:ph type="title"/>
          </p:nvPr>
        </p:nvSpPr>
        <p:spPr/>
        <p:txBody>
          <a:bodyPr>
            <a:normAutofit fontScale="90000"/>
          </a:bodyPr>
          <a:lstStyle/>
          <a:p>
            <a:r>
              <a:rPr lang="en-US" b="1" dirty="0"/>
              <a:t>How to calculate eigenvalues and eigenvectors</a:t>
            </a:r>
            <a:br>
              <a:rPr lang="en-US" b="1" dirty="0"/>
            </a:b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462EAE-C8C7-DBF7-7F55-258544E34A0A}"/>
                  </a:ext>
                </a:extLst>
              </p:cNvPr>
              <p:cNvSpPr txBox="1"/>
              <p:nvPr/>
            </p:nvSpPr>
            <p:spPr>
              <a:xfrm>
                <a:off x="800100" y="2221992"/>
                <a:ext cx="3623982" cy="3970318"/>
              </a:xfrm>
              <a:prstGeom prst="rect">
                <a:avLst/>
              </a:prstGeom>
              <a:noFill/>
            </p:spPr>
            <p:txBody>
              <a:bodyPr wrap="square">
                <a:spAutoFit/>
              </a:bodyPr>
              <a:lstStyle/>
              <a:p>
                <a:pPr>
                  <a:buNone/>
                </a:pPr>
                <a:r>
                  <a:rPr lang="en-US" dirty="0"/>
                  <a:t>By definition an eigenvector v satisfies</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oMath>
                  </m:oMathPara>
                </a14:m>
                <a:endParaRPr lang="en-US" dirty="0"/>
              </a:p>
              <a:p>
                <a:pPr>
                  <a:buNone/>
                </a:pPr>
                <a:r>
                  <a:rPr lang="en-US" dirty="0"/>
                  <a:t>Rearrange:</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 − </m:t>
                      </m:r>
                      <m:r>
                        <a:rPr lang="en-US" i="1" dirty="0" smtClean="0">
                          <a:latin typeface="Cambria Math" panose="02040503050406030204" pitchFamily="18" charset="0"/>
                        </a:rPr>
                        <m:t>𝜆</m:t>
                      </m:r>
                      <m:r>
                        <a:rPr lang="en-US" i="1" dirty="0" smtClean="0">
                          <a:latin typeface="Cambria Math" panose="02040503050406030204" pitchFamily="18" charset="0"/>
                        </a:rPr>
                        <m:t>𝑣</m:t>
                      </m:r>
                      <m:r>
                        <a:rPr lang="en-US" i="1" dirty="0" smtClean="0">
                          <a:latin typeface="Cambria Math" panose="02040503050406030204" pitchFamily="18" charset="0"/>
                        </a:rPr>
                        <m:t> = 0</m:t>
                      </m:r>
                    </m:oMath>
                  </m:oMathPara>
                </a14:m>
                <a:br>
                  <a:rPr lang="en-US" dirty="0"/>
                </a:br>
                <a:endParaRPr lang="en-US" dirty="0"/>
              </a:p>
              <a:p>
                <a:pPr>
                  <a:buNone/>
                </a:pPr>
                <a:r>
                  <a:rPr lang="en-US" dirty="0"/>
                  <a:t>Factor:</a:t>
                </a:r>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r>
                        <a:rPr lang="en-US" i="1" dirty="0" smtClean="0">
                          <a:latin typeface="Cambria Math" panose="02040503050406030204" pitchFamily="18" charset="0"/>
                        </a:rPr>
                        <m:t>𝑣</m:t>
                      </m:r>
                      <m:r>
                        <a:rPr lang="en-US" i="1" dirty="0" smtClean="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r>
                  <a:rPr lang="en-US" dirty="0"/>
                  <a:t>For a non-zero vector v to exist,</a:t>
                </a:r>
              </a:p>
              <a:p>
                <a:pPr>
                  <a:buNone/>
                </a:pPr>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dirty="0">
                              <a:latin typeface="Cambria Math" panose="02040503050406030204" pitchFamily="18" charset="0"/>
                            </a:rPr>
                            <m:t>det</m:t>
                          </m:r>
                        </m:fName>
                        <m:e>
                          <m:d>
                            <m:dPr>
                              <m:ctrlPr>
                                <a:rPr lang="en-US" i="1" dirty="0">
                                  <a:latin typeface="Cambria Math" panose="02040503050406030204" pitchFamily="18" charset="0"/>
                                </a:rPr>
                              </m:ctrlPr>
                            </m:dPr>
                            <m:e>
                              <m:r>
                                <a:rPr lang="en-US" i="1" dirty="0">
                                  <a:latin typeface="Cambria Math" panose="02040503050406030204" pitchFamily="18" charset="0"/>
                                </a:rPr>
                                <m:t>𝐴</m:t>
                              </m:r>
                              <m:r>
                                <a:rPr lang="en-US" i="1" dirty="0">
                                  <a:latin typeface="Cambria Math" panose="02040503050406030204" pitchFamily="18" charset="0"/>
                                </a:rPr>
                                <m:t>−</m:t>
                              </m:r>
                              <m:r>
                                <a:rPr lang="en-US" i="1" dirty="0">
                                  <a:latin typeface="Cambria Math" panose="02040503050406030204" pitchFamily="18" charset="0"/>
                                </a:rPr>
                                <m:t>𝜆</m:t>
                              </m:r>
                              <m:r>
                                <a:rPr lang="en-US" i="1" dirty="0">
                                  <a:latin typeface="Cambria Math" panose="02040503050406030204" pitchFamily="18" charset="0"/>
                                </a:rPr>
                                <m:t>𝐼</m:t>
                              </m:r>
                            </m:e>
                          </m:d>
                        </m:e>
                      </m:func>
                      <m:r>
                        <a:rPr lang="en-US" dirty="0">
                          <a:latin typeface="Cambria Math" panose="02040503050406030204" pitchFamily="18" charset="0"/>
                        </a:rPr>
                        <m:t>=0</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AA462EAE-C8C7-DBF7-7F55-258544E34A0A}"/>
                  </a:ext>
                </a:extLst>
              </p:cNvPr>
              <p:cNvSpPr txBox="1">
                <a:spLocks noRot="1" noChangeAspect="1" noMove="1" noResize="1" noEditPoints="1" noAdjustHandles="1" noChangeArrowheads="1" noChangeShapeType="1" noTextEdit="1"/>
              </p:cNvSpPr>
              <p:nvPr/>
            </p:nvSpPr>
            <p:spPr>
              <a:xfrm>
                <a:off x="800100" y="2221992"/>
                <a:ext cx="3623982" cy="3970318"/>
              </a:xfrm>
              <a:prstGeom prst="rect">
                <a:avLst/>
              </a:prstGeom>
              <a:blipFill>
                <a:blip r:embed="rId2"/>
                <a:stretch>
                  <a:fillRect l="-1045" t="-9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41336D4-D9C1-AF2D-7EBA-3D099E884097}"/>
                  </a:ext>
                </a:extLst>
              </p:cNvPr>
              <p:cNvSpPr txBox="1"/>
              <p:nvPr/>
            </p:nvSpPr>
            <p:spPr>
              <a:xfrm>
                <a:off x="4639235" y="1995224"/>
                <a:ext cx="7153834" cy="4100803"/>
              </a:xfrm>
              <a:prstGeom prst="rect">
                <a:avLst/>
              </a:prstGeom>
              <a:noFill/>
            </p:spPr>
            <p:txBody>
              <a:bodyPr wrap="square">
                <a:spAutoFit/>
              </a:bodyPr>
              <a:lstStyle/>
              <a:p>
                <a:pPr>
                  <a:buNone/>
                </a:pPr>
                <a:r>
                  <a:rPr lang="en-US" dirty="0"/>
                  <a:t>For example: </a:t>
                </a: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2"/>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1</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4</m:t>
                                </m:r>
                              </m:e>
                            </m:mr>
                          </m:m>
                        </m:e>
                      </m:d>
                    </m:oMath>
                  </m:oMathPara>
                </a14:m>
                <a:endParaRPr lang="en-US" dirty="0"/>
              </a:p>
              <a:p>
                <a:pPr>
                  <a:buNone/>
                </a:pPr>
                <a:endParaRPr lang="en-US" dirty="0"/>
              </a:p>
              <a:p>
                <a:pPr>
                  <a:buNone/>
                </a:pPr>
                <a:r>
                  <a:rPr lang="en-US" b="1" dirty="0"/>
                  <a:t>Eigenvalues</a:t>
                </a:r>
                <a:br>
                  <a:rPr lang="en-US" dirty="0"/>
                </a:br>
                <a:endParaRPr lang="en-US" dirty="0"/>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e>
                      </m:func>
                      <m:r>
                        <a:rPr lang="en-US" i="1" dirty="0" smtClean="0">
                          <a:latin typeface="Cambria Math" panose="02040503050406030204" pitchFamily="18" charset="0"/>
                        </a:rPr>
                        <m:t>=0,  </m:t>
                      </m:r>
                    </m:oMath>
                  </m:oMathPara>
                </a14:m>
                <a:endParaRPr lang="en-US" i="1" dirty="0">
                  <a:latin typeface="Cambria Math" panose="02040503050406030204" pitchFamily="18" charset="0"/>
                </a:endParaRPr>
              </a:p>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e>
                      </m:func>
                      <m:r>
                        <a:rPr lang="en-US"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4−5</m:t>
                          </m:r>
                          <m:r>
                            <a:rPr lang="en-US" i="1" dirty="0" smtClean="0">
                              <a:latin typeface="Cambria Math" panose="02040503050406030204" pitchFamily="18" charset="0"/>
                            </a:rPr>
                            <m:t>𝜆</m:t>
                          </m:r>
                          <m:r>
                            <a:rPr lang="en-US" i="1" dirty="0" smtClean="0">
                              <a:latin typeface="Cambria Math" panose="02040503050406030204" pitchFamily="18" charset="0"/>
                            </a:rPr>
                            <m:t>+</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𝜆</m:t>
                              </m:r>
                            </m:e>
                            <m:sup>
                              <m:r>
                                <a:rPr lang="en-US" i="1" dirty="0" smtClean="0">
                                  <a:latin typeface="Cambria Math" panose="02040503050406030204" pitchFamily="18" charset="0"/>
                                </a:rPr>
                                <m:t>2</m:t>
                              </m:r>
                            </m:sup>
                          </m:sSup>
                        </m:e>
                      </m:d>
                      <m:r>
                        <a:rPr lang="en-US" i="1" dirty="0" smtClean="0">
                          <a:latin typeface="Cambria Math" panose="02040503050406030204" pitchFamily="18" charset="0"/>
                        </a:rPr>
                        <m:t>−4=</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𝜆</m:t>
                          </m:r>
                        </m:e>
                        <m:sup>
                          <m:r>
                            <a:rPr lang="en-US" i="1" dirty="0" smtClean="0">
                              <a:latin typeface="Cambria Math" panose="02040503050406030204" pitchFamily="18" charset="0"/>
                            </a:rPr>
                            <m:t>2</m:t>
                          </m:r>
                        </m:sup>
                      </m:sSup>
                      <m:r>
                        <a:rPr lang="en-US" i="1" dirty="0" smtClean="0">
                          <a:latin typeface="Cambria Math" panose="02040503050406030204" pitchFamily="18" charset="0"/>
                        </a:rPr>
                        <m:t>−5</m:t>
                      </m:r>
                      <m:r>
                        <a:rPr lang="en-US" i="1" dirty="0" smtClean="0">
                          <a:latin typeface="Cambria Math" panose="02040503050406030204" pitchFamily="18" charset="0"/>
                        </a:rPr>
                        <m:t>𝜆</m:t>
                      </m:r>
                      <m:r>
                        <a:rPr lang="en-US" i="1" dirty="0" smtClean="0">
                          <a:latin typeface="Cambria Math" panose="02040503050406030204" pitchFamily="18" charset="0"/>
                        </a:rPr>
                        <m:t>=</m:t>
                      </m:r>
                      <m:r>
                        <a:rPr lang="en-US" i="1" dirty="0" smtClean="0">
                          <a:latin typeface="Cambria Math" panose="02040503050406030204" pitchFamily="18" charset="0"/>
                        </a:rPr>
                        <m:t>𝜆</m:t>
                      </m:r>
                      <m:d>
                        <m:dPr>
                          <m:ctrlPr>
                            <a:rPr lang="en-US" i="1" dirty="0" smtClean="0">
                              <a:latin typeface="Cambria Math" panose="02040503050406030204" pitchFamily="18" charset="0"/>
                            </a:rPr>
                          </m:ctrlPr>
                        </m:dPr>
                        <m:e>
                          <m:r>
                            <a:rPr lang="en-US" i="1" dirty="0" smtClean="0">
                              <a:latin typeface="Cambria Math" panose="02040503050406030204" pitchFamily="18" charset="0"/>
                            </a:rPr>
                            <m:t>𝜆</m:t>
                          </m:r>
                          <m:r>
                            <a:rPr lang="en-US" i="1" dirty="0" smtClean="0">
                              <a:latin typeface="Cambria Math" panose="02040503050406030204" pitchFamily="18" charset="0"/>
                            </a:rPr>
                            <m:t>−5</m:t>
                          </m:r>
                        </m:e>
                      </m:d>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e>
                      </m:func>
                      <m:r>
                        <a:rPr lang="en-US" i="1"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1−</m:t>
                          </m:r>
                          <m:r>
                            <a:rPr lang="en-US" i="1" dirty="0" smtClean="0">
                              <a:latin typeface="Cambria Math" panose="02040503050406030204" pitchFamily="18" charset="0"/>
                            </a:rPr>
                            <m:t>𝜆</m:t>
                          </m:r>
                        </m:e>
                      </m:d>
                      <m:d>
                        <m:dPr>
                          <m:ctrlPr>
                            <a:rPr lang="en-US" i="1" dirty="0" smtClean="0">
                              <a:latin typeface="Cambria Math" panose="02040503050406030204" pitchFamily="18" charset="0"/>
                            </a:rPr>
                          </m:ctrlPr>
                        </m:dPr>
                        <m:e>
                          <m:r>
                            <a:rPr lang="en-US" i="1" dirty="0" smtClean="0">
                              <a:latin typeface="Cambria Math" panose="02040503050406030204" pitchFamily="18" charset="0"/>
                            </a:rPr>
                            <m:t>4−</m:t>
                          </m:r>
                          <m:r>
                            <a:rPr lang="en-US" i="1" dirty="0" smtClean="0">
                              <a:latin typeface="Cambria Math" panose="02040503050406030204" pitchFamily="18" charset="0"/>
                            </a:rPr>
                            <m:t>𝜆</m:t>
                          </m:r>
                        </m:e>
                      </m:d>
                      <m:r>
                        <a:rPr lang="en-US" i="1" dirty="0" smtClean="0">
                          <a:latin typeface="Cambria Math" panose="02040503050406030204" pitchFamily="18" charset="0"/>
                        </a:rPr>
                        <m:t>−4</m:t>
                      </m:r>
                      <m:r>
                        <a:rPr lang="en-US" i="1" dirty="0">
                          <a:latin typeface="Cambria Math" panose="02040503050406030204" pitchFamily="18" charset="0"/>
                        </a:rPr>
                        <m:t>𝐴</m:t>
                      </m:r>
                      <m:r>
                        <a:rPr lang="en-US" i="1" dirty="0">
                          <a:latin typeface="Cambria Math" panose="02040503050406030204" pitchFamily="18" charset="0"/>
                        </a:rPr>
                        <m:t>−</m:t>
                      </m:r>
                      <m:r>
                        <a:rPr lang="en-US" i="1" dirty="0">
                          <a:latin typeface="Cambria Math" panose="02040503050406030204" pitchFamily="18" charset="0"/>
                        </a:rPr>
                        <m:t>𝜆</m:t>
                      </m:r>
                      <m:r>
                        <a:rPr lang="en-US" i="1" dirty="0">
                          <a:latin typeface="Cambria Math" panose="02040503050406030204" pitchFamily="18" charset="0"/>
                        </a:rPr>
                        <m:t>𝐼</m:t>
                      </m:r>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2"/>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1−</m:t>
                                </m:r>
                                <m:r>
                                  <a:rPr lang="en-US" i="1" dirty="0">
                                    <a:latin typeface="Cambria Math" panose="02040503050406030204" pitchFamily="18" charset="0"/>
                                  </a:rPr>
                                  <m:t>𝜆</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4−</m:t>
                                </m:r>
                                <m:r>
                                  <a:rPr lang="en-US" i="1" dirty="0">
                                    <a:latin typeface="Cambria Math" panose="02040503050406030204" pitchFamily="18" charset="0"/>
                                  </a:rPr>
                                  <m:t>𝜆</m:t>
                                </m:r>
                              </m:e>
                            </m:mr>
                          </m:m>
                        </m:e>
                      </m:d>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𝜆</m:t>
                      </m:r>
                      <m:d>
                        <m:dPr>
                          <m:ctrlPr>
                            <a:rPr lang="en-US" i="1" dirty="0" smtClean="0">
                              <a:latin typeface="Cambria Math" panose="02040503050406030204" pitchFamily="18" charset="0"/>
                            </a:rPr>
                          </m:ctrlPr>
                        </m:dPr>
                        <m:e>
                          <m:r>
                            <a:rPr lang="en-US" i="1" dirty="0" smtClean="0">
                              <a:latin typeface="Cambria Math" panose="02040503050406030204" pitchFamily="18" charset="0"/>
                            </a:rPr>
                            <m:t>𝜆</m:t>
                          </m:r>
                          <m:r>
                            <a:rPr lang="en-US" i="1" dirty="0" smtClean="0">
                              <a:latin typeface="Cambria Math" panose="02040503050406030204" pitchFamily="18" charset="0"/>
                            </a:rPr>
                            <m:t>−5</m:t>
                          </m:r>
                        </m:e>
                      </m:d>
                      <m:r>
                        <a:rPr lang="en-US" i="1" dirty="0" smtClean="0">
                          <a:latin typeface="Cambria Math" panose="02040503050406030204" pitchFamily="18" charset="0"/>
                        </a:rPr>
                        <m:t>=0</m:t>
                      </m:r>
                      <m:r>
                        <m:rPr>
                          <m:lit/>
                        </m:rPr>
                        <a:rPr lang="en-US" i="1" dirty="0">
                          <a:latin typeface="Cambria Math" panose="02040503050406030204" pitchFamily="18" charset="0"/>
                        </a:rPr>
                        <m:t> </m:t>
                      </m:r>
                      <m:r>
                        <a:rPr lang="en-US" i="1" dirty="0">
                          <a:latin typeface="Cambria Math" panose="02040503050406030204" pitchFamily="18" charset="0"/>
                        </a:rPr>
                        <m:t>⇒</m:t>
                      </m:r>
                      <m:r>
                        <m:rPr>
                          <m:lit/>
                        </m:rP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𝜆</m:t>
                          </m:r>
                        </m:e>
                        <m:sub>
                          <m:r>
                            <a:rPr lang="en-US" i="1" dirty="0">
                              <a:latin typeface="Cambria Math" panose="02040503050406030204" pitchFamily="18" charset="0"/>
                            </a:rPr>
                            <m:t>1</m:t>
                          </m:r>
                        </m:sub>
                      </m:sSub>
                      <m:r>
                        <a:rPr lang="en-US" i="1" dirty="0">
                          <a:latin typeface="Cambria Math" panose="02040503050406030204" pitchFamily="18" charset="0"/>
                        </a:rPr>
                        <m:t>=0,</m:t>
                      </m:r>
                      <m:r>
                        <m:rPr>
                          <m:lit/>
                        </m:rP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𝜆</m:t>
                          </m:r>
                        </m:e>
                        <m:sub>
                          <m:r>
                            <a:rPr lang="en-US" i="1" dirty="0">
                              <a:latin typeface="Cambria Math" panose="02040503050406030204" pitchFamily="18" charset="0"/>
                            </a:rPr>
                            <m:t>2</m:t>
                          </m:r>
                        </m:sub>
                      </m:sSub>
                      <m:r>
                        <a:rPr lang="en-US" i="1" dirty="0">
                          <a:latin typeface="Cambria Math" panose="02040503050406030204" pitchFamily="18" charset="0"/>
                        </a:rPr>
                        <m:t>=5</m:t>
                      </m:r>
                    </m:oMath>
                  </m:oMathPara>
                </a14:m>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m:t>
                      </m:r>
                      <m:r>
                        <m:rPr>
                          <m:sty m:val="p"/>
                        </m:rPr>
                        <a:rPr lang="en-US" b="0" i="1" dirty="0" smtClean="0">
                          <a:latin typeface="Cambria Math" panose="02040503050406030204" pitchFamily="18" charset="0"/>
                        </a:rPr>
                        <m:t>i</m:t>
                      </m:r>
                      <m:r>
                        <a:rPr lang="en-US" b="0" i="1" dirty="0" smtClean="0">
                          <a:latin typeface="Cambria Math" panose="02040503050406030204" pitchFamily="18" charset="0"/>
                        </a:rPr>
                        <m:t>.</m:t>
                      </m:r>
                      <m:r>
                        <m:rPr>
                          <m:sty m:val="p"/>
                        </m:rPr>
                        <a:rPr lang="en-US" b="0" i="1" dirty="0" smtClean="0">
                          <a:latin typeface="Cambria Math" panose="02040503050406030204" pitchFamily="18" charset="0"/>
                        </a:rPr>
                        <m:t>e</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the</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equation</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is</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zero</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when</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λ</m:t>
                      </m:r>
                      <m:r>
                        <a:rPr lang="en-US" b="0" i="1" dirty="0" smtClean="0">
                          <a:latin typeface="Cambria Math" panose="02040503050406030204" pitchFamily="18" charset="0"/>
                        </a:rPr>
                        <m:t> </m:t>
                      </m:r>
                      <m:r>
                        <m:rPr>
                          <m:sty m:val="p"/>
                        </m:rPr>
                        <a:rPr lang="en-US" b="0" i="1" dirty="0" smtClean="0">
                          <a:latin typeface="Cambria Math" panose="02040503050406030204" pitchFamily="18" charset="0"/>
                        </a:rPr>
                        <m:t>is</m:t>
                      </m:r>
                      <m:r>
                        <a:rPr lang="en-US" b="0" i="1" dirty="0" smtClean="0">
                          <a:latin typeface="Cambria Math" panose="02040503050406030204" pitchFamily="18" charset="0"/>
                        </a:rPr>
                        <m:t> 0 </m:t>
                      </m:r>
                      <m:r>
                        <m:rPr>
                          <m:sty m:val="p"/>
                        </m:rPr>
                        <a:rPr lang="en-US" b="0" i="1" dirty="0" smtClean="0">
                          <a:latin typeface="Cambria Math" panose="02040503050406030204" pitchFamily="18" charset="0"/>
                        </a:rPr>
                        <m:t>or</m:t>
                      </m:r>
                      <m:r>
                        <a:rPr lang="en-US" b="0" i="1" dirty="0" smtClean="0">
                          <a:latin typeface="Cambria Math" panose="02040503050406030204" pitchFamily="18" charset="0"/>
                        </a:rPr>
                        <m:t> 5)</m:t>
                      </m:r>
                    </m:oMath>
                  </m:oMathPara>
                </a14:m>
                <a:endParaRPr lang="en-US" i="1" dirty="0">
                  <a:latin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F41336D4-D9C1-AF2D-7EBA-3D099E884097}"/>
                  </a:ext>
                </a:extLst>
              </p:cNvPr>
              <p:cNvSpPr txBox="1">
                <a:spLocks noRot="1" noChangeAspect="1" noMove="1" noResize="1" noEditPoints="1" noAdjustHandles="1" noChangeArrowheads="1" noChangeShapeType="1" noTextEdit="1"/>
              </p:cNvSpPr>
              <p:nvPr/>
            </p:nvSpPr>
            <p:spPr>
              <a:xfrm>
                <a:off x="4639235" y="1995224"/>
                <a:ext cx="7153834" cy="4100803"/>
              </a:xfrm>
              <a:prstGeom prst="rect">
                <a:avLst/>
              </a:prstGeom>
              <a:blipFill>
                <a:blip r:embed="rId3"/>
                <a:stretch>
                  <a:fillRect l="-709" t="-308" b="-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85276DD-D4E9-4826-B739-13156FC35383}"/>
                  </a:ext>
                </a:extLst>
              </p:cNvPr>
              <p:cNvSpPr txBox="1"/>
              <p:nvPr/>
            </p:nvSpPr>
            <p:spPr>
              <a:xfrm>
                <a:off x="9020735" y="1174896"/>
                <a:ext cx="2571750" cy="559833"/>
              </a:xfrm>
              <a:prstGeom prst="rect">
                <a:avLst/>
              </a:prstGeom>
              <a:noFill/>
            </p:spPr>
            <p:txBody>
              <a:bodyPr wrap="square">
                <a:spAutoFit/>
              </a:bodyPr>
              <a:lstStyle/>
              <a:p>
                <a:pPr>
                  <a:buNone/>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𝑎</m:t>
                                    </m:r>
                                  </m:e>
                                  <m:e>
                                    <m:r>
                                      <a:rPr lang="en-US" i="1" dirty="0">
                                        <a:latin typeface="Cambria Math" panose="02040503050406030204" pitchFamily="18" charset="0"/>
                                      </a:rPr>
                                      <m:t>𝑏</m:t>
                                    </m:r>
                                  </m:e>
                                </m:mr>
                                <m:mr>
                                  <m:e>
                                    <m:r>
                                      <a:rPr lang="en-US" i="1" dirty="0">
                                        <a:latin typeface="Cambria Math" panose="02040503050406030204" pitchFamily="18" charset="0"/>
                                      </a:rPr>
                                      <m:t>𝑐</m:t>
                                    </m:r>
                                  </m:e>
                                  <m:e>
                                    <m:r>
                                      <a:rPr lang="en-US" i="1" dirty="0">
                                        <a:latin typeface="Cambria Math" panose="02040503050406030204" pitchFamily="18" charset="0"/>
                                      </a:rPr>
                                      <m:t>𝑑</m:t>
                                    </m:r>
                                  </m:e>
                                </m:mr>
                              </m:m>
                            </m:e>
                          </m:d>
                        </m:e>
                      </m:func>
                      <m:r>
                        <a:rPr lang="en-US" i="1" dirty="0">
                          <a:latin typeface="Cambria Math" panose="02040503050406030204" pitchFamily="18" charset="0"/>
                        </a:rPr>
                        <m:t>=</m:t>
                      </m:r>
                      <m:r>
                        <a:rPr lang="en-US" i="1" dirty="0">
                          <a:latin typeface="Cambria Math" panose="02040503050406030204" pitchFamily="18" charset="0"/>
                        </a:rPr>
                        <m:t>𝑎𝑑</m:t>
                      </m:r>
                      <m:r>
                        <a:rPr lang="en-US" i="1" dirty="0">
                          <a:latin typeface="Cambria Math" panose="02040503050406030204" pitchFamily="18" charset="0"/>
                        </a:rPr>
                        <m:t>−</m:t>
                      </m:r>
                      <m:r>
                        <a:rPr lang="en-US" i="1" dirty="0" err="1">
                          <a:latin typeface="Cambria Math" panose="02040503050406030204" pitchFamily="18" charset="0"/>
                        </a:rPr>
                        <m:t>𝑏𝑐</m:t>
                      </m:r>
                    </m:oMath>
                  </m:oMathPara>
                </a14:m>
                <a:endParaRPr lang="en-US" dirty="0" err="1"/>
              </a:p>
            </p:txBody>
          </p:sp>
        </mc:Choice>
        <mc:Fallback xmlns="">
          <p:sp>
            <p:nvSpPr>
              <p:cNvPr id="7" name="TextBox 6">
                <a:extLst>
                  <a:ext uri="{FF2B5EF4-FFF2-40B4-BE49-F238E27FC236}">
                    <a16:creationId xmlns:a16="http://schemas.microsoft.com/office/drawing/2014/main" id="{285276DD-D4E9-4826-B739-13156FC35383}"/>
                  </a:ext>
                </a:extLst>
              </p:cNvPr>
              <p:cNvSpPr txBox="1">
                <a:spLocks noRot="1" noChangeAspect="1" noMove="1" noResize="1" noEditPoints="1" noAdjustHandles="1" noChangeArrowheads="1" noChangeShapeType="1" noTextEdit="1"/>
              </p:cNvSpPr>
              <p:nvPr/>
            </p:nvSpPr>
            <p:spPr>
              <a:xfrm>
                <a:off x="9020735" y="1174896"/>
                <a:ext cx="2571750" cy="559833"/>
              </a:xfrm>
              <a:prstGeom prst="rect">
                <a:avLst/>
              </a:prstGeom>
              <a:blipFill>
                <a:blip r:embed="rId4"/>
                <a:stretch>
                  <a:fillRect b="-8889"/>
                </a:stretch>
              </a:blipFill>
            </p:spPr>
            <p:txBody>
              <a:bodyPr/>
              <a:lstStyle/>
              <a:p>
                <a:r>
                  <a:rPr lang="en-US">
                    <a:noFill/>
                  </a:rPr>
                  <a:t> </a:t>
                </a:r>
              </a:p>
            </p:txBody>
          </p:sp>
        </mc:Fallback>
      </mc:AlternateContent>
    </p:spTree>
    <p:extLst>
      <p:ext uri="{BB962C8B-B14F-4D97-AF65-F5344CB8AC3E}">
        <p14:creationId xmlns:p14="http://schemas.microsoft.com/office/powerpoint/2010/main" val="502061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A09EE-C4CD-D825-9A0D-CC82C9C3AD7B}"/>
              </a:ext>
            </a:extLst>
          </p:cNvPr>
          <p:cNvSpPr>
            <a:spLocks noGrp="1"/>
          </p:cNvSpPr>
          <p:nvPr>
            <p:ph type="title"/>
          </p:nvPr>
        </p:nvSpPr>
        <p:spPr/>
        <p:txBody>
          <a:bodyPr>
            <a:normAutofit fontScale="90000"/>
          </a:bodyPr>
          <a:lstStyle/>
          <a:p>
            <a:r>
              <a:rPr lang="en-US" b="1" dirty="0"/>
              <a:t>Eigenvalues and </a:t>
            </a:r>
            <a:r>
              <a:rPr lang="en-US" b="1"/>
              <a:t>vectors in </a:t>
            </a:r>
            <a:r>
              <a:rPr lang="en-US" b="1" dirty="0"/>
              <a:t>complex space</a:t>
            </a:r>
            <a:br>
              <a:rPr lang="en-US" b="1" dirty="0"/>
            </a:br>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9D5EFC8-DA68-9CBD-19DB-6F6CA5B775C6}"/>
                  </a:ext>
                </a:extLst>
              </p:cNvPr>
              <p:cNvSpPr txBox="1"/>
              <p:nvPr/>
            </p:nvSpPr>
            <p:spPr>
              <a:xfrm>
                <a:off x="800100" y="1732980"/>
                <a:ext cx="4323229" cy="3541162"/>
              </a:xfrm>
              <a:prstGeom prst="rect">
                <a:avLst/>
              </a:prstGeom>
              <a:noFill/>
            </p:spPr>
            <p:txBody>
              <a:bodyPr wrap="square">
                <a:spAutoFit/>
              </a:bodyPr>
              <a:lstStyle/>
              <a:p>
                <a:pPr>
                  <a:buNone/>
                </a:pPr>
                <a:r>
                  <a:rPr lang="en-US" b="1" dirty="0"/>
                  <a:t>Eigenvector for </a:t>
                </a:r>
                <a14:m>
                  <m:oMath xmlns:m="http://schemas.openxmlformats.org/officeDocument/2006/math">
                    <m:r>
                      <a:rPr lang="en-US" i="1" dirty="0" smtClean="0">
                        <a:latin typeface="Cambria Math" panose="02040503050406030204" pitchFamily="18" charset="0"/>
                      </a:rPr>
                      <m:t>𝜆</m:t>
                    </m:r>
                    <m:r>
                      <a:rPr lang="en-US" i="1" dirty="0" smtClean="0">
                        <a:latin typeface="Cambria Math" panose="02040503050406030204" pitchFamily="18" charset="0"/>
                      </a:rPr>
                      <m:t>=0</m:t>
                    </m:r>
                  </m:oMath>
                </a14:m>
                <a:endParaRPr lang="en-US" b="1"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=0, </m:t>
                      </m:r>
                      <m:r>
                        <a:rPr lang="en-US" i="1" dirty="0" smtClean="0">
                          <a:latin typeface="Cambria Math" panose="02040503050406030204" pitchFamily="18" charset="0"/>
                        </a:rPr>
                        <m:t>𝑣</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1"/>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𝑥𝑦</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1</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4</m:t>
                                </m:r>
                              </m:e>
                            </m:mr>
                          </m:m>
                        </m:e>
                      </m:d>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sty m:val="p"/>
                                    <m:brk m:alnAt="7"/>
                                  </m:rPr>
                                  <a:rPr lang="en-US" b="0" i="1" dirty="0" smtClean="0">
                                    <a:latin typeface="Cambria Math" panose="02040503050406030204" pitchFamily="18" charset="0"/>
                                  </a:rPr>
                                  <m:t>x</m:t>
                                </m:r>
                              </m:e>
                            </m:mr>
                            <m:mr>
                              <m:e>
                                <m:r>
                                  <m:rPr>
                                    <m:sty m:val="p"/>
                                  </m:rPr>
                                  <a:rPr lang="en-US" b="0" i="1" dirty="0" smtClean="0">
                                    <a:latin typeface="Cambria Math" panose="02040503050406030204" pitchFamily="18" charset="0"/>
                                  </a:rPr>
                                  <m:t>y</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1"/>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𝑥</m:t>
                                </m:r>
                                <m:r>
                                  <a:rPr lang="en-US" i="1" dirty="0">
                                    <a:latin typeface="Cambria Math" panose="02040503050406030204" pitchFamily="18" charset="0"/>
                                  </a:rPr>
                                  <m:t>+2</m:t>
                                </m:r>
                                <m:r>
                                  <a:rPr lang="en-US" i="1" dirty="0">
                                    <a:latin typeface="Cambria Math" panose="02040503050406030204" pitchFamily="18" charset="0"/>
                                  </a:rPr>
                                  <m:t>𝑦</m:t>
                                </m:r>
                                <m:r>
                                  <a:rPr lang="en-US" i="1" dirty="0">
                                    <a:latin typeface="Cambria Math" panose="02040503050406030204" pitchFamily="18" charset="0"/>
                                  </a:rPr>
                                  <m:t>2</m:t>
                                </m:r>
                                <m:r>
                                  <a:rPr lang="en-US" i="1" dirty="0">
                                    <a:latin typeface="Cambria Math" panose="02040503050406030204" pitchFamily="18" charset="0"/>
                                  </a:rPr>
                                  <m:t>𝑥</m:t>
                                </m:r>
                                <m:r>
                                  <a:rPr lang="en-US" i="1" dirty="0">
                                    <a:latin typeface="Cambria Math" panose="02040503050406030204" pitchFamily="18" charset="0"/>
                                  </a:rPr>
                                  <m:t>+4</m:t>
                                </m:r>
                                <m:r>
                                  <a:rPr lang="en-US" i="1" dirty="0">
                                    <a:latin typeface="Cambria Math" panose="02040503050406030204" pitchFamily="18" charset="0"/>
                                  </a:rPr>
                                  <m:t>𝑦</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0</m:t>
                                </m:r>
                              </m:e>
                            </m:mr>
                            <m:mr>
                              <m:e>
                                <m:r>
                                  <a:rPr lang="en-US" b="0" i="1" dirty="0" smtClean="0">
                                    <a:latin typeface="Cambria Math" panose="02040503050406030204" pitchFamily="18" charset="0"/>
                                  </a:rPr>
                                  <m:t>0</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+2</m:t>
                      </m:r>
                      <m:r>
                        <a:rPr lang="en-US" i="1" dirty="0" smtClean="0">
                          <a:latin typeface="Cambria Math" panose="02040503050406030204" pitchFamily="18" charset="0"/>
                        </a:rPr>
                        <m:t>𝑦</m:t>
                      </m:r>
                      <m:r>
                        <a:rPr lang="en-US" i="1" dirty="0" smtClean="0">
                          <a:latin typeface="Cambria Math" panose="02040503050406030204" pitchFamily="18" charset="0"/>
                        </a:rPr>
                        <m:t>=0⇒</m:t>
                      </m:r>
                      <m:r>
                        <a:rPr lang="en-US" i="1" dirty="0">
                          <a:latin typeface="Cambria Math" panose="02040503050406030204" pitchFamily="18" charset="0"/>
                        </a:rPr>
                        <m:t>𝑥</m:t>
                      </m:r>
                      <m:r>
                        <a:rPr lang="en-US" i="1" dirty="0">
                          <a:latin typeface="Cambria Math" panose="02040503050406030204" pitchFamily="18" charset="0"/>
                        </a:rPr>
                        <m:t>=−2</m:t>
                      </m:r>
                      <m:r>
                        <a:rPr lang="en-US" i="1" dirty="0">
                          <a:latin typeface="Cambria Math" panose="02040503050406030204" pitchFamily="18" charset="0"/>
                        </a:rPr>
                        <m:t>𝑦</m:t>
                      </m:r>
                    </m:oMath>
                  </m:oMathPara>
                </a14:m>
                <a:endParaRPr lang="en-US" dirty="0"/>
              </a:p>
              <a:p>
                <a:pPr>
                  <a:buNone/>
                </a:pPr>
                <a:endParaRPr lang="en-US" dirty="0"/>
              </a:p>
              <a:p>
                <a:pPr>
                  <a:buNone/>
                </a:pPr>
                <a:r>
                  <a:rPr lang="en-US" dirty="0"/>
                  <a:t>Choose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=1⇒</m:t>
                    </m:r>
                    <m:r>
                      <a:rPr lang="en-US" i="1" dirty="0">
                        <a:latin typeface="Cambria Math" panose="02040503050406030204" pitchFamily="18" charset="0"/>
                      </a:rPr>
                      <m:t>𝑥</m:t>
                    </m:r>
                    <m:r>
                      <a:rPr lang="en-US" i="1" dirty="0">
                        <a:latin typeface="Cambria Math" panose="02040503050406030204" pitchFamily="18" charset="0"/>
                      </a:rPr>
                      <m:t>=−2:</m:t>
                    </m:r>
                  </m:oMath>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1"/>
                                    <m:mcJc m:val="center"/>
                                  </m:mcPr>
                                </m:mc>
                              </m:mcs>
                              <m:ctrlPr>
                                <a:rPr lang="en-US" i="1" dirty="0" smtClean="0">
                                  <a:latin typeface="Cambria Math" panose="02040503050406030204" pitchFamily="18" charset="0"/>
                                </a:rPr>
                              </m:ctrlPr>
                            </m:mPr>
                            <m:mr>
                              <m:e>
                                <m:eqArr>
                                  <m:eqArrPr>
                                    <m:ctrlPr>
                                      <a:rPr lang="en-US" i="1" dirty="0">
                                        <a:latin typeface="Cambria Math" panose="02040503050406030204" pitchFamily="18" charset="0"/>
                                      </a:rPr>
                                    </m:ctrlPr>
                                  </m:eqArrPr>
                                  <m:e>
                                    <m:r>
                                      <a:rPr lang="en-US" i="1" dirty="0">
                                        <a:latin typeface="Cambria Math" panose="02040503050406030204" pitchFamily="18" charset="0"/>
                                      </a:rPr>
                                      <m:t>−2</m:t>
                                    </m:r>
                                  </m:e>
                                  <m:e>
                                    <m:r>
                                      <a:rPr lang="en-US" i="1" dirty="0">
                                        <a:latin typeface="Cambria Math" panose="02040503050406030204" pitchFamily="18" charset="0"/>
                                      </a:rPr>
                                      <m:t>1</m:t>
                                    </m:r>
                                  </m:e>
                                </m:eqArr>
                              </m:e>
                            </m:mr>
                          </m:m>
                        </m:e>
                      </m:d>
                    </m:oMath>
                  </m:oMathPara>
                </a14:m>
                <a:endParaRPr lang="en-US" dirty="0"/>
              </a:p>
            </p:txBody>
          </p:sp>
        </mc:Choice>
        <mc:Fallback xmlns="">
          <p:sp>
            <p:nvSpPr>
              <p:cNvPr id="9" name="TextBox 8">
                <a:extLst>
                  <a:ext uri="{FF2B5EF4-FFF2-40B4-BE49-F238E27FC236}">
                    <a16:creationId xmlns:a16="http://schemas.microsoft.com/office/drawing/2014/main" id="{19D5EFC8-DA68-9CBD-19DB-6F6CA5B775C6}"/>
                  </a:ext>
                </a:extLst>
              </p:cNvPr>
              <p:cNvSpPr txBox="1">
                <a:spLocks noRot="1" noChangeAspect="1" noMove="1" noResize="1" noEditPoints="1" noAdjustHandles="1" noChangeArrowheads="1" noChangeShapeType="1" noTextEdit="1"/>
              </p:cNvSpPr>
              <p:nvPr/>
            </p:nvSpPr>
            <p:spPr>
              <a:xfrm>
                <a:off x="800100" y="1732980"/>
                <a:ext cx="4323229" cy="3541162"/>
              </a:xfrm>
              <a:prstGeom prst="rect">
                <a:avLst/>
              </a:prstGeom>
              <a:blipFill>
                <a:blip r:embed="rId2"/>
                <a:stretch>
                  <a:fillRect l="-877" t="-714"/>
                </a:stretch>
              </a:blipFill>
            </p:spPr>
            <p:txBody>
              <a:bodyPr/>
              <a:lstStyle/>
              <a:p>
                <a:r>
                  <a:rPr lang="en-US">
                    <a:noFill/>
                  </a:rPr>
                  <a:t> </a:t>
                </a:r>
              </a:p>
            </p:txBody>
          </p:sp>
        </mc:Fallback>
      </mc:AlternateContent>
    </p:spTree>
    <p:extLst>
      <p:ext uri="{BB962C8B-B14F-4D97-AF65-F5344CB8AC3E}">
        <p14:creationId xmlns:p14="http://schemas.microsoft.com/office/powerpoint/2010/main" val="2105274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895-D814-ADBE-03D0-ED92B14A3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A80B6-417A-A54C-32A0-5D332FE122CC}"/>
              </a:ext>
            </a:extLst>
          </p:cNvPr>
          <p:cNvSpPr>
            <a:spLocks noGrp="1"/>
          </p:cNvSpPr>
          <p:nvPr>
            <p:ph type="title"/>
          </p:nvPr>
        </p:nvSpPr>
        <p:spPr/>
        <p:txBody>
          <a:bodyPr>
            <a:normAutofit fontScale="90000"/>
          </a:bodyPr>
          <a:lstStyle/>
          <a:p>
            <a:r>
              <a:rPr lang="en-US" b="1" dirty="0"/>
              <a:t>How to calculate Eigenvalues and vectors</a:t>
            </a:r>
            <a:br>
              <a:rPr lang="en-US" b="1" dirty="0"/>
            </a:br>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A21085A-2E3D-DCFE-E04C-273A2274D309}"/>
                  </a:ext>
                </a:extLst>
              </p:cNvPr>
              <p:cNvSpPr txBox="1"/>
              <p:nvPr/>
            </p:nvSpPr>
            <p:spPr>
              <a:xfrm>
                <a:off x="800100" y="1732980"/>
                <a:ext cx="4323229" cy="3565015"/>
              </a:xfrm>
              <a:prstGeom prst="rect">
                <a:avLst/>
              </a:prstGeom>
              <a:noFill/>
            </p:spPr>
            <p:txBody>
              <a:bodyPr wrap="square">
                <a:spAutoFit/>
              </a:bodyPr>
              <a:lstStyle/>
              <a:p>
                <a:pPr>
                  <a:buNone/>
                </a:pPr>
                <a:r>
                  <a:rPr lang="en-US" b="1" dirty="0"/>
                  <a:t>Eigenvector for </a:t>
                </a:r>
                <a14:m>
                  <m:oMath xmlns:m="http://schemas.openxmlformats.org/officeDocument/2006/math">
                    <m:r>
                      <a:rPr lang="en-US" i="1" dirty="0" smtClean="0">
                        <a:latin typeface="Cambria Math" panose="02040503050406030204" pitchFamily="18" charset="0"/>
                      </a:rPr>
                      <m:t>𝜆</m:t>
                    </m:r>
                    <m:r>
                      <a:rPr lang="en-US" i="1" dirty="0" smtClean="0">
                        <a:latin typeface="Cambria Math" panose="02040503050406030204" pitchFamily="18" charset="0"/>
                      </a:rPr>
                      <m:t>=0</m:t>
                    </m:r>
                  </m:oMath>
                </a14:m>
                <a:endParaRPr lang="en-US" b="1"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𝐴𝑣</m:t>
                      </m:r>
                      <m:r>
                        <a:rPr lang="en-US" i="1" dirty="0" smtClean="0">
                          <a:latin typeface="Cambria Math" panose="02040503050406030204" pitchFamily="18" charset="0"/>
                        </a:rPr>
                        <m:t>=0, </m:t>
                      </m:r>
                      <m:r>
                        <a:rPr lang="en-US" i="1" dirty="0" smtClean="0">
                          <a:latin typeface="Cambria Math" panose="02040503050406030204" pitchFamily="18" charset="0"/>
                        </a:rPr>
                        <m:t>𝑣</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1"/>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𝑥𝑦</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1</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4</m:t>
                                </m:r>
                              </m:e>
                            </m:mr>
                          </m:m>
                        </m:e>
                      </m:d>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sty m:val="p"/>
                                    <m:brk m:alnAt="7"/>
                                  </m:rPr>
                                  <a:rPr lang="en-US" b="0" i="1" dirty="0" smtClean="0">
                                    <a:latin typeface="Cambria Math" panose="02040503050406030204" pitchFamily="18" charset="0"/>
                                  </a:rPr>
                                  <m:t>x</m:t>
                                </m:r>
                              </m:e>
                            </m:mr>
                            <m:mr>
                              <m:e>
                                <m:r>
                                  <m:rPr>
                                    <m:sty m:val="p"/>
                                  </m:rPr>
                                  <a:rPr lang="en-US" b="0" i="1" dirty="0" smtClean="0">
                                    <a:latin typeface="Cambria Math" panose="02040503050406030204" pitchFamily="18" charset="0"/>
                                  </a:rPr>
                                  <m:t>y</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1"/>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𝑥</m:t>
                                </m:r>
                                <m:r>
                                  <a:rPr lang="en-US" i="1" dirty="0">
                                    <a:latin typeface="Cambria Math" panose="02040503050406030204" pitchFamily="18" charset="0"/>
                                  </a:rPr>
                                  <m:t>+2</m:t>
                                </m:r>
                                <m:r>
                                  <a:rPr lang="en-US" i="1" dirty="0">
                                    <a:latin typeface="Cambria Math" panose="02040503050406030204" pitchFamily="18" charset="0"/>
                                  </a:rPr>
                                  <m:t>𝑦</m:t>
                                </m:r>
                                <m:r>
                                  <a:rPr lang="en-US" i="1" dirty="0">
                                    <a:latin typeface="Cambria Math" panose="02040503050406030204" pitchFamily="18" charset="0"/>
                                  </a:rPr>
                                  <m:t>2</m:t>
                                </m:r>
                                <m:r>
                                  <a:rPr lang="en-US" i="1" dirty="0">
                                    <a:latin typeface="Cambria Math" panose="02040503050406030204" pitchFamily="18" charset="0"/>
                                  </a:rPr>
                                  <m:t>𝑥</m:t>
                                </m:r>
                                <m:r>
                                  <a:rPr lang="en-US" i="1" dirty="0">
                                    <a:latin typeface="Cambria Math" panose="02040503050406030204" pitchFamily="18" charset="0"/>
                                  </a:rPr>
                                  <m:t>+4</m:t>
                                </m:r>
                                <m:r>
                                  <a:rPr lang="en-US" i="1" dirty="0">
                                    <a:latin typeface="Cambria Math" panose="02040503050406030204" pitchFamily="18" charset="0"/>
                                  </a:rPr>
                                  <m:t>𝑦</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0</m:t>
                                </m:r>
                              </m:e>
                            </m:mr>
                            <m:mr>
                              <m:e>
                                <m:r>
                                  <a:rPr lang="en-US" b="0" i="1" dirty="0" smtClean="0">
                                    <a:latin typeface="Cambria Math" panose="02040503050406030204" pitchFamily="18" charset="0"/>
                                  </a:rPr>
                                  <m:t>0</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+2</m:t>
                      </m:r>
                      <m:r>
                        <a:rPr lang="en-US" i="1" dirty="0" smtClean="0">
                          <a:latin typeface="Cambria Math" panose="02040503050406030204" pitchFamily="18" charset="0"/>
                        </a:rPr>
                        <m:t>𝑦</m:t>
                      </m:r>
                      <m:r>
                        <a:rPr lang="en-US" i="1" dirty="0" smtClean="0">
                          <a:latin typeface="Cambria Math" panose="02040503050406030204" pitchFamily="18" charset="0"/>
                        </a:rPr>
                        <m:t>=0⇒</m:t>
                      </m:r>
                      <m:r>
                        <a:rPr lang="en-US" i="1" dirty="0">
                          <a:latin typeface="Cambria Math" panose="02040503050406030204" pitchFamily="18" charset="0"/>
                        </a:rPr>
                        <m:t>𝑥</m:t>
                      </m:r>
                      <m:r>
                        <a:rPr lang="en-US" i="1" dirty="0">
                          <a:latin typeface="Cambria Math" panose="02040503050406030204" pitchFamily="18" charset="0"/>
                        </a:rPr>
                        <m:t>=−2</m:t>
                      </m:r>
                      <m:r>
                        <a:rPr lang="en-US" i="1" dirty="0">
                          <a:latin typeface="Cambria Math" panose="02040503050406030204" pitchFamily="18" charset="0"/>
                        </a:rPr>
                        <m:t>𝑦</m:t>
                      </m:r>
                    </m:oMath>
                  </m:oMathPara>
                </a14:m>
                <a:endParaRPr lang="en-US" dirty="0"/>
              </a:p>
              <a:p>
                <a:pPr>
                  <a:buNone/>
                </a:pPr>
                <a:endParaRPr lang="en-US" dirty="0"/>
              </a:p>
              <a:p>
                <a:pPr>
                  <a:buNone/>
                </a:pPr>
                <a:r>
                  <a:rPr lang="en-US" dirty="0"/>
                  <a:t>Choose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=1⇒</m:t>
                    </m:r>
                    <m:r>
                      <a:rPr lang="en-US" i="1" dirty="0">
                        <a:latin typeface="Cambria Math" panose="02040503050406030204" pitchFamily="18" charset="0"/>
                      </a:rPr>
                      <m:t>𝑥</m:t>
                    </m:r>
                    <m:r>
                      <a:rPr lang="en-US" i="1" dirty="0">
                        <a:latin typeface="Cambria Math" panose="02040503050406030204" pitchFamily="18" charset="0"/>
                      </a:rPr>
                      <m:t>=−2:</m:t>
                    </m:r>
                  </m:oMath>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m:t>
                                </m:r>
                                <m:r>
                                  <a:rPr lang="en-US" b="0" i="1" dirty="0" smtClean="0">
                                    <a:latin typeface="Cambria Math" panose="02040503050406030204" pitchFamily="18" charset="0"/>
                                  </a:rPr>
                                  <m:t>2</m:t>
                                </m:r>
                              </m:e>
                            </m:mr>
                            <m:mr>
                              <m:e>
                                <m:r>
                                  <a:rPr lang="en-US" b="0" i="1" dirty="0" smtClean="0">
                                    <a:latin typeface="Cambria Math" panose="02040503050406030204" pitchFamily="18" charset="0"/>
                                  </a:rPr>
                                  <m:t>1</m:t>
                                </m:r>
                              </m:e>
                            </m:mr>
                          </m:m>
                        </m:e>
                      </m:d>
                    </m:oMath>
                  </m:oMathPara>
                </a14:m>
                <a:endParaRPr lang="en-US" dirty="0"/>
              </a:p>
            </p:txBody>
          </p:sp>
        </mc:Choice>
        <mc:Fallback xmlns="">
          <p:sp>
            <p:nvSpPr>
              <p:cNvPr id="9" name="TextBox 8">
                <a:extLst>
                  <a:ext uri="{FF2B5EF4-FFF2-40B4-BE49-F238E27FC236}">
                    <a16:creationId xmlns:a16="http://schemas.microsoft.com/office/drawing/2014/main" id="{CA21085A-2E3D-DCFE-E04C-273A2274D309}"/>
                  </a:ext>
                </a:extLst>
              </p:cNvPr>
              <p:cNvSpPr txBox="1">
                <a:spLocks noRot="1" noChangeAspect="1" noMove="1" noResize="1" noEditPoints="1" noAdjustHandles="1" noChangeArrowheads="1" noChangeShapeType="1" noTextEdit="1"/>
              </p:cNvSpPr>
              <p:nvPr/>
            </p:nvSpPr>
            <p:spPr>
              <a:xfrm>
                <a:off x="800100" y="1732980"/>
                <a:ext cx="4323229" cy="3565015"/>
              </a:xfrm>
              <a:prstGeom prst="rect">
                <a:avLst/>
              </a:prstGeom>
              <a:blipFill>
                <a:blip r:embed="rId2"/>
                <a:stretch>
                  <a:fillRect l="-877" t="-7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9CE532B-3CA1-3B6D-1AEE-A02F7BF98C32}"/>
                  </a:ext>
                </a:extLst>
              </p:cNvPr>
              <p:cNvSpPr txBox="1"/>
              <p:nvPr/>
            </p:nvSpPr>
            <p:spPr>
              <a:xfrm>
                <a:off x="5393125" y="1732980"/>
                <a:ext cx="6098240" cy="3690497"/>
              </a:xfrm>
              <a:prstGeom prst="rect">
                <a:avLst/>
              </a:prstGeom>
              <a:noFill/>
            </p:spPr>
            <p:txBody>
              <a:bodyPr wrap="square">
                <a:spAutoFit/>
              </a:bodyPr>
              <a:lstStyle/>
              <a:p>
                <a:pPr>
                  <a:buNone/>
                </a:pPr>
                <a:r>
                  <a:rPr lang="en-US" b="1" dirty="0"/>
                  <a:t>Eigenvector for </a:t>
                </a:r>
                <a14:m>
                  <m:oMath xmlns:m="http://schemas.openxmlformats.org/officeDocument/2006/math">
                    <m:r>
                      <a:rPr lang="en-US" i="1" dirty="0" smtClean="0">
                        <a:latin typeface="Cambria Math" panose="02040503050406030204" pitchFamily="18" charset="0"/>
                      </a:rPr>
                      <m:t>𝜆</m:t>
                    </m:r>
                    <m:r>
                      <a:rPr lang="en-US" i="1" dirty="0" smtClean="0">
                        <a:latin typeface="Cambria Math" panose="02040503050406030204" pitchFamily="18" charset="0"/>
                      </a:rPr>
                      <m:t>=5</m:t>
                    </m:r>
                  </m:oMath>
                </a14:m>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endParaRPr lang="en-US" i="1" dirty="0">
                  <a:latin typeface="Cambria Math" panose="02040503050406030204" pitchFamily="18" charset="0"/>
                </a:endParaRPr>
              </a:p>
              <a:p>
                <a:pPr>
                  <a:buNone/>
                </a:pPr>
                <a:endParaRPr lang="en-US" dirty="0"/>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−4</m:t>
                                </m:r>
                              </m:e>
                              <m:e>
                                <m:r>
                                  <a:rPr lang="en-US" i="1" dirty="0">
                                    <a:latin typeface="Cambria Math" panose="02040503050406030204" pitchFamily="18" charset="0"/>
                                  </a:rPr>
                                  <m:t>2</m:t>
                                </m:r>
                              </m:e>
                            </m:mr>
                            <m:mr>
                              <m:e>
                                <m:r>
                                  <a:rPr lang="en-US" i="1" dirty="0">
                                    <a:latin typeface="Cambria Math" panose="02040503050406030204" pitchFamily="18" charset="0"/>
                                  </a:rPr>
                                  <m:t>2</m:t>
                                </m:r>
                              </m:e>
                              <m:e>
                                <m:r>
                                  <a:rPr lang="en-US" i="1" dirty="0">
                                    <a:latin typeface="Cambria Math" panose="02040503050406030204" pitchFamily="18" charset="0"/>
                                  </a:rPr>
                                  <m:t>−1</m:t>
                                </m:r>
                              </m:e>
                            </m:mr>
                          </m:m>
                        </m:e>
                      </m:d>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sty m:val="p"/>
                                    <m:brk m:alnAt="7"/>
                                  </m:rPr>
                                  <a:rPr lang="en-US" b="0" i="1" dirty="0" smtClean="0">
                                    <a:latin typeface="Cambria Math" panose="02040503050406030204" pitchFamily="18" charset="0"/>
                                  </a:rPr>
                                  <m:t>x</m:t>
                                </m:r>
                              </m:e>
                            </m:mr>
                            <m:mr>
                              <m:e>
                                <m:r>
                                  <m:rPr>
                                    <m:sty m:val="p"/>
                                  </m:rPr>
                                  <a:rPr lang="en-US" b="0" i="1" dirty="0" smtClean="0">
                                    <a:latin typeface="Cambria Math" panose="02040503050406030204" pitchFamily="18" charset="0"/>
                                  </a:rPr>
                                  <m:t>y</m:t>
                                </m:r>
                              </m:e>
                            </m:mr>
                          </m:m>
                          <m:m>
                            <m:mPr>
                              <m:plcHide m:val="on"/>
                              <m:mcs>
                                <m:mc>
                                  <m:mcPr>
                                    <m:count m:val="1"/>
                                    <m:mcJc m:val="center"/>
                                  </m:mcPr>
                                </m:mc>
                              </m:mcs>
                              <m:ctrlPr>
                                <a:rPr lang="en-US" i="1" dirty="0">
                                  <a:latin typeface="Cambria Math" panose="02040503050406030204" pitchFamily="18" charset="0"/>
                                </a:rPr>
                              </m:ctrlPr>
                            </m:mPr>
                            <m: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1"/>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−4</m:t>
                                </m:r>
                                <m:r>
                                  <a:rPr lang="en-US" i="1" dirty="0">
                                    <a:latin typeface="Cambria Math" panose="02040503050406030204" pitchFamily="18" charset="0"/>
                                  </a:rPr>
                                  <m:t>𝑥</m:t>
                                </m:r>
                                <m:r>
                                  <a:rPr lang="en-US" i="1" dirty="0">
                                    <a:latin typeface="Cambria Math" panose="02040503050406030204" pitchFamily="18" charset="0"/>
                                  </a:rPr>
                                  <m:t>+2</m:t>
                                </m:r>
                                <m:r>
                                  <a:rPr lang="en-US" i="1" dirty="0">
                                    <a:latin typeface="Cambria Math" panose="02040503050406030204" pitchFamily="18" charset="0"/>
                                  </a:rPr>
                                  <m:t>𝑦</m:t>
                                </m:r>
                                <m:r>
                                  <a:rPr lang="en-US" i="1" dirty="0">
                                    <a:latin typeface="Cambria Math" panose="02040503050406030204" pitchFamily="18" charset="0"/>
                                  </a:rPr>
                                  <m:t>2</m:t>
                                </m:r>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𝑦</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0</m:t>
                                </m:r>
                              </m:e>
                            </m:mr>
                            <m:mr>
                              <m:e>
                                <m:r>
                                  <a:rPr lang="en-US" b="0" i="1" dirty="0" smtClean="0">
                                    <a:latin typeface="Cambria Math" panose="02040503050406030204" pitchFamily="18" charset="0"/>
                                  </a:rPr>
                                  <m:t>0</m:t>
                                </m:r>
                              </m:e>
                            </m:mr>
                          </m:m>
                        </m:e>
                      </m:d>
                    </m:oMath>
                  </m:oMathPara>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𝑥</m:t>
                      </m:r>
                      <m:r>
                        <a:rPr lang="en-US" i="1" dirty="0" smtClean="0">
                          <a:latin typeface="Cambria Math" panose="02040503050406030204" pitchFamily="18" charset="0"/>
                        </a:rPr>
                        <m:t>−</m:t>
                      </m:r>
                      <m:r>
                        <a:rPr lang="en-US" i="1" dirty="0" smtClean="0">
                          <a:latin typeface="Cambria Math" panose="02040503050406030204" pitchFamily="18" charset="0"/>
                        </a:rPr>
                        <m:t>𝑦</m:t>
                      </m:r>
                      <m:r>
                        <a:rPr lang="en-US" i="1" dirty="0" smtClean="0">
                          <a:latin typeface="Cambria Math" panose="02040503050406030204" pitchFamily="18" charset="0"/>
                        </a:rPr>
                        <m:t>=0⇒</m:t>
                      </m:r>
                      <m:r>
                        <a:rPr lang="en-US" i="1" dirty="0">
                          <a:latin typeface="Cambria Math" panose="02040503050406030204" pitchFamily="18" charset="0"/>
                        </a:rPr>
                        <m:t>𝑦</m:t>
                      </m:r>
                      <m:r>
                        <a:rPr lang="en-US" i="1" dirty="0">
                          <a:latin typeface="Cambria Math" panose="02040503050406030204" pitchFamily="18" charset="0"/>
                        </a:rPr>
                        <m:t>=2</m:t>
                      </m:r>
                      <m:r>
                        <a:rPr lang="en-US" i="1" dirty="0">
                          <a:latin typeface="Cambria Math" panose="02040503050406030204" pitchFamily="18" charset="0"/>
                        </a:rPr>
                        <m:t>𝑥</m:t>
                      </m:r>
                    </m:oMath>
                  </m:oMathPara>
                </a14:m>
                <a:endParaRPr lang="en-US" dirty="0"/>
              </a:p>
              <a:p>
                <a:pPr>
                  <a:buNone/>
                </a:pPr>
                <a:endParaRPr lang="en-US" dirty="0"/>
              </a:p>
              <a:p>
                <a:pPr>
                  <a:buNone/>
                </a:pPr>
                <a:r>
                  <a:rPr lang="en-US" dirty="0"/>
                  <a:t>Choose </a:t>
                </a:r>
                <a14:m>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=1⇒</m:t>
                    </m:r>
                    <m:r>
                      <a:rPr lang="en-US" i="1" dirty="0">
                        <a:latin typeface="Cambria Math" panose="02040503050406030204" pitchFamily="18" charset="0"/>
                      </a:rPr>
                      <m:t>𝑦</m:t>
                    </m:r>
                    <m:r>
                      <a:rPr lang="en-US" i="1" dirty="0">
                        <a:latin typeface="Cambria Math" panose="02040503050406030204" pitchFamily="18" charset="0"/>
                      </a:rPr>
                      <m:t>=2:</m:t>
                    </m:r>
                  </m:oMath>
                </a14:m>
                <a:endParaRPr lang="en-US" dirty="0"/>
              </a:p>
              <a:p>
                <a:pPr>
                  <a:buNone/>
                </a:pPr>
                <a:endParaRPr lang="en-US" dirty="0"/>
              </a:p>
              <a:p>
                <a:pPr>
                  <a:buNone/>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5</m:t>
                          </m:r>
                        </m:sub>
                      </m:sSub>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1</m:t>
                                </m:r>
                              </m:e>
                            </m:mr>
                            <m:mr>
                              <m:e>
                                <m:r>
                                  <a:rPr lang="en-US" b="0" i="1" dirty="0" smtClean="0">
                                    <a:latin typeface="Cambria Math" panose="02040503050406030204" pitchFamily="18" charset="0"/>
                                  </a:rPr>
                                  <m:t>2</m:t>
                                </m:r>
                              </m:e>
                            </m:mr>
                          </m:m>
                          <m:m>
                            <m:mPr>
                              <m:plcHide m:val="on"/>
                              <m:mcs>
                                <m:mc>
                                  <m:mcPr>
                                    <m:count m:val="1"/>
                                    <m:mcJc m:val="center"/>
                                  </m:mcPr>
                                </m:mc>
                              </m:mcs>
                              <m:ctrlPr>
                                <a:rPr lang="en-US" i="1" dirty="0" smtClean="0">
                                  <a:latin typeface="Cambria Math" panose="02040503050406030204" pitchFamily="18" charset="0"/>
                                </a:rPr>
                              </m:ctrlPr>
                            </m:mPr>
                            <m:mr>
                              <m:e/>
                            </m:mr>
                          </m:m>
                        </m:e>
                      </m:d>
                    </m:oMath>
                  </m:oMathPara>
                </a14:m>
                <a:endParaRPr lang="en-US" dirty="0"/>
              </a:p>
            </p:txBody>
          </p:sp>
        </mc:Choice>
        <mc:Fallback xmlns="">
          <p:sp>
            <p:nvSpPr>
              <p:cNvPr id="4" name="TextBox 3">
                <a:extLst>
                  <a:ext uri="{FF2B5EF4-FFF2-40B4-BE49-F238E27FC236}">
                    <a16:creationId xmlns:a16="http://schemas.microsoft.com/office/drawing/2014/main" id="{79CE532B-3CA1-3B6D-1AEE-A02F7BF98C32}"/>
                  </a:ext>
                </a:extLst>
              </p:cNvPr>
              <p:cNvSpPr txBox="1">
                <a:spLocks noRot="1" noChangeAspect="1" noMove="1" noResize="1" noEditPoints="1" noAdjustHandles="1" noChangeArrowheads="1" noChangeShapeType="1" noTextEdit="1"/>
              </p:cNvSpPr>
              <p:nvPr/>
            </p:nvSpPr>
            <p:spPr>
              <a:xfrm>
                <a:off x="5393125" y="1732980"/>
                <a:ext cx="6098240" cy="3690497"/>
              </a:xfrm>
              <a:prstGeom prst="rect">
                <a:avLst/>
              </a:prstGeom>
              <a:blipFill>
                <a:blip r:embed="rId3"/>
                <a:stretch>
                  <a:fillRect l="-832" t="-685"/>
                </a:stretch>
              </a:blipFill>
            </p:spPr>
            <p:txBody>
              <a:bodyPr/>
              <a:lstStyle/>
              <a:p>
                <a:r>
                  <a:rPr lang="en-US">
                    <a:noFill/>
                  </a:rPr>
                  <a:t> </a:t>
                </a:r>
              </a:p>
            </p:txBody>
          </p:sp>
        </mc:Fallback>
      </mc:AlternateContent>
    </p:spTree>
    <p:extLst>
      <p:ext uri="{BB962C8B-B14F-4D97-AF65-F5344CB8AC3E}">
        <p14:creationId xmlns:p14="http://schemas.microsoft.com/office/powerpoint/2010/main" val="1146159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4B6DA3-4809-1D39-D5FC-8EC55AA5F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A09CDF-0C10-7B00-DDE9-CF624C67F312}"/>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34CA9C96-6F7C-EB14-AAB9-FD9B9D5FD39A}"/>
              </a:ext>
            </a:extLst>
          </p:cNvPr>
          <p:cNvSpPr txBox="1"/>
          <p:nvPr/>
        </p:nvSpPr>
        <p:spPr>
          <a:xfrm>
            <a:off x="431694" y="1065546"/>
            <a:ext cx="3669659"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4EC9B0"/>
                </a:solidFill>
                <a:effectLst/>
                <a:latin typeface="Andale Mono" panose="020B0509000000000004" pitchFamily="49" charset="0"/>
              </a:rPr>
              <a:t>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FF3F942D-F2E2-AB40-9419-624CF141170C}"/>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p:sp>
        <p:nvSpPr>
          <p:cNvPr id="3" name="TextBox 2">
            <a:extLst>
              <a:ext uri="{FF2B5EF4-FFF2-40B4-BE49-F238E27FC236}">
                <a16:creationId xmlns:a16="http://schemas.microsoft.com/office/drawing/2014/main" id="{37C76709-14DE-832E-725C-9AE4DC5F8857}"/>
              </a:ext>
            </a:extLst>
          </p:cNvPr>
          <p:cNvSpPr txBox="1"/>
          <p:nvPr/>
        </p:nvSpPr>
        <p:spPr>
          <a:xfrm>
            <a:off x="5307496" y="874643"/>
            <a:ext cx="6452810" cy="2246769"/>
          </a:xfrm>
          <a:prstGeom prst="rect">
            <a:avLst/>
          </a:prstGeom>
          <a:noFill/>
        </p:spPr>
        <p:txBody>
          <a:bodyPr wrap="square" rtlCol="0">
            <a:spAutoFit/>
          </a:bodyPr>
          <a:lstStyle/>
          <a:p>
            <a:r>
              <a:rPr lang="en-US" sz="2800" dirty="0">
                <a:solidFill>
                  <a:schemeClr val="accent5">
                    <a:lumMod val="20000"/>
                    <a:lumOff val="80000"/>
                  </a:schemeClr>
                </a:solidFill>
              </a:rPr>
              <a:t>We can write code to do this laborious work for us in a few lines. </a:t>
            </a:r>
          </a:p>
          <a:p>
            <a:endParaRPr lang="en-US" sz="2800" dirty="0">
              <a:solidFill>
                <a:schemeClr val="accent5">
                  <a:lumMod val="20000"/>
                  <a:lumOff val="80000"/>
                </a:schemeClr>
              </a:solidFill>
            </a:endParaRPr>
          </a:p>
          <a:p>
            <a:r>
              <a:rPr lang="en-US" sz="2800" dirty="0">
                <a:solidFill>
                  <a:schemeClr val="accent5">
                    <a:lumMod val="20000"/>
                    <a:lumOff val="80000"/>
                  </a:schemeClr>
                </a:solidFill>
              </a:rPr>
              <a:t>Here is a function that finds the eigenvalues for a 2x2 matrix</a:t>
            </a:r>
          </a:p>
        </p:txBody>
      </p:sp>
    </p:spTree>
    <p:extLst>
      <p:ext uri="{BB962C8B-B14F-4D97-AF65-F5344CB8AC3E}">
        <p14:creationId xmlns:p14="http://schemas.microsoft.com/office/powerpoint/2010/main" val="311523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792F1DA-5690-8ADA-7145-4330029561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1B1CE-CB29-4B95-703F-C7AB2AFC5AF6}"/>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B9905605-2C77-BCC9-D19A-03C9A4FD18F2}"/>
              </a:ext>
            </a:extLst>
          </p:cNvPr>
          <p:cNvSpPr txBox="1"/>
          <p:nvPr/>
        </p:nvSpPr>
        <p:spPr>
          <a:xfrm>
            <a:off x="431694" y="1065546"/>
            <a:ext cx="3669659"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4EC9B0"/>
                </a:solidFill>
                <a:effectLst/>
                <a:latin typeface="Andale Mono" panose="020B0509000000000004" pitchFamily="49" charset="0"/>
              </a:rPr>
              <a:t>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404F3A5D-21C4-0A96-6F80-446B870626DC}"/>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3CB5378-4840-F678-9660-8D8B0BABFDEA}"/>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F3CB5378-4840-F678-9660-8D8B0BABFDEA}"/>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E25EB9F0-21A1-E883-71BA-C7C36151F3B4}"/>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3" name="TextBox 2">
            <a:extLst>
              <a:ext uri="{FF2B5EF4-FFF2-40B4-BE49-F238E27FC236}">
                <a16:creationId xmlns:a16="http://schemas.microsoft.com/office/drawing/2014/main" id="{C8F079BC-F328-BDDE-0B8D-9DA99EBEB59F}"/>
              </a:ext>
            </a:extLst>
          </p:cNvPr>
          <p:cNvSpPr txBox="1"/>
          <p:nvPr/>
        </p:nvSpPr>
        <p:spPr>
          <a:xfrm>
            <a:off x="7611290" y="186752"/>
            <a:ext cx="3931090" cy="954107"/>
          </a:xfrm>
          <a:prstGeom prst="rect">
            <a:avLst/>
          </a:prstGeom>
          <a:noFill/>
        </p:spPr>
        <p:txBody>
          <a:bodyPr wrap="square" rtlCol="0">
            <a:spAutoFit/>
          </a:bodyPr>
          <a:lstStyle/>
          <a:p>
            <a:r>
              <a:rPr lang="en-US" sz="2800" dirty="0">
                <a:solidFill>
                  <a:schemeClr val="accent5">
                    <a:lumMod val="20000"/>
                    <a:lumOff val="80000"/>
                  </a:schemeClr>
                </a:solidFill>
              </a:rPr>
              <a:t>A short function to solve the linear equation</a:t>
            </a:r>
          </a:p>
        </p:txBody>
      </p:sp>
    </p:spTree>
    <p:extLst>
      <p:ext uri="{BB962C8B-B14F-4D97-AF65-F5344CB8AC3E}">
        <p14:creationId xmlns:p14="http://schemas.microsoft.com/office/powerpoint/2010/main" val="3881526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198D41-6440-E1B2-9DBD-BA6C075D3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0D9C9-A3C2-D6F5-097F-2EDD87C6B528}"/>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5E5ACD36-1F89-F61A-490A-CD42FE9E9506}"/>
              </a:ext>
            </a:extLst>
          </p:cNvPr>
          <p:cNvSpPr txBox="1"/>
          <p:nvPr/>
        </p:nvSpPr>
        <p:spPr>
          <a:xfrm>
            <a:off x="431694" y="1065546"/>
            <a:ext cx="3669659"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4EC9B0"/>
                </a:solidFill>
                <a:effectLst/>
                <a:latin typeface="Andale Mono" panose="020B0509000000000004" pitchFamily="49" charset="0"/>
              </a:rPr>
              <a:t>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C6BD76AA-0487-8215-41D9-D2B751A587FA}"/>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9B074BC-3F39-583F-B3B2-4C330B756C85}"/>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79B074BC-3F39-583F-B3B2-4C330B756C85}"/>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C6AB2DE9-12DE-CC83-E13B-685CF4B11FDD}"/>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21" name="TextBox 20">
            <a:extLst>
              <a:ext uri="{FF2B5EF4-FFF2-40B4-BE49-F238E27FC236}">
                <a16:creationId xmlns:a16="http://schemas.microsoft.com/office/drawing/2014/main" id="{709E94E4-D123-A8B6-7175-526907867A97}"/>
              </a:ext>
            </a:extLst>
          </p:cNvPr>
          <p:cNvSpPr txBox="1"/>
          <p:nvPr/>
        </p:nvSpPr>
        <p:spPr>
          <a:xfrm>
            <a:off x="8025096" y="686900"/>
            <a:ext cx="4265964" cy="2031325"/>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while</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a:buNone/>
            </a:pP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lcd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r>
              <a:rPr lang="en-US" b="0" dirty="0">
                <a:solidFill>
                  <a:srgbClr val="D4D4D4"/>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p:txBody>
      </p:sp>
      <p:sp>
        <p:nvSpPr>
          <p:cNvPr id="22" name="TextBox 21">
            <a:extLst>
              <a:ext uri="{FF2B5EF4-FFF2-40B4-BE49-F238E27FC236}">
                <a16:creationId xmlns:a16="http://schemas.microsoft.com/office/drawing/2014/main" id="{B04DAF5D-C0BE-AA60-C9AE-F1CF4C2D5350}"/>
              </a:ext>
            </a:extLst>
          </p:cNvPr>
          <p:cNvSpPr txBox="1"/>
          <p:nvPr/>
        </p:nvSpPr>
        <p:spPr>
          <a:xfrm>
            <a:off x="8025096" y="283923"/>
            <a:ext cx="2638030" cy="461665"/>
          </a:xfrm>
          <a:prstGeom prst="rect">
            <a:avLst/>
          </a:prstGeom>
          <a:noFill/>
        </p:spPr>
        <p:txBody>
          <a:bodyPr wrap="none" rtlCol="0">
            <a:spAutoFit/>
          </a:bodyPr>
          <a:lstStyle/>
          <a:p>
            <a:r>
              <a:rPr lang="en-US" sz="2400" dirty="0">
                <a:solidFill>
                  <a:schemeClr val="accent5">
                    <a:lumMod val="40000"/>
                    <a:lumOff val="60000"/>
                  </a:schemeClr>
                </a:solidFill>
              </a:rPr>
              <a:t>Simplify the vector</a:t>
            </a:r>
          </a:p>
        </p:txBody>
      </p:sp>
      <p:sp>
        <p:nvSpPr>
          <p:cNvPr id="3" name="TextBox 2">
            <a:extLst>
              <a:ext uri="{FF2B5EF4-FFF2-40B4-BE49-F238E27FC236}">
                <a16:creationId xmlns:a16="http://schemas.microsoft.com/office/drawing/2014/main" id="{CA0A5450-9D6B-93FE-10D1-6A8444EDE18F}"/>
              </a:ext>
            </a:extLst>
          </p:cNvPr>
          <p:cNvSpPr txBox="1"/>
          <p:nvPr/>
        </p:nvSpPr>
        <p:spPr>
          <a:xfrm>
            <a:off x="1694892" y="5117646"/>
            <a:ext cx="9743903" cy="1384995"/>
          </a:xfrm>
          <a:prstGeom prst="rect">
            <a:avLst/>
          </a:prstGeom>
          <a:noFill/>
        </p:spPr>
        <p:txBody>
          <a:bodyPr wrap="square" rtlCol="0">
            <a:spAutoFit/>
          </a:bodyPr>
          <a:lstStyle/>
          <a:p>
            <a:r>
              <a:rPr lang="en-US" sz="2800" dirty="0">
                <a:solidFill>
                  <a:schemeClr val="accent5">
                    <a:lumMod val="20000"/>
                    <a:lumOff val="80000"/>
                  </a:schemeClr>
                </a:solidFill>
              </a:rPr>
              <a:t>When we solve for eigen vectors it is nice (but not necessary) to show them in their simplest form. So we define the </a:t>
            </a:r>
            <a:r>
              <a:rPr lang="en-US" sz="2800" dirty="0" err="1">
                <a:solidFill>
                  <a:schemeClr val="accent5">
                    <a:lumMod val="20000"/>
                    <a:lumOff val="80000"/>
                  </a:schemeClr>
                </a:solidFill>
              </a:rPr>
              <a:t>gcd</a:t>
            </a:r>
            <a:r>
              <a:rPr lang="en-US" sz="2800" dirty="0">
                <a:solidFill>
                  <a:schemeClr val="accent5">
                    <a:lumMod val="20000"/>
                    <a:lumOff val="80000"/>
                  </a:schemeClr>
                </a:solidFill>
              </a:rPr>
              <a:t> (greatest common divisor function)  </a:t>
            </a:r>
          </a:p>
        </p:txBody>
      </p:sp>
    </p:spTree>
    <p:extLst>
      <p:ext uri="{BB962C8B-B14F-4D97-AF65-F5344CB8AC3E}">
        <p14:creationId xmlns:p14="http://schemas.microsoft.com/office/powerpoint/2010/main" val="1974896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7053-1655-7CDC-D7F5-DA5814887F7E}"/>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6FC6027A-B258-270C-0462-4973E8348DA6}"/>
              </a:ext>
            </a:extLst>
          </p:cNvPr>
          <p:cNvSpPr txBox="1"/>
          <p:nvPr/>
        </p:nvSpPr>
        <p:spPr>
          <a:xfrm>
            <a:off x="431694" y="1065546"/>
            <a:ext cx="3669659"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4EC9B0"/>
                </a:solidFill>
                <a:effectLst/>
                <a:latin typeface="Andale Mono" panose="020B0509000000000004" pitchFamily="49" charset="0"/>
              </a:rPr>
              <a:t>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BFE5EDD4-23A8-6196-ED4D-7F1002632D60}"/>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430F359-F30E-97A8-01DB-72347A303D69}"/>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6430F359-F30E-97A8-01DB-72347A303D69}"/>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r="-862"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322C593E-3097-4B1B-3535-C68B4243C257}"/>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18" name="TextBox 17">
            <a:extLst>
              <a:ext uri="{FF2B5EF4-FFF2-40B4-BE49-F238E27FC236}">
                <a16:creationId xmlns:a16="http://schemas.microsoft.com/office/drawing/2014/main" id="{9FD7A284-EAAB-E9B1-AB5D-4E1FAF16822C}"/>
              </a:ext>
            </a:extLst>
          </p:cNvPr>
          <p:cNvSpPr txBox="1"/>
          <p:nvPr/>
        </p:nvSpPr>
        <p:spPr>
          <a:xfrm>
            <a:off x="431694" y="5192103"/>
            <a:ext cx="6098240" cy="147732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eigenvector_2x2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solve_2x2(</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int</a:t>
            </a:r>
            <a:r>
              <a:rPr lang="en-US" b="0" dirty="0">
                <a:solidFill>
                  <a:srgbClr val="FFFFFF"/>
                </a:solidFill>
                <a:effectLst/>
                <a:latin typeface="Andale Mono" panose="020B0509000000000004" pitchFamily="49" charset="0"/>
              </a:rPr>
              <a:t>(</a:t>
            </a:r>
            <a:r>
              <a:rPr lang="en-US" b="0" dirty="0">
                <a:solidFill>
                  <a:srgbClr val="DCDCAA"/>
                </a:solidFill>
                <a:effectLst/>
                <a:latin typeface="Andale Mono" panose="020B0509000000000004" pitchFamily="49" charset="0"/>
              </a:rPr>
              <a:t>round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int</a:t>
            </a:r>
            <a:r>
              <a:rPr lang="en-US" b="0" dirty="0">
                <a:solidFill>
                  <a:srgbClr val="FFFFFF"/>
                </a:solidFill>
                <a:effectLst/>
                <a:latin typeface="Andale Mono" panose="020B0509000000000004" pitchFamily="49" charset="0"/>
              </a:rPr>
              <a:t>(</a:t>
            </a:r>
            <a:r>
              <a:rPr lang="en-US" b="0" dirty="0">
                <a:solidFill>
                  <a:srgbClr val="DCDCAA"/>
                </a:solidFill>
                <a:effectLst/>
                <a:latin typeface="Andale Mono" panose="020B0509000000000004" pitchFamily="49" charset="0"/>
              </a:rPr>
              <a:t>round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g</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FFFFFF"/>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g</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g</a:t>
            </a:r>
            <a:r>
              <a:rPr lang="en-US" b="0" dirty="0">
                <a:solidFill>
                  <a:srgbClr val="FFFFFF"/>
                </a:solidFill>
                <a:effectLst/>
                <a:latin typeface="Andale Mono" panose="020B0509000000000004" pitchFamily="49" charset="0"/>
              </a:rPr>
              <a:t>)</a:t>
            </a:r>
          </a:p>
        </p:txBody>
      </p:sp>
      <p:sp>
        <p:nvSpPr>
          <p:cNvPr id="19" name="TextBox 18">
            <a:extLst>
              <a:ext uri="{FF2B5EF4-FFF2-40B4-BE49-F238E27FC236}">
                <a16:creationId xmlns:a16="http://schemas.microsoft.com/office/drawing/2014/main" id="{F15B87CD-AF59-C3A3-5664-14842DFCB48C}"/>
              </a:ext>
            </a:extLst>
          </p:cNvPr>
          <p:cNvSpPr txBox="1"/>
          <p:nvPr/>
        </p:nvSpPr>
        <p:spPr>
          <a:xfrm>
            <a:off x="431694" y="4750222"/>
            <a:ext cx="4778359" cy="461665"/>
          </a:xfrm>
          <a:prstGeom prst="rect">
            <a:avLst/>
          </a:prstGeom>
          <a:noFill/>
        </p:spPr>
        <p:txBody>
          <a:bodyPr wrap="none" rtlCol="0">
            <a:spAutoFit/>
          </a:bodyPr>
          <a:lstStyle/>
          <a:p>
            <a:r>
              <a:rPr lang="en-US" sz="2400" dirty="0">
                <a:solidFill>
                  <a:schemeClr val="accent5">
                    <a:lumMod val="40000"/>
                    <a:lumOff val="60000"/>
                  </a:schemeClr>
                </a:solidFill>
              </a:rPr>
              <a:t>Find eigenvector from eigenvalue: </a:t>
            </a:r>
          </a:p>
        </p:txBody>
      </p:sp>
      <p:sp>
        <p:nvSpPr>
          <p:cNvPr id="21" name="TextBox 20">
            <a:extLst>
              <a:ext uri="{FF2B5EF4-FFF2-40B4-BE49-F238E27FC236}">
                <a16:creationId xmlns:a16="http://schemas.microsoft.com/office/drawing/2014/main" id="{A365F8EF-4158-0D15-C13D-E1533AC4B9D5}"/>
              </a:ext>
            </a:extLst>
          </p:cNvPr>
          <p:cNvSpPr txBox="1"/>
          <p:nvPr/>
        </p:nvSpPr>
        <p:spPr>
          <a:xfrm>
            <a:off x="8025096" y="686900"/>
            <a:ext cx="4265964" cy="2031325"/>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while</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a:buNone/>
            </a:pP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lcd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r>
              <a:rPr lang="en-US" b="0" dirty="0">
                <a:solidFill>
                  <a:srgbClr val="D4D4D4"/>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p:txBody>
      </p:sp>
      <p:sp>
        <p:nvSpPr>
          <p:cNvPr id="22" name="TextBox 21">
            <a:extLst>
              <a:ext uri="{FF2B5EF4-FFF2-40B4-BE49-F238E27FC236}">
                <a16:creationId xmlns:a16="http://schemas.microsoft.com/office/drawing/2014/main" id="{645C8A8B-EA4F-F4F4-0E40-A8D9E21D5DD8}"/>
              </a:ext>
            </a:extLst>
          </p:cNvPr>
          <p:cNvSpPr txBox="1"/>
          <p:nvPr/>
        </p:nvSpPr>
        <p:spPr>
          <a:xfrm>
            <a:off x="8025096" y="283923"/>
            <a:ext cx="2638030" cy="461665"/>
          </a:xfrm>
          <a:prstGeom prst="rect">
            <a:avLst/>
          </a:prstGeom>
          <a:noFill/>
        </p:spPr>
        <p:txBody>
          <a:bodyPr wrap="none" rtlCol="0">
            <a:spAutoFit/>
          </a:bodyPr>
          <a:lstStyle/>
          <a:p>
            <a:r>
              <a:rPr lang="en-US" sz="2400" dirty="0">
                <a:solidFill>
                  <a:schemeClr val="accent5">
                    <a:lumMod val="40000"/>
                    <a:lumOff val="60000"/>
                  </a:schemeClr>
                </a:solidFill>
              </a:rPr>
              <a:t>Simplify the vector</a:t>
            </a:r>
          </a:p>
        </p:txBody>
      </p:sp>
      <p:sp>
        <p:nvSpPr>
          <p:cNvPr id="23" name="TextBox 22">
            <a:extLst>
              <a:ext uri="{FF2B5EF4-FFF2-40B4-BE49-F238E27FC236}">
                <a16:creationId xmlns:a16="http://schemas.microsoft.com/office/drawing/2014/main" id="{2E61CD82-5231-D78F-E507-0DB94E43F20E}"/>
              </a:ext>
            </a:extLst>
          </p:cNvPr>
          <p:cNvSpPr txBox="1"/>
          <p:nvPr/>
        </p:nvSpPr>
        <p:spPr>
          <a:xfrm>
            <a:off x="7494342" y="4802446"/>
            <a:ext cx="4265964" cy="1815882"/>
          </a:xfrm>
          <a:prstGeom prst="rect">
            <a:avLst/>
          </a:prstGeom>
          <a:noFill/>
        </p:spPr>
        <p:txBody>
          <a:bodyPr wrap="square" rtlCol="0">
            <a:spAutoFit/>
          </a:bodyPr>
          <a:lstStyle/>
          <a:p>
            <a:r>
              <a:rPr lang="en-US" sz="2800" dirty="0">
                <a:solidFill>
                  <a:schemeClr val="accent5">
                    <a:lumMod val="20000"/>
                    <a:lumOff val="80000"/>
                  </a:schemeClr>
                </a:solidFill>
              </a:rPr>
              <a:t>Now we can find the eigenvector that corresponds to each eigenvalue</a:t>
            </a:r>
          </a:p>
        </p:txBody>
      </p:sp>
    </p:spTree>
    <p:extLst>
      <p:ext uri="{BB962C8B-B14F-4D97-AF65-F5344CB8AC3E}">
        <p14:creationId xmlns:p14="http://schemas.microsoft.com/office/powerpoint/2010/main" val="3718297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843CAE-C274-8BB9-D2A5-0A62621CF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BA021-DCED-781A-76A3-BB2AAB8A13C9}"/>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1113AB95-C55D-086F-39DA-F9E5AB66699E}"/>
              </a:ext>
            </a:extLst>
          </p:cNvPr>
          <p:cNvSpPr txBox="1"/>
          <p:nvPr/>
        </p:nvSpPr>
        <p:spPr>
          <a:xfrm>
            <a:off x="431694" y="1065546"/>
            <a:ext cx="3669659"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4EC9B0"/>
                </a:solidFill>
                <a:effectLst/>
                <a:latin typeface="Andale Mono" panose="020B0509000000000004" pitchFamily="49" charset="0"/>
              </a:rPr>
              <a:t>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EE2AC053-F5D4-CEBA-BD38-BDA3E5631CAF}"/>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54E0390-2AE3-56AD-1426-E79A62CAD831}"/>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D54E0390-2AE3-56AD-1426-E79A62CAD831}"/>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60B3F0BB-F113-4054-6B88-C097CCABD65F}"/>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18" name="TextBox 17">
            <a:extLst>
              <a:ext uri="{FF2B5EF4-FFF2-40B4-BE49-F238E27FC236}">
                <a16:creationId xmlns:a16="http://schemas.microsoft.com/office/drawing/2014/main" id="{094B90CE-E2DF-E5DA-49A2-A3704D5EBDF7}"/>
              </a:ext>
            </a:extLst>
          </p:cNvPr>
          <p:cNvSpPr txBox="1"/>
          <p:nvPr/>
        </p:nvSpPr>
        <p:spPr>
          <a:xfrm>
            <a:off x="431694" y="5192103"/>
            <a:ext cx="6098240" cy="147732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eigenvector_2x2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solve_2x2(</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int</a:t>
            </a:r>
            <a:r>
              <a:rPr lang="en-US" b="0" dirty="0">
                <a:solidFill>
                  <a:srgbClr val="FFFFFF"/>
                </a:solidFill>
                <a:effectLst/>
                <a:latin typeface="Andale Mono" panose="020B0509000000000004" pitchFamily="49" charset="0"/>
              </a:rPr>
              <a:t>(</a:t>
            </a:r>
            <a:r>
              <a:rPr lang="en-US" b="0" dirty="0">
                <a:solidFill>
                  <a:srgbClr val="DCDCAA"/>
                </a:solidFill>
                <a:effectLst/>
                <a:latin typeface="Andale Mono" panose="020B0509000000000004" pitchFamily="49" charset="0"/>
              </a:rPr>
              <a:t>round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4EC9B0"/>
                </a:solidFill>
                <a:effectLst/>
                <a:latin typeface="Andale Mono" panose="020B0509000000000004" pitchFamily="49" charset="0"/>
              </a:rPr>
              <a:t>int</a:t>
            </a:r>
            <a:r>
              <a:rPr lang="en-US" b="0" dirty="0">
                <a:solidFill>
                  <a:srgbClr val="FFFFFF"/>
                </a:solidFill>
                <a:effectLst/>
                <a:latin typeface="Andale Mono" panose="020B0509000000000004" pitchFamily="49" charset="0"/>
              </a:rPr>
              <a:t>(</a:t>
            </a:r>
            <a:r>
              <a:rPr lang="en-US" b="0" dirty="0">
                <a:solidFill>
                  <a:srgbClr val="DCDCAA"/>
                </a:solidFill>
                <a:effectLst/>
                <a:latin typeface="Andale Mono" panose="020B0509000000000004" pitchFamily="49" charset="0"/>
              </a:rPr>
              <a:t>round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g</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err="1">
                <a:solidFill>
                  <a:srgbClr val="FFFFFF"/>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g</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g</a:t>
            </a:r>
            <a:r>
              <a:rPr lang="en-US" b="0" dirty="0">
                <a:solidFill>
                  <a:srgbClr val="FFFFFF"/>
                </a:solidFill>
                <a:effectLst/>
                <a:latin typeface="Andale Mono" panose="020B0509000000000004" pitchFamily="49" charset="0"/>
              </a:rPr>
              <a:t>)</a:t>
            </a:r>
          </a:p>
        </p:txBody>
      </p:sp>
      <p:sp>
        <p:nvSpPr>
          <p:cNvPr id="19" name="TextBox 18">
            <a:extLst>
              <a:ext uri="{FF2B5EF4-FFF2-40B4-BE49-F238E27FC236}">
                <a16:creationId xmlns:a16="http://schemas.microsoft.com/office/drawing/2014/main" id="{D15F46D3-0E1A-BB48-692F-35A2C7F57B69}"/>
              </a:ext>
            </a:extLst>
          </p:cNvPr>
          <p:cNvSpPr txBox="1"/>
          <p:nvPr/>
        </p:nvSpPr>
        <p:spPr>
          <a:xfrm>
            <a:off x="431694" y="4750222"/>
            <a:ext cx="4778359" cy="461665"/>
          </a:xfrm>
          <a:prstGeom prst="rect">
            <a:avLst/>
          </a:prstGeom>
          <a:noFill/>
        </p:spPr>
        <p:txBody>
          <a:bodyPr wrap="none" rtlCol="0">
            <a:spAutoFit/>
          </a:bodyPr>
          <a:lstStyle/>
          <a:p>
            <a:r>
              <a:rPr lang="en-US" sz="2400" dirty="0">
                <a:solidFill>
                  <a:schemeClr val="accent5">
                    <a:lumMod val="40000"/>
                    <a:lumOff val="60000"/>
                  </a:schemeClr>
                </a:solidFill>
              </a:rPr>
              <a:t>Find eigenvector from eigenvalue: </a:t>
            </a:r>
          </a:p>
        </p:txBody>
      </p:sp>
      <p:sp>
        <p:nvSpPr>
          <p:cNvPr id="21" name="TextBox 20">
            <a:extLst>
              <a:ext uri="{FF2B5EF4-FFF2-40B4-BE49-F238E27FC236}">
                <a16:creationId xmlns:a16="http://schemas.microsoft.com/office/drawing/2014/main" id="{3EA135B6-FC44-D61A-A9DF-B3B00D70EC45}"/>
              </a:ext>
            </a:extLst>
          </p:cNvPr>
          <p:cNvSpPr txBox="1"/>
          <p:nvPr/>
        </p:nvSpPr>
        <p:spPr>
          <a:xfrm>
            <a:off x="8025096" y="686900"/>
            <a:ext cx="4265964" cy="2031325"/>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while</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a:buNone/>
            </a:pP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lcd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r>
              <a:rPr lang="en-US" b="0" dirty="0">
                <a:solidFill>
                  <a:srgbClr val="D4D4D4"/>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gcd</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p:txBody>
      </p:sp>
      <p:sp>
        <p:nvSpPr>
          <p:cNvPr id="22" name="TextBox 21">
            <a:extLst>
              <a:ext uri="{FF2B5EF4-FFF2-40B4-BE49-F238E27FC236}">
                <a16:creationId xmlns:a16="http://schemas.microsoft.com/office/drawing/2014/main" id="{17163785-64DC-70EB-F0AB-B50C839787DF}"/>
              </a:ext>
            </a:extLst>
          </p:cNvPr>
          <p:cNvSpPr txBox="1"/>
          <p:nvPr/>
        </p:nvSpPr>
        <p:spPr>
          <a:xfrm>
            <a:off x="8025096" y="283923"/>
            <a:ext cx="2638030" cy="461665"/>
          </a:xfrm>
          <a:prstGeom prst="rect">
            <a:avLst/>
          </a:prstGeom>
          <a:noFill/>
        </p:spPr>
        <p:txBody>
          <a:bodyPr wrap="none" rtlCol="0">
            <a:spAutoFit/>
          </a:bodyPr>
          <a:lstStyle/>
          <a:p>
            <a:r>
              <a:rPr lang="en-US" sz="2400" dirty="0">
                <a:solidFill>
                  <a:schemeClr val="accent5">
                    <a:lumMod val="40000"/>
                    <a:lumOff val="60000"/>
                  </a:schemeClr>
                </a:solidFill>
              </a:rPr>
              <a:t>Simplify the vector</a:t>
            </a:r>
          </a:p>
        </p:txBody>
      </p:sp>
      <p:sp>
        <p:nvSpPr>
          <p:cNvPr id="8" name="TextBox 7">
            <a:extLst>
              <a:ext uri="{FF2B5EF4-FFF2-40B4-BE49-F238E27FC236}">
                <a16:creationId xmlns:a16="http://schemas.microsoft.com/office/drawing/2014/main" id="{ACF055A3-E9C4-043A-294B-643CF2CA2298}"/>
              </a:ext>
            </a:extLst>
          </p:cNvPr>
          <p:cNvSpPr txBox="1"/>
          <p:nvPr/>
        </p:nvSpPr>
        <p:spPr>
          <a:xfrm>
            <a:off x="3211713" y="428178"/>
            <a:ext cx="6946365" cy="6063198"/>
          </a:xfrm>
          <a:prstGeom prst="rect">
            <a:avLst/>
          </a:prstGeom>
          <a:solidFill>
            <a:schemeClr val="tx1"/>
          </a:solidFill>
          <a:ln>
            <a:solidFill>
              <a:srgbClr val="00B050"/>
            </a:solidFill>
          </a:ln>
          <a:effectLst>
            <a:glow rad="469900">
              <a:srgbClr val="00B050">
                <a:alpha val="40000"/>
              </a:srgbClr>
            </a:glow>
          </a:effectLst>
        </p:spPr>
        <p:txBody>
          <a:bodyPr wrap="square">
            <a:spAutoFit/>
          </a:bodyPr>
          <a:lstStyle/>
          <a:p>
            <a:r>
              <a:rPr lang="en-US" sz="2800" dirty="0">
                <a:solidFill>
                  <a:srgbClr val="03D866"/>
                </a:solidFill>
              </a:rPr>
              <a:t>A = [[1, 2], [2, 4]]</a:t>
            </a:r>
          </a:p>
          <a:p>
            <a:endParaRPr lang="en-US" sz="2800" dirty="0">
              <a:solidFill>
                <a:srgbClr val="03D866"/>
              </a:solidFill>
            </a:endParaRPr>
          </a:p>
          <a:p>
            <a:r>
              <a:rPr lang="en-US" sz="2800" dirty="0">
                <a:solidFill>
                  <a:srgbClr val="03D866"/>
                </a:solidFill>
              </a:rPr>
              <a:t>λ1, λ2 = eigenvalues_2x2(A)</a:t>
            </a:r>
          </a:p>
          <a:p>
            <a:endParaRPr lang="en-US" sz="2800" dirty="0">
              <a:solidFill>
                <a:srgbClr val="03D866"/>
              </a:solidFill>
            </a:endParaRPr>
          </a:p>
          <a:p>
            <a:r>
              <a:rPr lang="en-US" sz="2800" dirty="0">
                <a:solidFill>
                  <a:srgbClr val="03D866"/>
                </a:solidFill>
              </a:rPr>
              <a:t>print("Eigenvalues:", str(λ1)+",", λ2)</a:t>
            </a:r>
          </a:p>
          <a:p>
            <a:r>
              <a:rPr lang="en-US" sz="2800" dirty="0">
                <a:solidFill>
                  <a:srgbClr val="03D866"/>
                </a:solidFill>
              </a:rPr>
              <a:t>v1 = eigenvector_2x2(A, λ1)</a:t>
            </a:r>
          </a:p>
          <a:p>
            <a:r>
              <a:rPr lang="en-US" sz="2800" dirty="0">
                <a:solidFill>
                  <a:srgbClr val="03D866"/>
                </a:solidFill>
              </a:rPr>
              <a:t>v2 = eigenvector_2x2(A, λ2)</a:t>
            </a:r>
          </a:p>
          <a:p>
            <a:endParaRPr lang="en-US" sz="2800" dirty="0">
              <a:solidFill>
                <a:srgbClr val="03D866"/>
              </a:solidFill>
            </a:endParaRPr>
          </a:p>
          <a:p>
            <a:r>
              <a:rPr lang="en-US" sz="2800" dirty="0">
                <a:solidFill>
                  <a:srgbClr val="03D866"/>
                </a:solidFill>
              </a:rPr>
              <a:t>print("Eigenvector for </a:t>
            </a:r>
            <a:r>
              <a:rPr lang="en-US" sz="2800" dirty="0" err="1">
                <a:solidFill>
                  <a:srgbClr val="03D866"/>
                </a:solidFill>
              </a:rPr>
              <a:t>λ</a:t>
            </a:r>
            <a:r>
              <a:rPr lang="en-US" sz="2800" dirty="0">
                <a:solidFill>
                  <a:srgbClr val="03D866"/>
                </a:solidFill>
              </a:rPr>
              <a:t> =", str(λ1)+":", v1)</a:t>
            </a:r>
          </a:p>
          <a:p>
            <a:r>
              <a:rPr lang="en-US" sz="2800" dirty="0">
                <a:solidFill>
                  <a:srgbClr val="03D866"/>
                </a:solidFill>
              </a:rPr>
              <a:t>print("Eigenvector for </a:t>
            </a:r>
            <a:r>
              <a:rPr lang="en-US" sz="2800" dirty="0" err="1">
                <a:solidFill>
                  <a:srgbClr val="03D866"/>
                </a:solidFill>
              </a:rPr>
              <a:t>λ</a:t>
            </a:r>
            <a:r>
              <a:rPr lang="en-US" sz="2800" dirty="0">
                <a:solidFill>
                  <a:srgbClr val="03D866"/>
                </a:solidFill>
              </a:rPr>
              <a:t> =", str(λ2)+":", v2)</a:t>
            </a:r>
          </a:p>
          <a:p>
            <a:endParaRPr lang="en-US" sz="2400" dirty="0">
              <a:solidFill>
                <a:srgbClr val="00B050"/>
              </a:solidFill>
            </a:endParaRPr>
          </a:p>
          <a:p>
            <a:pPr fontAlgn="base" latinLnBrk="1"/>
            <a:r>
              <a:rPr lang="en-US" sz="2800" dirty="0">
                <a:solidFill>
                  <a:schemeClr val="bg1"/>
                </a:solidFill>
              </a:rPr>
              <a:t>Eigenvalues: 5.0, 0.0</a:t>
            </a:r>
          </a:p>
          <a:p>
            <a:pPr fontAlgn="base" latinLnBrk="1"/>
            <a:r>
              <a:rPr lang="en-US" sz="2800" dirty="0">
                <a:solidFill>
                  <a:schemeClr val="bg1"/>
                </a:solidFill>
              </a:rPr>
              <a:t>Eigenvector for </a:t>
            </a:r>
            <a:r>
              <a:rPr lang="el-GR" sz="2800" dirty="0">
                <a:solidFill>
                  <a:schemeClr val="bg1"/>
                </a:solidFill>
              </a:rPr>
              <a:t>λ = 5.0: (0.5, 1)</a:t>
            </a:r>
          </a:p>
          <a:p>
            <a:pPr fontAlgn="base" latinLnBrk="1"/>
            <a:r>
              <a:rPr lang="en-US" sz="2800" dirty="0">
                <a:solidFill>
                  <a:schemeClr val="bg1"/>
                </a:solidFill>
              </a:rPr>
              <a:t>Eigenvector for </a:t>
            </a:r>
            <a:r>
              <a:rPr lang="el-GR" sz="2800" dirty="0">
                <a:solidFill>
                  <a:schemeClr val="bg1"/>
                </a:solidFill>
              </a:rPr>
              <a:t>λ = 0.0: (-2.0, 1)</a:t>
            </a:r>
          </a:p>
        </p:txBody>
      </p:sp>
    </p:spTree>
    <p:extLst>
      <p:ext uri="{BB962C8B-B14F-4D97-AF65-F5344CB8AC3E}">
        <p14:creationId xmlns:p14="http://schemas.microsoft.com/office/powerpoint/2010/main" val="4173846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71293-358E-8B48-A22F-3EC29AAA5F8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2A148B0-678E-EB20-9972-D115A0A27416}"/>
                  </a:ext>
                </a:extLst>
              </p:cNvPr>
              <p:cNvSpPr>
                <a:spLocks noGrp="1"/>
              </p:cNvSpPr>
              <p:nvPr>
                <p:ph type="title"/>
              </p:nvPr>
            </p:nvSpPr>
            <p:spPr>
              <a:xfrm>
                <a:off x="402461" y="126931"/>
                <a:ext cx="11385348" cy="1307592"/>
              </a:xfrm>
            </p:spPr>
            <p:txBody>
              <a:bodyPr>
                <a:normAutofit fontScale="90000"/>
              </a:bodyPr>
              <a:lstStyle/>
              <a:p>
                <a:r>
                  <a:rPr lang="en-US" b="1" dirty="0">
                    <a:solidFill>
                      <a:schemeClr val="tx1"/>
                    </a:solidFill>
                  </a:rPr>
                  <a:t>How to calculate Eigenvalues and vectors in </a:t>
                </a:r>
                <a14:m>
                  <m:oMath xmlns:m="http://schemas.openxmlformats.org/officeDocument/2006/math">
                    <m:sSup>
                      <m:sSupPr>
                        <m:ctrlPr>
                          <a:rPr lang="en-US" i="1" dirty="0">
                            <a:solidFill>
                              <a:schemeClr val="tx1"/>
                            </a:solidFill>
                            <a:latin typeface="Cambria Math" panose="02040503050406030204" pitchFamily="18" charset="0"/>
                          </a:rPr>
                        </m:ctrlPr>
                      </m:sSupPr>
                      <m:e>
                        <m:r>
                          <a:rPr lang="en-US" b="0" i="1" dirty="0">
                            <a:solidFill>
                              <a:schemeClr val="tx1"/>
                            </a:solidFill>
                            <a:latin typeface="Cambria Math" panose="02040503050406030204" pitchFamily="18" charset="0"/>
                          </a:rPr>
                          <m:t>ℂ</m:t>
                        </m:r>
                      </m:e>
                      <m:sup>
                        <m:r>
                          <a:rPr lang="en-US" b="0" i="1" dirty="0">
                            <a:solidFill>
                              <a:schemeClr val="tx1"/>
                            </a:solidFill>
                            <a:latin typeface="Cambria Math" panose="02040503050406030204" pitchFamily="18" charset="0"/>
                          </a:rPr>
                          <m:t>2</m:t>
                        </m:r>
                      </m:sup>
                    </m:sSup>
                  </m:oMath>
                </a14:m>
                <a:br>
                  <a:rPr lang="en-US" dirty="0"/>
                </a:br>
                <a:endParaRPr lang="en-US" dirty="0"/>
              </a:p>
            </p:txBody>
          </p:sp>
        </mc:Choice>
        <mc:Fallback xmlns="">
          <p:sp>
            <p:nvSpPr>
              <p:cNvPr id="2" name="Title 1">
                <a:extLst>
                  <a:ext uri="{FF2B5EF4-FFF2-40B4-BE49-F238E27FC236}">
                    <a16:creationId xmlns:a16="http://schemas.microsoft.com/office/drawing/2014/main" id="{72A148B0-678E-EB20-9972-D115A0A27416}"/>
                  </a:ext>
                </a:extLst>
              </p:cNvPr>
              <p:cNvSpPr>
                <a:spLocks noGrp="1" noRot="1" noChangeAspect="1" noMove="1" noResize="1" noEditPoints="1" noAdjustHandles="1" noChangeArrowheads="1" noChangeShapeType="1" noTextEdit="1"/>
              </p:cNvSpPr>
              <p:nvPr>
                <p:ph type="title"/>
              </p:nvPr>
            </p:nvSpPr>
            <p:spPr>
              <a:xfrm>
                <a:off x="402461" y="126931"/>
                <a:ext cx="11385348" cy="1307592"/>
              </a:xfrm>
              <a:blipFill>
                <a:blip r:embed="rId2"/>
                <a:stretch>
                  <a:fillRect l="-1559" t="-67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4260D06-221F-BA9B-ED44-C7AE8E31362D}"/>
                  </a:ext>
                </a:extLst>
              </p:cNvPr>
              <p:cNvSpPr txBox="1"/>
              <p:nvPr/>
            </p:nvSpPr>
            <p:spPr>
              <a:xfrm>
                <a:off x="621196" y="1037241"/>
                <a:ext cx="4368247" cy="4986237"/>
              </a:xfrm>
              <a:prstGeom prst="rect">
                <a:avLst/>
              </a:prstGeom>
              <a:noFill/>
            </p:spPr>
            <p:txBody>
              <a:bodyPr wrap="square">
                <a:spAutoFit/>
              </a:bodyPr>
              <a:lstStyle/>
              <a:p>
                <a:pPr/>
                <a:r>
                  <a:rPr lang="en-US" b="1" dirty="0"/>
                  <a:t>Recall our linear operator R that had no real eigenvalues.</a:t>
                </a:r>
                <a:br>
                  <a:rPr lang="en-US" b="1" dirty="0"/>
                </a:b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oMath>
                  </m:oMathPara>
                </a14:m>
                <a:endParaRPr lang="en-US" b="1" dirty="0"/>
              </a:p>
              <a:p>
                <a:endParaRPr lang="en-US" dirty="0"/>
              </a:p>
              <a:p>
                <a:r>
                  <a:rPr lang="en-US" dirty="0"/>
                  <a:t>This rotates vectors by </a:t>
                </a:r>
                <a:r>
                  <a:rPr lang="en-US" b="1" dirty="0"/>
                  <a:t>90°</a:t>
                </a:r>
                <a:r>
                  <a:rPr lang="en-US" dirty="0"/>
                  <a:t>.</a:t>
                </a:r>
              </a:p>
              <a:p>
                <a:endParaRPr lang="en-US" dirty="0"/>
              </a:p>
              <a:p>
                <a:r>
                  <a:rPr lang="en-US" dirty="0"/>
                  <a:t>In real space: no vector keeps its direction therefore </a:t>
                </a:r>
                <a:r>
                  <a:rPr lang="en-US" b="1" dirty="0"/>
                  <a:t>no real eigenvectors exist</a:t>
                </a:r>
                <a:endParaRPr lang="en-US" dirty="0"/>
              </a:p>
              <a:p>
                <a:endParaRPr lang="en-US" dirty="0"/>
              </a:p>
              <a:p>
                <a:r>
                  <a:rPr lang="en-US" dirty="0"/>
                  <a:t>But when we solve</a:t>
                </a:r>
                <a:br>
                  <a:rPr lang="en-US" dirty="0"/>
                </a:br>
                <a:endParaRPr lang="en-US" dirty="0"/>
              </a:p>
              <a:p>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e>
                      </m:func>
                      <m:r>
                        <a:rPr lang="en-US" i="1" dirty="0" smtClean="0">
                          <a:latin typeface="Cambria Math" panose="02040503050406030204" pitchFamily="18" charset="0"/>
                        </a:rPr>
                        <m:t>=0</m:t>
                      </m:r>
                    </m:oMath>
                  </m:oMathPara>
                </a14:m>
                <a:endParaRPr lang="en-US" dirty="0"/>
              </a:p>
              <a:p>
                <a:endParaRPr lang="en-US" dirty="0"/>
              </a:p>
              <a:p>
                <a:r>
                  <a:rPr lang="en-US" dirty="0"/>
                  <a:t>we obtain </a:t>
                </a:r>
                <a14:m>
                  <m:oMath xmlns:m="http://schemas.openxmlformats.org/officeDocument/2006/math">
                    <m:r>
                      <a:rPr lang="en-US" i="1" dirty="0" smtClean="0">
                        <a:latin typeface="Cambria Math" panose="02040503050406030204" pitchFamily="18" charset="0"/>
                      </a:rPr>
                      <m:t>𝜆</m:t>
                    </m:r>
                    <m:r>
                      <a:rPr lang="en-US" i="1" dirty="0">
                        <a:latin typeface="Cambria Math" panose="02040503050406030204" pitchFamily="18" charset="0"/>
                      </a:rPr>
                      <m:t>= ±</m:t>
                    </m:r>
                    <m:r>
                      <a:rPr lang="en-US" i="1" dirty="0" err="1">
                        <a:latin typeface="Cambria Math" panose="02040503050406030204" pitchFamily="18" charset="0"/>
                      </a:rPr>
                      <m:t>𝑖</m:t>
                    </m:r>
                  </m:oMath>
                </a14:m>
                <a:endParaRPr lang="en-US" dirty="0"/>
              </a:p>
              <a:p>
                <a:endParaRPr lang="en-US" dirty="0"/>
              </a:p>
              <a:p>
                <a:r>
                  <a:rPr lang="en-US" dirty="0"/>
                  <a:t>So the eigenvectors live in </a:t>
                </a:r>
                <a:r>
                  <a:rPr lang="en-US" b="1" dirty="0"/>
                  <a:t>complex space</a:t>
                </a:r>
                <a:r>
                  <a:rPr lang="en-US" dirty="0"/>
                  <a:t>.</a:t>
                </a:r>
              </a:p>
              <a:p>
                <a:pPr>
                  <a:buNone/>
                </a:pPr>
                <a:endParaRPr lang="en-US" dirty="0"/>
              </a:p>
            </p:txBody>
          </p:sp>
        </mc:Choice>
        <mc:Fallback xmlns="">
          <p:sp>
            <p:nvSpPr>
              <p:cNvPr id="9" name="TextBox 8">
                <a:extLst>
                  <a:ext uri="{FF2B5EF4-FFF2-40B4-BE49-F238E27FC236}">
                    <a16:creationId xmlns:a16="http://schemas.microsoft.com/office/drawing/2014/main" id="{C4260D06-221F-BA9B-ED44-C7AE8E31362D}"/>
                  </a:ext>
                </a:extLst>
              </p:cNvPr>
              <p:cNvSpPr txBox="1">
                <a:spLocks noRot="1" noChangeAspect="1" noMove="1" noResize="1" noEditPoints="1" noAdjustHandles="1" noChangeArrowheads="1" noChangeShapeType="1" noTextEdit="1"/>
              </p:cNvSpPr>
              <p:nvPr/>
            </p:nvSpPr>
            <p:spPr>
              <a:xfrm>
                <a:off x="621196" y="1037241"/>
                <a:ext cx="4368247" cy="4986237"/>
              </a:xfrm>
              <a:prstGeom prst="rect">
                <a:avLst/>
              </a:prstGeom>
              <a:blipFill>
                <a:blip r:embed="rId3"/>
                <a:stretch>
                  <a:fillRect l="-1159" t="-508"/>
                </a:stretch>
              </a:blipFill>
            </p:spPr>
            <p:txBody>
              <a:bodyPr/>
              <a:lstStyle/>
              <a:p>
                <a:r>
                  <a:rPr lang="en-US">
                    <a:noFill/>
                  </a:rPr>
                  <a:t> </a:t>
                </a:r>
              </a:p>
            </p:txBody>
          </p:sp>
        </mc:Fallback>
      </mc:AlternateContent>
    </p:spTree>
    <p:extLst>
      <p:ext uri="{BB962C8B-B14F-4D97-AF65-F5344CB8AC3E}">
        <p14:creationId xmlns:p14="http://schemas.microsoft.com/office/powerpoint/2010/main" val="2121268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5B353-C8C4-F8D1-BA8E-7F51D6F0FB1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8252F710-3AAD-C906-FF3E-290427E0C951}"/>
                  </a:ext>
                </a:extLst>
              </p:cNvPr>
              <p:cNvSpPr>
                <a:spLocks noGrp="1"/>
              </p:cNvSpPr>
              <p:nvPr>
                <p:ph type="title"/>
              </p:nvPr>
            </p:nvSpPr>
            <p:spPr>
              <a:xfrm>
                <a:off x="402461" y="126931"/>
                <a:ext cx="11385348" cy="1307592"/>
              </a:xfrm>
            </p:spPr>
            <p:txBody>
              <a:bodyPr>
                <a:normAutofit fontScale="90000"/>
              </a:bodyPr>
              <a:lstStyle/>
              <a:p>
                <a:r>
                  <a:rPr lang="en-US" b="1" dirty="0">
                    <a:solidFill>
                      <a:schemeClr val="tx1"/>
                    </a:solidFill>
                  </a:rPr>
                  <a:t>How to calculate Eigenvalues and vectors in </a:t>
                </a:r>
                <a14:m>
                  <m:oMath xmlns:m="http://schemas.openxmlformats.org/officeDocument/2006/math">
                    <m:sSup>
                      <m:sSupPr>
                        <m:ctrlPr>
                          <a:rPr lang="en-US" i="1" dirty="0">
                            <a:solidFill>
                              <a:schemeClr val="tx1"/>
                            </a:solidFill>
                            <a:latin typeface="Cambria Math" panose="02040503050406030204" pitchFamily="18" charset="0"/>
                          </a:rPr>
                        </m:ctrlPr>
                      </m:sSupPr>
                      <m:e>
                        <m:r>
                          <a:rPr lang="en-US" b="0" i="1" dirty="0">
                            <a:solidFill>
                              <a:schemeClr val="tx1"/>
                            </a:solidFill>
                            <a:latin typeface="Cambria Math" panose="02040503050406030204" pitchFamily="18" charset="0"/>
                          </a:rPr>
                          <m:t>ℂ</m:t>
                        </m:r>
                      </m:e>
                      <m:sup>
                        <m:r>
                          <a:rPr lang="en-US" b="0" i="1" dirty="0">
                            <a:solidFill>
                              <a:schemeClr val="tx1"/>
                            </a:solidFill>
                            <a:latin typeface="Cambria Math" panose="02040503050406030204" pitchFamily="18" charset="0"/>
                          </a:rPr>
                          <m:t>2</m:t>
                        </m:r>
                      </m:sup>
                    </m:sSup>
                  </m:oMath>
                </a14:m>
                <a:br>
                  <a:rPr lang="en-US" dirty="0"/>
                </a:br>
                <a:endParaRPr lang="en-US" dirty="0"/>
              </a:p>
            </p:txBody>
          </p:sp>
        </mc:Choice>
        <mc:Fallback xmlns="">
          <p:sp>
            <p:nvSpPr>
              <p:cNvPr id="2" name="Title 1">
                <a:extLst>
                  <a:ext uri="{FF2B5EF4-FFF2-40B4-BE49-F238E27FC236}">
                    <a16:creationId xmlns:a16="http://schemas.microsoft.com/office/drawing/2014/main" id="{8252F710-3AAD-C906-FF3E-290427E0C951}"/>
                  </a:ext>
                </a:extLst>
              </p:cNvPr>
              <p:cNvSpPr>
                <a:spLocks noGrp="1" noRot="1" noChangeAspect="1" noMove="1" noResize="1" noEditPoints="1" noAdjustHandles="1" noChangeArrowheads="1" noChangeShapeType="1" noTextEdit="1"/>
              </p:cNvSpPr>
              <p:nvPr>
                <p:ph type="title"/>
              </p:nvPr>
            </p:nvSpPr>
            <p:spPr>
              <a:xfrm>
                <a:off x="402461" y="126931"/>
                <a:ext cx="11385348" cy="1307592"/>
              </a:xfrm>
              <a:blipFill>
                <a:blip r:embed="rId2"/>
                <a:stretch>
                  <a:fillRect l="-1559" t="-67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20C2E8B-1937-BC6C-1ADA-702159C7E66E}"/>
                  </a:ext>
                </a:extLst>
              </p:cNvPr>
              <p:cNvSpPr txBox="1"/>
              <p:nvPr/>
            </p:nvSpPr>
            <p:spPr>
              <a:xfrm>
                <a:off x="621196" y="1037241"/>
                <a:ext cx="4368247" cy="4986237"/>
              </a:xfrm>
              <a:prstGeom prst="rect">
                <a:avLst/>
              </a:prstGeom>
              <a:noFill/>
            </p:spPr>
            <p:txBody>
              <a:bodyPr wrap="square">
                <a:spAutoFit/>
              </a:bodyPr>
              <a:lstStyle/>
              <a:p>
                <a:pPr/>
                <a:r>
                  <a:rPr lang="en-US" b="1" dirty="0"/>
                  <a:t>Recall our linear operator R that had no real eigenvalues.</a:t>
                </a:r>
                <a:br>
                  <a:rPr lang="en-US" b="1" dirty="0"/>
                </a:b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𝑅</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oMath>
                  </m:oMathPara>
                </a14:m>
                <a:endParaRPr lang="en-US" b="1" dirty="0"/>
              </a:p>
              <a:p>
                <a:endParaRPr lang="en-US" dirty="0"/>
              </a:p>
              <a:p>
                <a:r>
                  <a:rPr lang="en-US" dirty="0"/>
                  <a:t>This rotates vectors by </a:t>
                </a:r>
                <a:r>
                  <a:rPr lang="en-US" b="1" dirty="0"/>
                  <a:t>90°</a:t>
                </a:r>
                <a:r>
                  <a:rPr lang="en-US" dirty="0"/>
                  <a:t>.</a:t>
                </a:r>
              </a:p>
              <a:p>
                <a:endParaRPr lang="en-US" dirty="0"/>
              </a:p>
              <a:p>
                <a:r>
                  <a:rPr lang="en-US" dirty="0"/>
                  <a:t>In real space: no vector keeps its direction therefore </a:t>
                </a:r>
                <a:r>
                  <a:rPr lang="en-US" b="1" dirty="0"/>
                  <a:t>no real eigenvectors exist</a:t>
                </a:r>
                <a:endParaRPr lang="en-US" dirty="0"/>
              </a:p>
              <a:p>
                <a:endParaRPr lang="en-US" dirty="0"/>
              </a:p>
              <a:p>
                <a:r>
                  <a:rPr lang="en-US" dirty="0"/>
                  <a:t>But when we solve</a:t>
                </a:r>
                <a:br>
                  <a:rPr lang="en-US" dirty="0"/>
                </a:br>
                <a:endParaRPr lang="en-US" dirty="0"/>
              </a:p>
              <a:p>
                <a:pPr/>
                <a14:m>
                  <m:oMathPara xmlns:m="http://schemas.openxmlformats.org/officeDocument/2006/math">
                    <m:oMathParaPr>
                      <m:jc m:val="centerGroup"/>
                    </m:oMathParaPr>
                    <m:oMath xmlns:m="http://schemas.openxmlformats.org/officeDocument/2006/math">
                      <m:func>
                        <m:funcPr>
                          <m:ctrlPr>
                            <a:rPr lang="en-US" i="1" dirty="0" smtClean="0">
                              <a:latin typeface="Cambria Math" panose="02040503050406030204" pitchFamily="18" charset="0"/>
                            </a:rPr>
                          </m:ctrlPr>
                        </m:funcPr>
                        <m:fName>
                          <m:r>
                            <m:rPr>
                              <m:sty m:val="p"/>
                            </m:rPr>
                            <a:rPr lang="en-US" i="0" dirty="0" smtClean="0">
                              <a:latin typeface="Cambria Math" panose="02040503050406030204" pitchFamily="18" charset="0"/>
                            </a:rPr>
                            <m:t>det</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𝜆</m:t>
                              </m:r>
                              <m:r>
                                <a:rPr lang="en-US" i="1" dirty="0" smtClean="0">
                                  <a:latin typeface="Cambria Math" panose="02040503050406030204" pitchFamily="18" charset="0"/>
                                </a:rPr>
                                <m:t>𝐼</m:t>
                              </m:r>
                            </m:e>
                          </m:d>
                        </m:e>
                      </m:func>
                      <m:r>
                        <a:rPr lang="en-US" i="1" dirty="0" smtClean="0">
                          <a:latin typeface="Cambria Math" panose="02040503050406030204" pitchFamily="18" charset="0"/>
                        </a:rPr>
                        <m:t>=0</m:t>
                      </m:r>
                    </m:oMath>
                  </m:oMathPara>
                </a14:m>
                <a:endParaRPr lang="en-US" dirty="0"/>
              </a:p>
              <a:p>
                <a:endParaRPr lang="en-US" dirty="0"/>
              </a:p>
              <a:p>
                <a:r>
                  <a:rPr lang="en-US" dirty="0"/>
                  <a:t>we obtain </a:t>
                </a:r>
                <a14:m>
                  <m:oMath xmlns:m="http://schemas.openxmlformats.org/officeDocument/2006/math">
                    <m:r>
                      <a:rPr lang="en-US" i="1" dirty="0" smtClean="0">
                        <a:latin typeface="Cambria Math" panose="02040503050406030204" pitchFamily="18" charset="0"/>
                      </a:rPr>
                      <m:t>𝜆</m:t>
                    </m:r>
                    <m:r>
                      <a:rPr lang="en-US" i="1" dirty="0">
                        <a:latin typeface="Cambria Math" panose="02040503050406030204" pitchFamily="18" charset="0"/>
                      </a:rPr>
                      <m:t>= ±</m:t>
                    </m:r>
                    <m:r>
                      <a:rPr lang="en-US" i="1" dirty="0" err="1">
                        <a:latin typeface="Cambria Math" panose="02040503050406030204" pitchFamily="18" charset="0"/>
                      </a:rPr>
                      <m:t>𝑖</m:t>
                    </m:r>
                  </m:oMath>
                </a14:m>
                <a:endParaRPr lang="en-US" dirty="0"/>
              </a:p>
              <a:p>
                <a:endParaRPr lang="en-US" dirty="0"/>
              </a:p>
              <a:p>
                <a:r>
                  <a:rPr lang="en-US" dirty="0"/>
                  <a:t>So the eigenvectors live in </a:t>
                </a:r>
                <a:r>
                  <a:rPr lang="en-US" b="1" dirty="0"/>
                  <a:t>complex space</a:t>
                </a:r>
                <a:r>
                  <a:rPr lang="en-US" dirty="0"/>
                  <a:t>.</a:t>
                </a:r>
              </a:p>
              <a:p>
                <a:pPr>
                  <a:buNone/>
                </a:pPr>
                <a:endParaRPr lang="en-US" dirty="0"/>
              </a:p>
            </p:txBody>
          </p:sp>
        </mc:Choice>
        <mc:Fallback xmlns="">
          <p:sp>
            <p:nvSpPr>
              <p:cNvPr id="9" name="TextBox 8">
                <a:extLst>
                  <a:ext uri="{FF2B5EF4-FFF2-40B4-BE49-F238E27FC236}">
                    <a16:creationId xmlns:a16="http://schemas.microsoft.com/office/drawing/2014/main" id="{520C2E8B-1937-BC6C-1ADA-702159C7E66E}"/>
                  </a:ext>
                </a:extLst>
              </p:cNvPr>
              <p:cNvSpPr txBox="1">
                <a:spLocks noRot="1" noChangeAspect="1" noMove="1" noResize="1" noEditPoints="1" noAdjustHandles="1" noChangeArrowheads="1" noChangeShapeType="1" noTextEdit="1"/>
              </p:cNvSpPr>
              <p:nvPr/>
            </p:nvSpPr>
            <p:spPr>
              <a:xfrm>
                <a:off x="621196" y="1037241"/>
                <a:ext cx="4368247" cy="4986237"/>
              </a:xfrm>
              <a:prstGeom prst="rect">
                <a:avLst/>
              </a:prstGeom>
              <a:blipFill>
                <a:blip r:embed="rId3"/>
                <a:stretch>
                  <a:fillRect l="-1159" t="-508"/>
                </a:stretch>
              </a:blipFill>
            </p:spPr>
            <p:txBody>
              <a:bodyPr/>
              <a:lstStyle/>
              <a:p>
                <a:r>
                  <a:rPr lang="en-US">
                    <a:noFill/>
                  </a:rPr>
                  <a:t> </a:t>
                </a:r>
              </a:p>
            </p:txBody>
          </p:sp>
        </mc:Fallback>
      </mc:AlternateContent>
      <p:pic>
        <p:nvPicPr>
          <p:cNvPr id="12290" name="Picture 2">
            <a:extLst>
              <a:ext uri="{FF2B5EF4-FFF2-40B4-BE49-F238E27FC236}">
                <a16:creationId xmlns:a16="http://schemas.microsoft.com/office/drawing/2014/main" id="{F8379C53-623D-9845-792C-09561E2695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965" y="780727"/>
            <a:ext cx="5030371" cy="524275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61F5ECF-F714-2C0A-9A8A-EC4CF886AF13}"/>
                  </a:ext>
                </a:extLst>
              </p:cNvPr>
              <p:cNvSpPr txBox="1"/>
              <p:nvPr/>
            </p:nvSpPr>
            <p:spPr>
              <a:xfrm>
                <a:off x="402461" y="6211669"/>
                <a:ext cx="8251426" cy="646331"/>
              </a:xfrm>
              <a:prstGeom prst="rect">
                <a:avLst/>
              </a:prstGeom>
              <a:noFill/>
            </p:spPr>
            <p:txBody>
              <a:bodyPr wrap="none" rtlCol="0">
                <a:spAutoFit/>
              </a:bodyPr>
              <a:lstStyle/>
              <a:p>
                <a:r>
                  <a:rPr lang="en-US" sz="3600" dirty="0"/>
                  <a:t>The corresponding eigenvectors are in </a:t>
                </a:r>
                <a14:m>
                  <m:oMath xmlns:m="http://schemas.openxmlformats.org/officeDocument/2006/math">
                    <m:sSup>
                      <m:sSupPr>
                        <m:ctrlPr>
                          <a:rPr lang="en-US" sz="3600" i="1" dirty="0">
                            <a:latin typeface="Cambria Math" panose="02040503050406030204" pitchFamily="18" charset="0"/>
                          </a:rPr>
                        </m:ctrlPr>
                      </m:sSupPr>
                      <m:e>
                        <m:r>
                          <a:rPr lang="en-US" sz="3600" i="1" dirty="0">
                            <a:latin typeface="Cambria Math" panose="02040503050406030204" pitchFamily="18" charset="0"/>
                          </a:rPr>
                          <m:t>ℝ</m:t>
                        </m:r>
                      </m:e>
                      <m:sup>
                        <m:r>
                          <a:rPr lang="en-US" sz="3600" b="0" i="1" dirty="0" smtClean="0">
                            <a:latin typeface="Cambria Math" panose="02040503050406030204" pitchFamily="18" charset="0"/>
                          </a:rPr>
                          <m:t>4</m:t>
                        </m:r>
                      </m:sup>
                    </m:sSup>
                  </m:oMath>
                </a14:m>
                <a:endParaRPr lang="en-US" sz="3600" dirty="0"/>
              </a:p>
            </p:txBody>
          </p:sp>
        </mc:Choice>
        <mc:Fallback xmlns="">
          <p:sp>
            <p:nvSpPr>
              <p:cNvPr id="3" name="TextBox 2">
                <a:extLst>
                  <a:ext uri="{FF2B5EF4-FFF2-40B4-BE49-F238E27FC236}">
                    <a16:creationId xmlns:a16="http://schemas.microsoft.com/office/drawing/2014/main" id="{E61F5ECF-F714-2C0A-9A8A-EC4CF886AF13}"/>
                  </a:ext>
                </a:extLst>
              </p:cNvPr>
              <p:cNvSpPr txBox="1">
                <a:spLocks noRot="1" noChangeAspect="1" noMove="1" noResize="1" noEditPoints="1" noAdjustHandles="1" noChangeArrowheads="1" noChangeShapeType="1" noTextEdit="1"/>
              </p:cNvSpPr>
              <p:nvPr/>
            </p:nvSpPr>
            <p:spPr>
              <a:xfrm>
                <a:off x="402461" y="6211669"/>
                <a:ext cx="8251426" cy="646331"/>
              </a:xfrm>
              <a:prstGeom prst="rect">
                <a:avLst/>
              </a:prstGeom>
              <a:blipFill>
                <a:blip r:embed="rId5"/>
                <a:stretch>
                  <a:fillRect l="-2151" t="-15686" b="-37255"/>
                </a:stretch>
              </a:blipFill>
            </p:spPr>
            <p:txBody>
              <a:bodyPr/>
              <a:lstStyle/>
              <a:p>
                <a:r>
                  <a:rPr lang="en-US">
                    <a:noFill/>
                  </a:rPr>
                  <a:t> </a:t>
                </a:r>
              </a:p>
            </p:txBody>
          </p:sp>
        </mc:Fallback>
      </mc:AlternateContent>
    </p:spTree>
    <p:extLst>
      <p:ext uri="{BB962C8B-B14F-4D97-AF65-F5344CB8AC3E}">
        <p14:creationId xmlns:p14="http://schemas.microsoft.com/office/powerpoint/2010/main" val="1740720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9394F-9A55-1423-0456-B346D5658C1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08BF402-C2BE-6768-5391-FE4CC4621BD8}"/>
                  </a:ext>
                </a:extLst>
              </p:cNvPr>
              <p:cNvSpPr>
                <a:spLocks noGrp="1"/>
              </p:cNvSpPr>
              <p:nvPr>
                <p:ph type="title"/>
              </p:nvPr>
            </p:nvSpPr>
            <p:spPr>
              <a:xfrm>
                <a:off x="402461" y="126931"/>
                <a:ext cx="11385348" cy="1307592"/>
              </a:xfrm>
            </p:spPr>
            <p:txBody>
              <a:bodyPr>
                <a:normAutofit fontScale="90000"/>
              </a:bodyPr>
              <a:lstStyle/>
              <a:p>
                <a:r>
                  <a:rPr lang="en-US" b="1" dirty="0">
                    <a:solidFill>
                      <a:schemeClr val="tx1"/>
                    </a:solidFill>
                  </a:rPr>
                  <a:t>How to calculate Eigenvalues and vectors in </a:t>
                </a:r>
                <a14:m>
                  <m:oMath xmlns:m="http://schemas.openxmlformats.org/officeDocument/2006/math">
                    <m:sSup>
                      <m:sSupPr>
                        <m:ctrlPr>
                          <a:rPr lang="en-US" i="1" dirty="0">
                            <a:solidFill>
                              <a:schemeClr val="tx1"/>
                            </a:solidFill>
                            <a:latin typeface="Cambria Math" panose="02040503050406030204" pitchFamily="18" charset="0"/>
                          </a:rPr>
                        </m:ctrlPr>
                      </m:sSupPr>
                      <m:e>
                        <m:r>
                          <a:rPr lang="en-US" b="0" i="1" dirty="0">
                            <a:solidFill>
                              <a:schemeClr val="tx1"/>
                            </a:solidFill>
                            <a:latin typeface="Cambria Math" panose="02040503050406030204" pitchFamily="18" charset="0"/>
                          </a:rPr>
                          <m:t>ℂ</m:t>
                        </m:r>
                      </m:e>
                      <m:sup>
                        <m:r>
                          <a:rPr lang="en-US" b="0" i="1" dirty="0">
                            <a:solidFill>
                              <a:schemeClr val="tx1"/>
                            </a:solidFill>
                            <a:latin typeface="Cambria Math" panose="02040503050406030204" pitchFamily="18" charset="0"/>
                          </a:rPr>
                          <m:t>2</m:t>
                        </m:r>
                      </m:sup>
                    </m:sSup>
                  </m:oMath>
                </a14:m>
                <a:br>
                  <a:rPr lang="en-US" dirty="0"/>
                </a:br>
                <a:endParaRPr lang="en-US" dirty="0"/>
              </a:p>
            </p:txBody>
          </p:sp>
        </mc:Choice>
        <mc:Fallback xmlns="">
          <p:sp>
            <p:nvSpPr>
              <p:cNvPr id="2" name="Title 1">
                <a:extLst>
                  <a:ext uri="{FF2B5EF4-FFF2-40B4-BE49-F238E27FC236}">
                    <a16:creationId xmlns:a16="http://schemas.microsoft.com/office/drawing/2014/main" id="{E08BF402-C2BE-6768-5391-FE4CC4621BD8}"/>
                  </a:ext>
                </a:extLst>
              </p:cNvPr>
              <p:cNvSpPr>
                <a:spLocks noGrp="1" noRot="1" noChangeAspect="1" noMove="1" noResize="1" noEditPoints="1" noAdjustHandles="1" noChangeArrowheads="1" noChangeShapeType="1" noTextEdit="1"/>
              </p:cNvSpPr>
              <p:nvPr>
                <p:ph type="title"/>
              </p:nvPr>
            </p:nvSpPr>
            <p:spPr>
              <a:xfrm>
                <a:off x="402461" y="126931"/>
                <a:ext cx="11385348" cy="1307592"/>
              </a:xfrm>
              <a:blipFill>
                <a:blip r:embed="rId2"/>
                <a:stretch>
                  <a:fillRect l="-1559" t="-679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2EACA2CC-EDAF-640B-8F18-28189D6A4D8B}"/>
              </a:ext>
            </a:extLst>
          </p:cNvPr>
          <p:cNvSpPr txBox="1"/>
          <p:nvPr/>
        </p:nvSpPr>
        <p:spPr>
          <a:xfrm>
            <a:off x="402461" y="6211669"/>
            <a:ext cx="11713848" cy="523220"/>
          </a:xfrm>
          <a:prstGeom prst="rect">
            <a:avLst/>
          </a:prstGeom>
          <a:noFill/>
        </p:spPr>
        <p:txBody>
          <a:bodyPr wrap="none" rtlCol="0">
            <a:spAutoFit/>
          </a:bodyPr>
          <a:lstStyle/>
          <a:p>
            <a:r>
              <a:rPr lang="en-US" sz="2800" b="1" dirty="0"/>
              <a:t>Corresponding eigenvectors lie in </a:t>
            </a:r>
            <a:r>
              <a:rPr lang="en-US" sz="2800" b="1" dirty="0" err="1"/>
              <a:t>ℝ</a:t>
            </a:r>
            <a:r>
              <a:rPr lang="en-US" sz="2800" b="1" dirty="0"/>
              <a:t>⁴, shown as a </a:t>
            </a:r>
            <a:r>
              <a:rPr lang="en-US" sz="2800" b="1" dirty="0" err="1"/>
              <a:t>colour</a:t>
            </a:r>
            <a:r>
              <a:rPr lang="en-US" sz="2800" b="1" dirty="0"/>
              <a:t>-encoded surface.</a:t>
            </a:r>
          </a:p>
        </p:txBody>
      </p:sp>
      <p:pic>
        <p:nvPicPr>
          <p:cNvPr id="4" name="Picture 3">
            <a:extLst>
              <a:ext uri="{FF2B5EF4-FFF2-40B4-BE49-F238E27FC236}">
                <a16:creationId xmlns:a16="http://schemas.microsoft.com/office/drawing/2014/main" id="{F1A0B6B9-C845-0441-EE9F-C768A78C4FB8}"/>
              </a:ext>
            </a:extLst>
          </p:cNvPr>
          <p:cNvPicPr>
            <a:picLocks noChangeAspect="1"/>
          </p:cNvPicPr>
          <p:nvPr/>
        </p:nvPicPr>
        <p:blipFill>
          <a:blip r:embed="rId3"/>
          <a:srcRect l="13241" t="16373" b="5367"/>
          <a:stretch>
            <a:fillRect/>
          </a:stretch>
        </p:blipFill>
        <p:spPr>
          <a:xfrm>
            <a:off x="4365893" y="763341"/>
            <a:ext cx="7681989" cy="527965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88DE881-5EB6-235D-B3A0-4B0AC6C33DF1}"/>
                  </a:ext>
                </a:extLst>
              </p:cNvPr>
              <p:cNvSpPr txBox="1"/>
              <p:nvPr/>
            </p:nvSpPr>
            <p:spPr>
              <a:xfrm>
                <a:off x="402461" y="834862"/>
                <a:ext cx="3571621" cy="5279650"/>
              </a:xfrm>
              <a:prstGeom prst="rect">
                <a:avLst/>
              </a:prstGeom>
              <a:noFill/>
            </p:spPr>
            <p:txBody>
              <a:bodyPr wrap="square">
                <a:spAutoFit/>
              </a:bodyPr>
              <a:lstStyle/>
              <a:p>
                <a:pPr>
                  <a:buNone/>
                </a:pPr>
                <a:r>
                  <a:rPr lang="en-US" sz="2400" dirty="0"/>
                  <a:t>This figure shows how the rotation matrix rotates every real vector in </a:t>
                </a:r>
                <a14:m>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ℝ</m:t>
                        </m:r>
                      </m:e>
                      <m:sup>
                        <m:r>
                          <a:rPr lang="en-US" sz="2400" b="0" i="1" dirty="0" smtClean="0">
                            <a:latin typeface="Cambria Math" panose="02040503050406030204" pitchFamily="18" charset="0"/>
                          </a:rPr>
                          <m:t>4</m:t>
                        </m:r>
                      </m:sup>
                    </m:sSup>
                  </m:oMath>
                </a14:m>
                <a:r>
                  <a:rPr lang="en-US" sz="2400" dirty="0"/>
                  <a:t>, so no real eigenvectors exist. The eigenvalues instead appear in the complex plane at </a:t>
                </a:r>
                <a:r>
                  <a:rPr lang="en-US" sz="2400" dirty="0" err="1"/>
                  <a:t>i</a:t>
                </a:r>
                <a:r>
                  <a:rPr lang="en-US" sz="2400" dirty="0"/>
                  <a:t> and -</a:t>
                </a:r>
                <a:r>
                  <a:rPr lang="en-US" sz="2400" dirty="0" err="1"/>
                  <a:t>i</a:t>
                </a:r>
                <a:r>
                  <a:rPr lang="en-US" sz="2400" dirty="0"/>
                  <a:t>. </a:t>
                </a:r>
              </a:p>
              <a:p>
                <a:pPr>
                  <a:buNone/>
                </a:pPr>
                <a:endParaRPr lang="en-US" sz="2400" dirty="0"/>
              </a:p>
              <a:p>
                <a:pPr>
                  <a:buNone/>
                </a:pPr>
                <a:r>
                  <a:rPr lang="en-US" sz="2400" dirty="0"/>
                  <a:t>The </a:t>
                </a:r>
                <a:r>
                  <a:rPr lang="en-US" sz="2400" dirty="0" err="1"/>
                  <a:t>coloured</a:t>
                </a:r>
                <a:r>
                  <a:rPr lang="en-US" sz="2400" dirty="0"/>
                  <a:t> surface represents the complex eigenvector line, where </a:t>
                </a:r>
                <a:r>
                  <a:rPr lang="en-US" sz="2400" dirty="0" err="1"/>
                  <a:t>colour</a:t>
                </a:r>
                <a:r>
                  <a:rPr lang="en-US" sz="2400" dirty="0"/>
                  <a:t> encodes the 4</a:t>
                </a:r>
                <a:r>
                  <a:rPr lang="en-US" sz="2400" baseline="30000" dirty="0"/>
                  <a:t>th</a:t>
                </a:r>
                <a:r>
                  <a:rPr lang="en-US" sz="2400" dirty="0"/>
                  <a:t> dimension needed to </a:t>
                </a:r>
                <a:r>
                  <a:rPr lang="en-US" sz="2400" dirty="0" err="1"/>
                  <a:t>visualise</a:t>
                </a:r>
                <a:r>
                  <a:rPr lang="en-US" sz="2400" dirty="0"/>
                  <a:t> vectors in</a:t>
                </a:r>
                <a14:m>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ℂ</m:t>
                        </m:r>
                      </m:e>
                      <m:sup>
                        <m:r>
                          <a:rPr lang="en-US" sz="2400" b="0" i="1" dirty="0" smtClean="0">
                            <a:latin typeface="Cambria Math" panose="02040503050406030204" pitchFamily="18" charset="0"/>
                          </a:rPr>
                          <m:t>2</m:t>
                        </m:r>
                      </m:sup>
                    </m:sSup>
                  </m:oMath>
                </a14:m>
                <a:r>
                  <a:rPr lang="en-US" sz="2400" dirty="0"/>
                  <a:t>.</a:t>
                </a:r>
              </a:p>
            </p:txBody>
          </p:sp>
        </mc:Choice>
        <mc:Fallback xmlns="">
          <p:sp>
            <p:nvSpPr>
              <p:cNvPr id="6" name="TextBox 5">
                <a:extLst>
                  <a:ext uri="{FF2B5EF4-FFF2-40B4-BE49-F238E27FC236}">
                    <a16:creationId xmlns:a16="http://schemas.microsoft.com/office/drawing/2014/main" id="{088DE881-5EB6-235D-B3A0-4B0AC6C33DF1}"/>
                  </a:ext>
                </a:extLst>
              </p:cNvPr>
              <p:cNvSpPr txBox="1">
                <a:spLocks noRot="1" noChangeAspect="1" noMove="1" noResize="1" noEditPoints="1" noAdjustHandles="1" noChangeArrowheads="1" noChangeShapeType="1" noTextEdit="1"/>
              </p:cNvSpPr>
              <p:nvPr/>
            </p:nvSpPr>
            <p:spPr>
              <a:xfrm>
                <a:off x="402461" y="834862"/>
                <a:ext cx="3571621" cy="5279650"/>
              </a:xfrm>
              <a:prstGeom prst="rect">
                <a:avLst/>
              </a:prstGeom>
              <a:blipFill>
                <a:blip r:embed="rId4"/>
                <a:stretch>
                  <a:fillRect l="-2482" t="-959" r="-4610" b="-1679"/>
                </a:stretch>
              </a:blipFill>
            </p:spPr>
            <p:txBody>
              <a:bodyPr/>
              <a:lstStyle/>
              <a:p>
                <a:r>
                  <a:rPr lang="en-US">
                    <a:noFill/>
                  </a:rPr>
                  <a:t> </a:t>
                </a:r>
              </a:p>
            </p:txBody>
          </p:sp>
        </mc:Fallback>
      </mc:AlternateContent>
    </p:spTree>
    <p:extLst>
      <p:ext uri="{BB962C8B-B14F-4D97-AF65-F5344CB8AC3E}">
        <p14:creationId xmlns:p14="http://schemas.microsoft.com/office/powerpoint/2010/main" val="762351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4BF236-B66E-27F2-AB9D-E2FCAEF7D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A625F-83CB-623F-DC08-60F4A5A41037}"/>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87AEA555-FF5B-F328-AB53-1A087EC43602}"/>
              </a:ext>
            </a:extLst>
          </p:cNvPr>
          <p:cNvSpPr txBox="1"/>
          <p:nvPr/>
        </p:nvSpPr>
        <p:spPr>
          <a:xfrm>
            <a:off x="431694" y="1065546"/>
            <a:ext cx="3921645"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1" dirty="0" err="1">
                <a:solidFill>
                  <a:srgbClr val="FFFF00"/>
                </a:solidFill>
                <a:effectLst/>
                <a:latin typeface="Andale Mono" panose="020B0509000000000004" pitchFamily="49" charset="0"/>
              </a:rPr>
              <a:t>cmath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1" dirty="0" err="1">
                <a:solidFill>
                  <a:srgbClr val="FFFF00"/>
                </a:solidFill>
                <a:effectLst/>
                <a:latin typeface="Andale Mono" panose="020B0509000000000004" pitchFamily="49" charset="0"/>
              </a:rPr>
              <a:t>cmath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C65EC936-FE13-250F-04BF-9971FBB90DD2}"/>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F16F0B4-925E-E3E2-A08D-C6498B9A9BEA}"/>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BF16F0B4-925E-E3E2-A08D-C6498B9A9BEA}"/>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0836C0AC-B366-5949-ED11-76C308F1FBFD}"/>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18" name="TextBox 17">
            <a:extLst>
              <a:ext uri="{FF2B5EF4-FFF2-40B4-BE49-F238E27FC236}">
                <a16:creationId xmlns:a16="http://schemas.microsoft.com/office/drawing/2014/main" id="{F0AB21DD-ABEC-048C-0E36-DBFE74344FD2}"/>
              </a:ext>
            </a:extLst>
          </p:cNvPr>
          <p:cNvSpPr txBox="1"/>
          <p:nvPr/>
        </p:nvSpPr>
        <p:spPr>
          <a:xfrm>
            <a:off x="431694" y="5192103"/>
            <a:ext cx="6098240" cy="147732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eigenvector_2x2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solve_2x2(</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x</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y</a:t>
            </a:r>
            <a:r>
              <a:rPr lang="en-US" b="0" strike="sngStrike" dirty="0">
                <a:solidFill>
                  <a:srgbClr val="FFFFFF"/>
                </a:solidFill>
                <a:effectLst/>
                <a:latin typeface="Andale Mono" panose="020B0509000000000004" pitchFamily="49" charset="0"/>
              </a:rPr>
              <a:t> </a:t>
            </a:r>
            <a:r>
              <a:rPr lang="en-US" b="0" strike="sngStrike" dirty="0">
                <a:solidFill>
                  <a:srgbClr val="D4D4D4"/>
                </a:solidFill>
                <a:effectLst/>
                <a:latin typeface="Andale Mono" panose="020B0509000000000004" pitchFamily="49" charset="0"/>
              </a:rPr>
              <a:t>=</a:t>
            </a:r>
            <a:r>
              <a:rPr lang="en-US" b="0" strike="sngStrike" dirty="0">
                <a:solidFill>
                  <a:srgbClr val="FFFFFF"/>
                </a:solidFill>
                <a:effectLst/>
                <a:latin typeface="Andale Mono" panose="020B0509000000000004" pitchFamily="49" charset="0"/>
              </a:rPr>
              <a:t> </a:t>
            </a:r>
            <a:r>
              <a:rPr lang="en-US" b="0" strike="sngStrike" dirty="0">
                <a:solidFill>
                  <a:srgbClr val="4EC9B0"/>
                </a:solidFill>
                <a:effectLst/>
                <a:latin typeface="Andale Mono" panose="020B0509000000000004" pitchFamily="49" charset="0"/>
              </a:rPr>
              <a:t>int</a:t>
            </a:r>
            <a:r>
              <a:rPr lang="en-US" b="0" strike="sngStrike" dirty="0">
                <a:solidFill>
                  <a:srgbClr val="FFFFFF"/>
                </a:solidFill>
                <a:effectLst/>
                <a:latin typeface="Andale Mono" panose="020B0509000000000004" pitchFamily="49" charset="0"/>
              </a:rPr>
              <a:t>(</a:t>
            </a:r>
            <a:r>
              <a:rPr lang="en-US" b="0" strike="sngStrike" dirty="0">
                <a:solidFill>
                  <a:srgbClr val="DCDCAA"/>
                </a:solidFill>
                <a:effectLst/>
                <a:latin typeface="Andale Mono" panose="020B0509000000000004" pitchFamily="49" charset="0"/>
              </a:rPr>
              <a:t>round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x</a:t>
            </a:r>
            <a:r>
              <a:rPr lang="en-US" b="0" strike="sngStrike" dirty="0">
                <a:solidFill>
                  <a:srgbClr val="FFFFFF"/>
                </a:solidFill>
                <a:effectLst/>
                <a:latin typeface="Andale Mono" panose="020B0509000000000004" pitchFamily="49" charset="0"/>
              </a:rPr>
              <a:t>)), </a:t>
            </a:r>
            <a:r>
              <a:rPr lang="en-US" b="0" strike="sngStrike" dirty="0">
                <a:solidFill>
                  <a:srgbClr val="4EC9B0"/>
                </a:solidFill>
                <a:effectLst/>
                <a:latin typeface="Andale Mono" panose="020B0509000000000004" pitchFamily="49" charset="0"/>
              </a:rPr>
              <a:t>int</a:t>
            </a:r>
            <a:r>
              <a:rPr lang="en-US" b="0" strike="sngStrike" dirty="0">
                <a:solidFill>
                  <a:srgbClr val="FFFFFF"/>
                </a:solidFill>
                <a:effectLst/>
                <a:latin typeface="Andale Mono" panose="020B0509000000000004" pitchFamily="49" charset="0"/>
              </a:rPr>
              <a:t>(</a:t>
            </a:r>
            <a:r>
              <a:rPr lang="en-US" b="0" strike="sngStrike" dirty="0">
                <a:solidFill>
                  <a:srgbClr val="DCDCAA"/>
                </a:solidFill>
                <a:effectLst/>
                <a:latin typeface="Andale Mono" panose="020B0509000000000004" pitchFamily="49" charset="0"/>
              </a:rPr>
              <a:t>round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y</a:t>
            </a:r>
            <a:r>
              <a:rPr lang="en-US" b="0" strike="sngStrike"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g</a:t>
            </a:r>
            <a:r>
              <a:rPr lang="en-US" b="0" strike="sngStrike" dirty="0">
                <a:solidFill>
                  <a:srgbClr val="FFFFFF"/>
                </a:solidFill>
                <a:effectLst/>
                <a:latin typeface="Andale Mono" panose="020B0509000000000004" pitchFamily="49" charset="0"/>
              </a:rPr>
              <a:t> </a:t>
            </a:r>
            <a:r>
              <a:rPr lang="en-US" b="0" strike="sngStrike" dirty="0">
                <a:solidFill>
                  <a:srgbClr val="D4D4D4"/>
                </a:solidFill>
                <a:effectLst/>
                <a:latin typeface="Andale Mono" panose="020B0509000000000004" pitchFamily="49" charset="0"/>
              </a:rPr>
              <a:t>=</a:t>
            </a:r>
            <a:r>
              <a:rPr lang="en-US" b="0" strike="sngStrike" dirty="0">
                <a:solidFill>
                  <a:srgbClr val="FFFFFF"/>
                </a:solidFill>
                <a:effectLst/>
                <a:latin typeface="Andale Mono" panose="020B0509000000000004" pitchFamily="49" charset="0"/>
              </a:rPr>
              <a:t> </a:t>
            </a:r>
            <a:r>
              <a:rPr lang="en-US" b="0" strike="sngStrike" dirty="0" err="1">
                <a:solidFill>
                  <a:srgbClr val="FFFFFF"/>
                </a:solidFill>
                <a:effectLst/>
                <a:latin typeface="Andale Mono" panose="020B0509000000000004" pitchFamily="49" charset="0"/>
              </a:rPr>
              <a:t>gcd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x</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y</a:t>
            </a:r>
            <a:r>
              <a:rPr lang="en-US" b="0" strike="sngStrike" dirty="0">
                <a:solidFill>
                  <a:srgbClr val="FFFFFF"/>
                </a:solidFill>
                <a:effectLst/>
                <a:latin typeface="Andale Mono" panose="020B0509000000000004" pitchFamily="49" charset="0"/>
              </a:rPr>
              <a:t>)</a:t>
            </a:r>
          </a:p>
          <a:p>
            <a:pPr>
              <a:buNone/>
            </a:pPr>
            <a:r>
              <a:rPr lang="en-US" b="0" dirty="0">
                <a:solidFill>
                  <a:srgbClr val="C586C0"/>
                </a:solidFill>
                <a:effectLst/>
                <a:latin typeface="Andale Mono" panose="020B0509000000000004" pitchFamily="49" charset="0"/>
              </a:rPr>
              <a:t>	</a:t>
            </a:r>
            <a:r>
              <a:rPr lang="en-US" b="0" strike="sngStrike" dirty="0">
                <a:solidFill>
                  <a:srgbClr val="C586C0"/>
                </a:solidFill>
                <a:effectLst/>
                <a:latin typeface="Andale Mono" panose="020B0509000000000004" pitchFamily="49" charset="0"/>
              </a:rPr>
              <a:t>return</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x</a:t>
            </a:r>
            <a:r>
              <a:rPr lang="en-US" b="0" strike="sngStrike" dirty="0">
                <a:solidFill>
                  <a:srgbClr val="D4D4D4"/>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g</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y</a:t>
            </a:r>
            <a:r>
              <a:rPr lang="en-US" b="0" strike="sngStrike" dirty="0">
                <a:solidFill>
                  <a:srgbClr val="D4D4D4"/>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g</a:t>
            </a:r>
            <a:r>
              <a:rPr lang="en-US" b="0" strike="sngStrike" dirty="0">
                <a:solidFill>
                  <a:srgbClr val="FFFFFF"/>
                </a:solidFill>
                <a:effectLst/>
                <a:latin typeface="Andale Mono" panose="020B0509000000000004" pitchFamily="49" charset="0"/>
              </a:rPr>
              <a:t>)</a:t>
            </a:r>
          </a:p>
        </p:txBody>
      </p:sp>
      <p:sp>
        <p:nvSpPr>
          <p:cNvPr id="19" name="TextBox 18">
            <a:extLst>
              <a:ext uri="{FF2B5EF4-FFF2-40B4-BE49-F238E27FC236}">
                <a16:creationId xmlns:a16="http://schemas.microsoft.com/office/drawing/2014/main" id="{E479C900-7CA3-3D3E-E284-3DA87430AB03}"/>
              </a:ext>
            </a:extLst>
          </p:cNvPr>
          <p:cNvSpPr txBox="1"/>
          <p:nvPr/>
        </p:nvSpPr>
        <p:spPr>
          <a:xfrm>
            <a:off x="431694" y="4750222"/>
            <a:ext cx="4778359" cy="461665"/>
          </a:xfrm>
          <a:prstGeom prst="rect">
            <a:avLst/>
          </a:prstGeom>
          <a:noFill/>
        </p:spPr>
        <p:txBody>
          <a:bodyPr wrap="none" rtlCol="0">
            <a:spAutoFit/>
          </a:bodyPr>
          <a:lstStyle/>
          <a:p>
            <a:r>
              <a:rPr lang="en-US" sz="2400" dirty="0">
                <a:solidFill>
                  <a:schemeClr val="accent5">
                    <a:lumMod val="40000"/>
                    <a:lumOff val="60000"/>
                  </a:schemeClr>
                </a:solidFill>
              </a:rPr>
              <a:t>Find eigenvector from eigenvalue: </a:t>
            </a:r>
          </a:p>
        </p:txBody>
      </p:sp>
      <p:sp>
        <p:nvSpPr>
          <p:cNvPr id="21" name="TextBox 20">
            <a:extLst>
              <a:ext uri="{FF2B5EF4-FFF2-40B4-BE49-F238E27FC236}">
                <a16:creationId xmlns:a16="http://schemas.microsoft.com/office/drawing/2014/main" id="{0E788457-207C-1E64-6DCA-84906D004BF1}"/>
              </a:ext>
            </a:extLst>
          </p:cNvPr>
          <p:cNvSpPr txBox="1"/>
          <p:nvPr/>
        </p:nvSpPr>
        <p:spPr>
          <a:xfrm>
            <a:off x="8025096" y="686900"/>
            <a:ext cx="4265964" cy="2031325"/>
          </a:xfrm>
          <a:prstGeom prst="rect">
            <a:avLst/>
          </a:prstGeom>
          <a:noFill/>
        </p:spPr>
        <p:txBody>
          <a:bodyPr wrap="square">
            <a:spAutoFit/>
          </a:bodyPr>
          <a:lstStyle/>
          <a:p>
            <a:pPr>
              <a:buNone/>
            </a:pPr>
            <a:r>
              <a:rPr lang="en-US" b="0" strike="sngStrike" dirty="0">
                <a:solidFill>
                  <a:srgbClr val="569CD6"/>
                </a:solidFill>
                <a:effectLst/>
                <a:latin typeface="Andale Mono" panose="020B0509000000000004" pitchFamily="49" charset="0"/>
              </a:rPr>
              <a:t>def</a:t>
            </a:r>
            <a:r>
              <a:rPr lang="en-US" b="0" strike="sngStrike" dirty="0">
                <a:solidFill>
                  <a:srgbClr val="FFFFFF"/>
                </a:solidFill>
                <a:effectLst/>
                <a:latin typeface="Andale Mono" panose="020B0509000000000004" pitchFamily="49" charset="0"/>
              </a:rPr>
              <a:t> </a:t>
            </a:r>
            <a:r>
              <a:rPr lang="en-US" b="0" strike="sngStrike" dirty="0" err="1">
                <a:solidFill>
                  <a:srgbClr val="DCDCAA"/>
                </a:solidFill>
                <a:effectLst/>
                <a:latin typeface="Andale Mono" panose="020B0509000000000004" pitchFamily="49" charset="0"/>
              </a:rPr>
              <a:t>gcd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a</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a:t>
            </a:r>
          </a:p>
          <a:p>
            <a:pPr>
              <a:buNone/>
            </a:pPr>
            <a:r>
              <a:rPr lang="en-US" b="0" strike="sngStrike" dirty="0">
                <a:solidFill>
                  <a:srgbClr val="C586C0"/>
                </a:solidFill>
                <a:effectLst/>
                <a:latin typeface="Andale Mono" panose="020B0509000000000004" pitchFamily="49" charset="0"/>
              </a:rPr>
              <a:t>  while</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 </a:t>
            </a:r>
            <a:r>
              <a:rPr lang="en-US" b="0" strike="sngStrike" dirty="0">
                <a:solidFill>
                  <a:srgbClr val="D4D4D4"/>
                </a:solidFill>
                <a:effectLst/>
                <a:latin typeface="Andale Mono" panose="020B0509000000000004" pitchFamily="49" charset="0"/>
              </a:rPr>
              <a:t>!=</a:t>
            </a:r>
            <a:r>
              <a:rPr lang="en-US" b="0" strike="sngStrike" dirty="0">
                <a:solidFill>
                  <a:srgbClr val="FFFFFF"/>
                </a:solidFill>
                <a:effectLst/>
                <a:latin typeface="Andale Mono" panose="020B0509000000000004" pitchFamily="49" charset="0"/>
              </a:rPr>
              <a:t> </a:t>
            </a:r>
            <a:r>
              <a:rPr lang="en-US" b="0" strike="sngStrike" dirty="0">
                <a:solidFill>
                  <a:srgbClr val="B5CEA8"/>
                </a:solidFill>
                <a:effectLst/>
                <a:latin typeface="Andale Mono" panose="020B0509000000000004" pitchFamily="49" charset="0"/>
              </a:rPr>
              <a:t>0</a:t>
            </a:r>
            <a:r>
              <a:rPr lang="en-US" b="0" strike="sngStrike" dirty="0">
                <a:solidFill>
                  <a:srgbClr val="FFFFFF"/>
                </a:solidFill>
                <a:effectLst/>
                <a:latin typeface="Andale Mono" panose="020B0509000000000004" pitchFamily="49" charset="0"/>
              </a:rPr>
              <a:t>:</a:t>
            </a:r>
          </a:p>
          <a:p>
            <a:pPr>
              <a:buNone/>
            </a:pPr>
            <a:r>
              <a:rPr lang="en-US" b="0" strike="sngStrike" dirty="0">
                <a:solidFill>
                  <a:srgbClr val="9CDCFE"/>
                </a:solidFill>
                <a:effectLst/>
                <a:latin typeface="Andale Mono" panose="020B0509000000000004" pitchFamily="49" charset="0"/>
              </a:rPr>
              <a:t>    a</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 </a:t>
            </a:r>
            <a:r>
              <a:rPr lang="en-US" b="0" strike="sngStrike" dirty="0">
                <a:solidFill>
                  <a:srgbClr val="D4D4D4"/>
                </a:solidFill>
                <a:effectLst/>
                <a:latin typeface="Andale Mono" panose="020B0509000000000004" pitchFamily="49" charset="0"/>
              </a:rPr>
              <a:t>=</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a</a:t>
            </a:r>
            <a:r>
              <a:rPr lang="en-US" b="0" strike="sngStrike" dirty="0">
                <a:solidFill>
                  <a:srgbClr val="FFFFFF"/>
                </a:solidFill>
                <a:effectLst/>
                <a:latin typeface="Andale Mono" panose="020B0509000000000004" pitchFamily="49" charset="0"/>
              </a:rPr>
              <a:t> </a:t>
            </a:r>
            <a:r>
              <a:rPr lang="en-US" b="0" strike="sngStrike" dirty="0">
                <a:solidFill>
                  <a:srgbClr val="D4D4D4"/>
                </a:solidFill>
                <a:effectLst/>
                <a:latin typeface="Andale Mono" panose="020B0509000000000004" pitchFamily="49" charset="0"/>
              </a:rPr>
              <a:t>%</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endParaRPr lang="en-US" b="0" strike="sngStrike" dirty="0">
              <a:solidFill>
                <a:srgbClr val="FFFFFF"/>
              </a:solidFill>
              <a:effectLst/>
              <a:latin typeface="Andale Mono" panose="020B0509000000000004" pitchFamily="49" charset="0"/>
            </a:endParaRPr>
          </a:p>
          <a:p>
            <a:pPr>
              <a:buNone/>
            </a:pPr>
            <a:r>
              <a:rPr lang="en-US" b="0" strike="sngStrike" dirty="0">
                <a:solidFill>
                  <a:srgbClr val="C586C0"/>
                </a:solidFill>
                <a:effectLst/>
                <a:latin typeface="Andale Mono" panose="020B0509000000000004" pitchFamily="49" charset="0"/>
              </a:rPr>
              <a:t>  return</a:t>
            </a:r>
            <a:r>
              <a:rPr lang="en-US" b="0" strike="sngStrike" dirty="0">
                <a:solidFill>
                  <a:srgbClr val="FFFFFF"/>
                </a:solidFill>
                <a:effectLst/>
                <a:latin typeface="Andale Mono" panose="020B0509000000000004" pitchFamily="49" charset="0"/>
              </a:rPr>
              <a:t> </a:t>
            </a:r>
            <a:r>
              <a:rPr lang="en-US" b="0" strike="sngStrike" dirty="0">
                <a:solidFill>
                  <a:srgbClr val="DCDCAA"/>
                </a:solidFill>
                <a:effectLst/>
                <a:latin typeface="Andale Mono" panose="020B0509000000000004" pitchFamily="49" charset="0"/>
              </a:rPr>
              <a:t>abs</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a</a:t>
            </a:r>
            <a:r>
              <a:rPr lang="en-US" b="0" strike="sngStrike" dirty="0">
                <a:solidFill>
                  <a:srgbClr val="FFFFFF"/>
                </a:solidFill>
                <a:effectLst/>
                <a:latin typeface="Andale Mono" panose="020B0509000000000004" pitchFamily="49" charset="0"/>
              </a:rPr>
              <a:t>)</a:t>
            </a:r>
          </a:p>
          <a:p>
            <a:pPr>
              <a:buNone/>
            </a:pPr>
            <a:endParaRPr lang="en-US" b="0" strike="sngStrike" dirty="0">
              <a:solidFill>
                <a:srgbClr val="FFFFFF"/>
              </a:solidFill>
              <a:effectLst/>
              <a:latin typeface="Andale Mono" panose="020B0509000000000004" pitchFamily="49" charset="0"/>
            </a:endParaRPr>
          </a:p>
          <a:p>
            <a:pPr>
              <a:buNone/>
            </a:pPr>
            <a:r>
              <a:rPr lang="en-US" b="0" strike="sngStrike" dirty="0">
                <a:solidFill>
                  <a:srgbClr val="569CD6"/>
                </a:solidFill>
                <a:effectLst/>
                <a:latin typeface="Andale Mono" panose="020B0509000000000004" pitchFamily="49" charset="0"/>
              </a:rPr>
              <a:t>def</a:t>
            </a:r>
            <a:r>
              <a:rPr lang="en-US" b="0" strike="sngStrike" dirty="0">
                <a:solidFill>
                  <a:srgbClr val="FFFFFF"/>
                </a:solidFill>
                <a:effectLst/>
                <a:latin typeface="Andale Mono" panose="020B0509000000000004" pitchFamily="49" charset="0"/>
              </a:rPr>
              <a:t> </a:t>
            </a:r>
            <a:r>
              <a:rPr lang="en-US" b="0" strike="sngStrike" dirty="0">
                <a:solidFill>
                  <a:srgbClr val="DCDCAA"/>
                </a:solidFill>
                <a:effectLst/>
                <a:latin typeface="Andale Mono" panose="020B0509000000000004" pitchFamily="49" charset="0"/>
              </a:rPr>
              <a:t>lcd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a</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a:t>
            </a:r>
          </a:p>
          <a:p>
            <a:pPr>
              <a:buNone/>
            </a:pPr>
            <a:r>
              <a:rPr lang="en-US" b="0" strike="sngStrike" dirty="0">
                <a:solidFill>
                  <a:srgbClr val="C586C0"/>
                </a:solidFill>
                <a:effectLst/>
                <a:latin typeface="Andale Mono" panose="020B0509000000000004" pitchFamily="49" charset="0"/>
              </a:rPr>
              <a:t>  return</a:t>
            </a:r>
            <a:r>
              <a:rPr lang="en-US" b="0" strike="sngStrike" dirty="0">
                <a:solidFill>
                  <a:srgbClr val="FFFFFF"/>
                </a:solidFill>
                <a:effectLst/>
                <a:latin typeface="Andale Mono" panose="020B0509000000000004" pitchFamily="49" charset="0"/>
              </a:rPr>
              <a:t> </a:t>
            </a:r>
            <a:r>
              <a:rPr lang="en-US" b="0" strike="sngStrike" dirty="0">
                <a:solidFill>
                  <a:srgbClr val="DCDCAA"/>
                </a:solidFill>
                <a:effectLst/>
                <a:latin typeface="Andale Mono" panose="020B0509000000000004" pitchFamily="49" charset="0"/>
              </a:rPr>
              <a:t>abs</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a</a:t>
            </a:r>
            <a:r>
              <a:rPr lang="en-US" b="0" strike="sngStrike" dirty="0">
                <a:solidFill>
                  <a:srgbClr val="D4D4D4"/>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b</a:t>
            </a:r>
            <a:r>
              <a:rPr lang="en-US" b="0" strike="sngStrike" dirty="0">
                <a:solidFill>
                  <a:srgbClr val="FFFFFF"/>
                </a:solidFill>
                <a:effectLst/>
                <a:latin typeface="Andale Mono" panose="020B0509000000000004" pitchFamily="49" charset="0"/>
              </a:rPr>
              <a:t>)</a:t>
            </a:r>
            <a:r>
              <a:rPr lang="en-US" b="0" strike="sngStrike" dirty="0">
                <a:solidFill>
                  <a:srgbClr val="D4D4D4"/>
                </a:solidFill>
                <a:effectLst/>
                <a:latin typeface="Andale Mono" panose="020B0509000000000004" pitchFamily="49" charset="0"/>
              </a:rPr>
              <a:t>//</a:t>
            </a:r>
            <a:r>
              <a:rPr lang="en-US" b="0" strike="sngStrike" dirty="0" err="1">
                <a:solidFill>
                  <a:srgbClr val="DCDCAA"/>
                </a:solidFill>
                <a:effectLst/>
                <a:latin typeface="Andale Mono" panose="020B0509000000000004" pitchFamily="49" charset="0"/>
              </a:rPr>
              <a:t>gcd</a:t>
            </a:r>
            <a:r>
              <a:rPr lang="en-US" b="0" strike="sngStrike" dirty="0">
                <a:solidFill>
                  <a:srgbClr val="FFFFFF"/>
                </a:solidFill>
                <a:effectLst/>
                <a:latin typeface="Andale Mono" panose="020B0509000000000004" pitchFamily="49" charset="0"/>
              </a:rPr>
              <a:t>(</a:t>
            </a:r>
            <a:r>
              <a:rPr lang="en-US" b="0" strike="sngStrike" dirty="0">
                <a:solidFill>
                  <a:srgbClr val="9CDCFE"/>
                </a:solidFill>
                <a:effectLst/>
                <a:latin typeface="Andale Mono" panose="020B0509000000000004" pitchFamily="49" charset="0"/>
              </a:rPr>
              <a:t>a</a:t>
            </a:r>
            <a:r>
              <a:rPr lang="en-US" b="0" strike="sngStrike" dirty="0">
                <a:solidFill>
                  <a:srgbClr val="FFFFFF"/>
                </a:solidFill>
                <a:effectLst/>
                <a:latin typeface="Andale Mono" panose="020B0509000000000004" pitchFamily="49" charset="0"/>
              </a:rPr>
              <a:t>, </a:t>
            </a:r>
            <a:r>
              <a:rPr lang="en-US" b="0" strike="sngStrike"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a:t>
            </a:r>
          </a:p>
        </p:txBody>
      </p:sp>
      <p:sp>
        <p:nvSpPr>
          <p:cNvPr id="22" name="TextBox 21">
            <a:extLst>
              <a:ext uri="{FF2B5EF4-FFF2-40B4-BE49-F238E27FC236}">
                <a16:creationId xmlns:a16="http://schemas.microsoft.com/office/drawing/2014/main" id="{2F8C218E-9E0F-1C58-4CFA-65D6257D15B0}"/>
              </a:ext>
            </a:extLst>
          </p:cNvPr>
          <p:cNvSpPr txBox="1"/>
          <p:nvPr/>
        </p:nvSpPr>
        <p:spPr>
          <a:xfrm>
            <a:off x="8025096" y="283923"/>
            <a:ext cx="2638030" cy="461665"/>
          </a:xfrm>
          <a:prstGeom prst="rect">
            <a:avLst/>
          </a:prstGeom>
          <a:noFill/>
        </p:spPr>
        <p:txBody>
          <a:bodyPr wrap="none" rtlCol="0">
            <a:spAutoFit/>
          </a:bodyPr>
          <a:lstStyle/>
          <a:p>
            <a:r>
              <a:rPr lang="en-US" sz="2400" dirty="0">
                <a:solidFill>
                  <a:schemeClr val="accent5">
                    <a:lumMod val="40000"/>
                    <a:lumOff val="60000"/>
                  </a:schemeClr>
                </a:solidFill>
              </a:rPr>
              <a:t>Simplify the vector</a:t>
            </a:r>
          </a:p>
        </p:txBody>
      </p:sp>
      <p:sp>
        <p:nvSpPr>
          <p:cNvPr id="23" name="TextBox 22">
            <a:extLst>
              <a:ext uri="{FF2B5EF4-FFF2-40B4-BE49-F238E27FC236}">
                <a16:creationId xmlns:a16="http://schemas.microsoft.com/office/drawing/2014/main" id="{4DF00C22-0AFF-F6F9-39C6-8D7A762720CC}"/>
              </a:ext>
            </a:extLst>
          </p:cNvPr>
          <p:cNvSpPr txBox="1"/>
          <p:nvPr/>
        </p:nvSpPr>
        <p:spPr>
          <a:xfrm>
            <a:off x="7494342" y="4802446"/>
            <a:ext cx="4265964" cy="1815882"/>
          </a:xfrm>
          <a:prstGeom prst="rect">
            <a:avLst/>
          </a:prstGeom>
          <a:noFill/>
        </p:spPr>
        <p:txBody>
          <a:bodyPr wrap="square" rtlCol="0">
            <a:spAutoFit/>
          </a:bodyPr>
          <a:lstStyle/>
          <a:p>
            <a:r>
              <a:rPr lang="en-US" sz="2800" dirty="0">
                <a:solidFill>
                  <a:schemeClr val="accent5">
                    <a:lumMod val="20000"/>
                    <a:lumOff val="80000"/>
                  </a:schemeClr>
                </a:solidFill>
              </a:rPr>
              <a:t>Now we can find the eigenvector that corresponds to each eigenvalue</a:t>
            </a:r>
          </a:p>
        </p:txBody>
      </p:sp>
    </p:spTree>
    <p:extLst>
      <p:ext uri="{BB962C8B-B14F-4D97-AF65-F5344CB8AC3E}">
        <p14:creationId xmlns:p14="http://schemas.microsoft.com/office/powerpoint/2010/main" val="2107465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6936DEA-69D0-6A16-D121-094C6B52E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2016B-DB95-4720-CA91-2BD4105660F2}"/>
              </a:ext>
            </a:extLst>
          </p:cNvPr>
          <p:cNvSpPr>
            <a:spLocks noGrp="1"/>
          </p:cNvSpPr>
          <p:nvPr>
            <p:ph type="title"/>
          </p:nvPr>
        </p:nvSpPr>
        <p:spPr>
          <a:xfrm>
            <a:off x="539271" y="13447"/>
            <a:ext cx="4077422" cy="650359"/>
          </a:xfrm>
        </p:spPr>
        <p:txBody>
          <a:bodyPr>
            <a:normAutofit fontScale="90000"/>
          </a:bodyPr>
          <a:lstStyle/>
          <a:p>
            <a:r>
              <a:rPr lang="en-US" dirty="0">
                <a:solidFill>
                  <a:schemeClr val="bg1"/>
                </a:solidFill>
              </a:rPr>
              <a:t>In </a:t>
            </a:r>
            <a:r>
              <a:rPr lang="en-US" dirty="0" err="1">
                <a:solidFill>
                  <a:schemeClr val="bg1"/>
                </a:solidFill>
              </a:rPr>
              <a:t>codE</a:t>
            </a:r>
            <a:endParaRPr lang="en-US" dirty="0">
              <a:solidFill>
                <a:schemeClr val="bg1"/>
              </a:solidFill>
            </a:endParaRPr>
          </a:p>
        </p:txBody>
      </p:sp>
      <p:sp>
        <p:nvSpPr>
          <p:cNvPr id="11" name="TextBox 10">
            <a:extLst>
              <a:ext uri="{FF2B5EF4-FFF2-40B4-BE49-F238E27FC236}">
                <a16:creationId xmlns:a16="http://schemas.microsoft.com/office/drawing/2014/main" id="{A9588BA4-D4EA-02DD-C5D2-2B5F60C2139C}"/>
              </a:ext>
            </a:extLst>
          </p:cNvPr>
          <p:cNvSpPr txBox="1"/>
          <p:nvPr/>
        </p:nvSpPr>
        <p:spPr>
          <a:xfrm>
            <a:off x="431694" y="1065546"/>
            <a:ext cx="3921645" cy="3416320"/>
          </a:xfrm>
          <a:prstGeom prst="rect">
            <a:avLst/>
          </a:prstGeom>
          <a:noFill/>
        </p:spPr>
        <p:txBody>
          <a:bodyPr wrap="square">
            <a:spAutoFit/>
          </a:bodyPr>
          <a:lstStyle/>
          <a:p>
            <a:pPr>
              <a:buNone/>
            </a:pPr>
            <a:r>
              <a:rPr lang="en-US" b="0" dirty="0">
                <a:solidFill>
                  <a:srgbClr val="C586C0"/>
                </a:solidFill>
                <a:effectLst/>
                <a:latin typeface="Andale Mono" panose="020B0509000000000004" pitchFamily="49" charset="0"/>
              </a:rPr>
              <a:t>import</a:t>
            </a:r>
            <a:r>
              <a:rPr lang="en-US" b="0" dirty="0">
                <a:solidFill>
                  <a:srgbClr val="FFFFFF"/>
                </a:solidFill>
                <a:effectLst/>
                <a:latin typeface="Andale Mono" panose="020B0509000000000004" pitchFamily="49" charset="0"/>
              </a:rPr>
              <a:t> </a:t>
            </a:r>
            <a:r>
              <a:rPr lang="en-US" b="1" dirty="0" err="1">
                <a:solidFill>
                  <a:srgbClr val="FFFF00"/>
                </a:solidFill>
                <a:effectLst/>
                <a:latin typeface="Andale Mono" panose="020B0509000000000004" pitchFamily="49" charset="0"/>
              </a:rPr>
              <a:t>cmath</a:t>
            </a:r>
            <a:r>
              <a:rPr lang="en-US" dirty="0">
                <a:solidFill>
                  <a:srgbClr val="FFFFFF"/>
                </a:solidFill>
                <a:latin typeface="Andale Mono" panose="020B0509000000000004" pitchFamily="49" charset="0"/>
              </a:rPr>
              <a:t> # for sqrt</a:t>
            </a:r>
            <a:br>
              <a:rPr lang="en-US" b="0" dirty="0">
                <a:solidFill>
                  <a:srgbClr val="FFFFFF"/>
                </a:solidFill>
                <a:effectLst/>
                <a:latin typeface="Andale Mono" panose="020B0509000000000004" pitchFamily="49" charset="0"/>
              </a:rPr>
            </a:br>
            <a:endParaRPr lang="en-US" b="0" dirty="0">
              <a:solidFill>
                <a:srgbClr val="FFFFFF"/>
              </a:solidFill>
              <a:effectLst/>
              <a:latin typeface="Andale Mono" panose="020B0509000000000004" pitchFamily="49" charset="0"/>
            </a:endParaRPr>
          </a:p>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eigenvalues_2x2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lvl="1"/>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det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4</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det</a:t>
            </a:r>
            <a:endParaRPr lang="en-US" b="0" dirty="0">
              <a:solidFill>
                <a:srgbClr val="FFFFFF"/>
              </a:solidFill>
              <a:effectLst/>
              <a:latin typeface="Andale Mono" panose="020B0509000000000004" pitchFamily="49" charset="0"/>
            </a:endParaRPr>
          </a:p>
          <a:p>
            <a:pPr lvl="1"/>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1" dirty="0" err="1">
                <a:solidFill>
                  <a:srgbClr val="FFFF00"/>
                </a:solidFill>
                <a:effectLst/>
                <a:latin typeface="Andale Mono" panose="020B0509000000000004" pitchFamily="49" charset="0"/>
              </a:rPr>
              <a:t>cmath</a:t>
            </a:r>
            <a:r>
              <a:rPr lang="en-US" b="0" dirty="0" err="1">
                <a:solidFill>
                  <a:srgbClr val="FFFFFF"/>
                </a:solidFill>
                <a:effectLst/>
                <a:latin typeface="Andale Mono" panose="020B0509000000000004" pitchFamily="49" charset="0"/>
              </a:rPr>
              <a:t>.</a:t>
            </a:r>
            <a:r>
              <a:rPr lang="en-US" b="0" dirty="0" err="1">
                <a:solidFill>
                  <a:srgbClr val="DCDCAA"/>
                </a:solidFill>
                <a:effectLst/>
                <a:latin typeface="Andale Mono" panose="020B0509000000000004" pitchFamily="49" charset="0"/>
              </a:rPr>
              <a:t>sqrt</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disc</a:t>
            </a:r>
            <a:r>
              <a:rPr lang="en-US" b="0" dirty="0">
                <a:solidFill>
                  <a:srgbClr val="FFFFFF"/>
                </a:solidFill>
                <a:effectLst/>
                <a:latin typeface="Andale Mono" panose="020B0509000000000004" pitchFamily="49" charset="0"/>
              </a:rPr>
              <a:t>)</a:t>
            </a:r>
          </a:p>
          <a:p>
            <a:pPr lvl="1"/>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lvl="1"/>
            <a:r>
              <a:rPr lang="el-GR" b="0" dirty="0">
                <a:solidFill>
                  <a:srgbClr val="9CDCFE"/>
                </a:solidFill>
                <a:effectLst/>
                <a:latin typeface="Andale Mono" panose="020B0509000000000004" pitchFamily="49" charset="0"/>
              </a:rPr>
              <a:t>λ2</a:t>
            </a:r>
            <a:r>
              <a:rPr lang="el-GR" b="0" dirty="0">
                <a:solidFill>
                  <a:srgbClr val="FFFFFF"/>
                </a:solidFill>
                <a:effectLst/>
                <a:latin typeface="Andale Mono" panose="020B0509000000000004" pitchFamily="49" charset="0"/>
              </a:rPr>
              <a:t> </a:t>
            </a:r>
            <a:r>
              <a:rPr lang="el-GR" b="0" dirty="0">
                <a:solidFill>
                  <a:srgbClr val="D4D4D4"/>
                </a:solidFill>
                <a:effectLst/>
                <a:latin typeface="Andale Mono" panose="020B0509000000000004" pitchFamily="49" charset="0"/>
              </a:rPr>
              <a:t>=</a:t>
            </a:r>
            <a:r>
              <a:rPr lang="el-GR"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tr</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root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2</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λ1</a:t>
            </a:r>
            <a:r>
              <a:rPr lang="el-GR"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λ2</a:t>
            </a:r>
            <a:endParaRPr lang="el-GR" b="0" dirty="0">
              <a:solidFill>
                <a:srgbClr val="FFFFFF"/>
              </a:solidFill>
              <a:effectLst/>
              <a:latin typeface="Andale Mono" panose="020B0509000000000004" pitchFamily="49" charset="0"/>
            </a:endParaRPr>
          </a:p>
        </p:txBody>
      </p:sp>
      <p:sp>
        <p:nvSpPr>
          <p:cNvPr id="12" name="TextBox 11">
            <a:extLst>
              <a:ext uri="{FF2B5EF4-FFF2-40B4-BE49-F238E27FC236}">
                <a16:creationId xmlns:a16="http://schemas.microsoft.com/office/drawing/2014/main" id="{BD11A7EC-4ADF-6BF9-DBAC-2672ED23D6FE}"/>
              </a:ext>
            </a:extLst>
          </p:cNvPr>
          <p:cNvSpPr txBox="1"/>
          <p:nvPr/>
        </p:nvSpPr>
        <p:spPr>
          <a:xfrm>
            <a:off x="431694" y="603881"/>
            <a:ext cx="2526397" cy="461665"/>
          </a:xfrm>
          <a:prstGeom prst="rect">
            <a:avLst/>
          </a:prstGeom>
          <a:noFill/>
        </p:spPr>
        <p:txBody>
          <a:bodyPr wrap="none" rtlCol="0">
            <a:spAutoFit/>
          </a:bodyPr>
          <a:lstStyle/>
          <a:p>
            <a:r>
              <a:rPr lang="en-US" sz="2400" dirty="0">
                <a:solidFill>
                  <a:schemeClr val="accent5">
                    <a:lumMod val="40000"/>
                    <a:lumOff val="60000"/>
                  </a:schemeClr>
                </a:solidFill>
              </a:rPr>
              <a:t>Find eigenvalues: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CD9BF97-3B20-9B4B-4A29-A837DAF4AE66}"/>
                  </a:ext>
                </a:extLst>
              </p:cNvPr>
              <p:cNvSpPr txBox="1"/>
              <p:nvPr/>
            </p:nvSpPr>
            <p:spPr>
              <a:xfrm>
                <a:off x="4049208" y="301065"/>
                <a:ext cx="2922065" cy="461665"/>
              </a:xfrm>
              <a:prstGeom prst="rect">
                <a:avLst/>
              </a:prstGeom>
              <a:noFill/>
            </p:spPr>
            <p:txBody>
              <a:bodyPr wrap="square">
                <a:spAutoFit/>
              </a:bodyPr>
              <a:lstStyle/>
              <a:p>
                <a:pPr>
                  <a:buNone/>
                </a:pPr>
                <a:r>
                  <a:rPr lang="en-US" sz="2400" dirty="0">
                    <a:solidFill>
                      <a:schemeClr val="accent5">
                        <a:lumMod val="40000"/>
                        <a:lumOff val="60000"/>
                      </a:schemeClr>
                    </a:solidFill>
                  </a:rPr>
                  <a:t>Solve </a:t>
                </a:r>
                <a14:m>
                  <m:oMath xmlns:m="http://schemas.openxmlformats.org/officeDocument/2006/math">
                    <m:d>
                      <m:dPr>
                        <m:ctrlPr>
                          <a:rPr lang="en-US" sz="2400" i="1" dirty="0" smtClean="0">
                            <a:solidFill>
                              <a:schemeClr val="accent5">
                                <a:lumMod val="40000"/>
                                <a:lumOff val="60000"/>
                              </a:schemeClr>
                            </a:solidFill>
                            <a:latin typeface="Cambria Math" panose="02040503050406030204" pitchFamily="18" charset="0"/>
                          </a:rPr>
                        </m:ctrlPr>
                      </m:dPr>
                      <m:e>
                        <m:r>
                          <a:rPr lang="en-US" sz="2400" i="1" dirty="0" smtClean="0">
                            <a:solidFill>
                              <a:schemeClr val="accent5">
                                <a:lumMod val="40000"/>
                                <a:lumOff val="60000"/>
                              </a:schemeClr>
                            </a:solidFill>
                            <a:latin typeface="Cambria Math" panose="02040503050406030204" pitchFamily="18" charset="0"/>
                          </a:rPr>
                          <m:t>𝐴</m:t>
                        </m:r>
                        <m:r>
                          <a:rPr lang="en-US" sz="2400" i="1" dirty="0" smtClean="0">
                            <a:solidFill>
                              <a:schemeClr val="accent5">
                                <a:lumMod val="40000"/>
                                <a:lumOff val="60000"/>
                              </a:schemeClr>
                            </a:solidFill>
                            <a:latin typeface="Cambria Math" panose="02040503050406030204" pitchFamily="18" charset="0"/>
                          </a:rPr>
                          <m:t>−</m:t>
                        </m:r>
                        <m:r>
                          <a:rPr lang="en-US" sz="2400" i="1" dirty="0" smtClean="0">
                            <a:solidFill>
                              <a:schemeClr val="accent5">
                                <a:lumMod val="40000"/>
                                <a:lumOff val="60000"/>
                              </a:schemeClr>
                            </a:solidFill>
                            <a:latin typeface="Cambria Math" panose="02040503050406030204" pitchFamily="18" charset="0"/>
                          </a:rPr>
                          <m:t>𝜆</m:t>
                        </m:r>
                        <m:r>
                          <a:rPr lang="en-US" sz="2400" i="1" dirty="0" smtClean="0">
                            <a:solidFill>
                              <a:schemeClr val="accent5">
                                <a:lumMod val="40000"/>
                                <a:lumOff val="60000"/>
                              </a:schemeClr>
                            </a:solidFill>
                            <a:latin typeface="Cambria Math" panose="02040503050406030204" pitchFamily="18" charset="0"/>
                          </a:rPr>
                          <m:t>𝐼</m:t>
                        </m:r>
                      </m:e>
                    </m:d>
                    <m:r>
                      <a:rPr lang="en-US" sz="2400" i="1" dirty="0">
                        <a:solidFill>
                          <a:schemeClr val="accent5">
                            <a:lumMod val="40000"/>
                            <a:lumOff val="60000"/>
                          </a:schemeClr>
                        </a:solidFill>
                        <a:latin typeface="Cambria Math" panose="02040503050406030204" pitchFamily="18" charset="0"/>
                      </a:rPr>
                      <m:t>𝑣</m:t>
                    </m:r>
                    <m:r>
                      <a:rPr lang="en-US" sz="2400" i="1" dirty="0">
                        <a:solidFill>
                          <a:schemeClr val="accent5">
                            <a:lumMod val="40000"/>
                            <a:lumOff val="60000"/>
                          </a:schemeClr>
                        </a:solidFill>
                        <a:latin typeface="Cambria Math" panose="02040503050406030204" pitchFamily="18" charset="0"/>
                      </a:rPr>
                      <m:t>=0</m:t>
                    </m:r>
                  </m:oMath>
                </a14:m>
                <a:endParaRPr lang="en-US" sz="2400" dirty="0">
                  <a:solidFill>
                    <a:schemeClr val="accent5">
                      <a:lumMod val="40000"/>
                      <a:lumOff val="60000"/>
                    </a:schemeClr>
                  </a:solidFill>
                </a:endParaRPr>
              </a:p>
            </p:txBody>
          </p:sp>
        </mc:Choice>
        <mc:Fallback xmlns="">
          <p:sp>
            <p:nvSpPr>
              <p:cNvPr id="14" name="TextBox 13">
                <a:extLst>
                  <a:ext uri="{FF2B5EF4-FFF2-40B4-BE49-F238E27FC236}">
                    <a16:creationId xmlns:a16="http://schemas.microsoft.com/office/drawing/2014/main" id="{6CD9BF97-3B20-9B4B-4A29-A837DAF4AE66}"/>
                  </a:ext>
                </a:extLst>
              </p:cNvPr>
              <p:cNvSpPr txBox="1">
                <a:spLocks noRot="1" noChangeAspect="1" noMove="1" noResize="1" noEditPoints="1" noAdjustHandles="1" noChangeArrowheads="1" noChangeShapeType="1" noTextEdit="1"/>
              </p:cNvSpPr>
              <p:nvPr/>
            </p:nvSpPr>
            <p:spPr>
              <a:xfrm>
                <a:off x="4049208" y="301065"/>
                <a:ext cx="2922065" cy="461665"/>
              </a:xfrm>
              <a:prstGeom prst="rect">
                <a:avLst/>
              </a:prstGeom>
              <a:blipFill>
                <a:blip r:embed="rId2"/>
                <a:stretch>
                  <a:fillRect l="-3017" t="-10526" b="-2894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56D3DD69-9BFC-4D0B-54EA-1BC74AD43435}"/>
              </a:ext>
            </a:extLst>
          </p:cNvPr>
          <p:cNvSpPr txBox="1"/>
          <p:nvPr/>
        </p:nvSpPr>
        <p:spPr>
          <a:xfrm>
            <a:off x="4119372" y="745588"/>
            <a:ext cx="4096741" cy="3970318"/>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solve_2x2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0</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c</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a:t>
            </a:r>
            <a:r>
              <a:rPr lang="en-US" b="0" dirty="0">
                <a:solidFill>
                  <a:srgbClr val="B5CEA8"/>
                </a:solidFill>
                <a:effectLst/>
                <a:latin typeface="Andale Mono" panose="020B0509000000000004" pitchFamily="49" charset="0"/>
              </a:rPr>
              <a:t>1</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b</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c</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d</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endParaRPr lang="el-GR"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if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abs</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m11</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&gt;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1e-12</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m12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m11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else</a:t>
            </a:r>
            <a:r>
              <a:rPr lang="en-US"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9CDCFE"/>
                </a:solidFill>
                <a:effectLst/>
                <a:latin typeface="Andale Mono" panose="020B0509000000000004" pitchFamily="49" charset="0"/>
              </a:rPr>
              <a:t>m22</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m21</a:t>
            </a:r>
            <a:endParaRPr lang="en-US" b="0" dirty="0">
              <a:solidFill>
                <a:srgbClr val="FFFFFF"/>
              </a:solidFill>
              <a:effectLst/>
              <a:latin typeface="Andale Mono" panose="020B0509000000000004" pitchFamily="49" charset="0"/>
            </a:endParaRPr>
          </a:p>
          <a:p>
            <a:pPr>
              <a:buNone/>
            </a:pPr>
            <a:r>
              <a:rPr lang="en-US" b="0" dirty="0">
                <a:solidFill>
                  <a:srgbClr val="9CDCFE"/>
                </a:solidFill>
                <a:effectLst/>
                <a:latin typeface="Andale Mono" panose="020B0509000000000004" pitchFamily="49" charset="0"/>
              </a:rPr>
              <a:t>		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a:t>
            </a:r>
            <a:r>
              <a:rPr lang="en-US" b="0" dirty="0">
                <a:solidFill>
                  <a:srgbClr val="B5CEA8"/>
                </a:solidFill>
                <a:effectLst/>
                <a:latin typeface="Andale Mono" panose="020B0509000000000004" pitchFamily="49" charset="0"/>
              </a:rPr>
              <a:t>1</a:t>
            </a:r>
            <a:endParaRPr lang="en-US" b="0" dirty="0">
              <a:solidFill>
                <a:srgbClr val="FFFFFF"/>
              </a:solidFill>
              <a:effectLst/>
              <a:latin typeface="Andale Mono" panose="020B0509000000000004" pitchFamily="49" charset="0"/>
            </a:endParaRPr>
          </a:p>
          <a:p>
            <a:pPr>
              <a:buNone/>
            </a:pPr>
            <a:r>
              <a:rPr lang="en-US" b="0" dirty="0">
                <a:solidFill>
                  <a:srgbClr val="C586C0"/>
                </a:solidFill>
                <a:effectLst/>
                <a:latin typeface="Andale Mono" panose="020B0509000000000004" pitchFamily="49" charset="0"/>
              </a:rPr>
              <a:t>	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18" name="TextBox 17">
            <a:extLst>
              <a:ext uri="{FF2B5EF4-FFF2-40B4-BE49-F238E27FC236}">
                <a16:creationId xmlns:a16="http://schemas.microsoft.com/office/drawing/2014/main" id="{85ACA221-FB11-ACBA-20CA-60D627EC5AB2}"/>
              </a:ext>
            </a:extLst>
          </p:cNvPr>
          <p:cNvSpPr txBox="1"/>
          <p:nvPr/>
        </p:nvSpPr>
        <p:spPr>
          <a:xfrm>
            <a:off x="431694" y="5192103"/>
            <a:ext cx="6098240" cy="923330"/>
          </a:xfrm>
          <a:prstGeom prst="rect">
            <a:avLst/>
          </a:prstGeom>
          <a:noFill/>
        </p:spPr>
        <p:txBody>
          <a:bodyPr wrap="square">
            <a:spAutoFit/>
          </a:bodyPr>
          <a:lstStyle/>
          <a:p>
            <a:pPr>
              <a:buNone/>
            </a:pPr>
            <a:r>
              <a:rPr lang="en-US" b="0" dirty="0">
                <a:solidFill>
                  <a:srgbClr val="569CD6"/>
                </a:solidFill>
                <a:effectLst/>
                <a:latin typeface="Andale Mono" panose="020B0509000000000004" pitchFamily="49" charset="0"/>
              </a:rPr>
              <a:t>def</a:t>
            </a:r>
            <a:r>
              <a:rPr lang="en-US" b="0" dirty="0">
                <a:solidFill>
                  <a:srgbClr val="FFFFFF"/>
                </a:solidFill>
                <a:effectLst/>
                <a:latin typeface="Andale Mono" panose="020B0509000000000004" pitchFamily="49" charset="0"/>
              </a:rPr>
              <a:t> </a:t>
            </a:r>
            <a:r>
              <a:rPr lang="en-US" b="0" dirty="0">
                <a:solidFill>
                  <a:srgbClr val="DCDCAA"/>
                </a:solidFill>
                <a:effectLst/>
                <a:latin typeface="Andale Mono" panose="020B0509000000000004" pitchFamily="49" charset="0"/>
              </a:rPr>
              <a:t>eigenvector_2x2</a:t>
            </a:r>
            <a:r>
              <a:rPr lang="en-US" b="0" dirty="0">
                <a:solidFill>
                  <a:srgbClr val="FFFFFF"/>
                </a:solidFill>
                <a:effectLst/>
                <a:latin typeface="Andale Mono" panose="020B0509000000000004" pitchFamily="49" charset="0"/>
              </a:rPr>
              <a:t>(</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 </a:t>
            </a:r>
            <a:r>
              <a:rPr lang="en-US" b="0" dirty="0">
                <a:solidFill>
                  <a:srgbClr val="D4D4D4"/>
                </a:solidFill>
                <a:effectLst/>
                <a:latin typeface="Andale Mono" panose="020B0509000000000004" pitchFamily="49" charset="0"/>
              </a:rPr>
              <a:t>=</a:t>
            </a:r>
            <a:r>
              <a:rPr lang="en-US" b="0" dirty="0">
                <a:solidFill>
                  <a:srgbClr val="FFFFFF"/>
                </a:solidFill>
                <a:effectLst/>
                <a:latin typeface="Andale Mono" panose="020B0509000000000004" pitchFamily="49" charset="0"/>
              </a:rPr>
              <a:t> solve_2x2(</a:t>
            </a:r>
            <a:r>
              <a:rPr lang="en-US" b="0" dirty="0">
                <a:solidFill>
                  <a:srgbClr val="9CDCFE"/>
                </a:solidFill>
                <a:effectLst/>
                <a:latin typeface="Andale Mono" panose="020B0509000000000004" pitchFamily="49" charset="0"/>
              </a:rPr>
              <a:t>A</a:t>
            </a:r>
            <a:r>
              <a:rPr lang="en-US" b="0" dirty="0">
                <a:solidFill>
                  <a:srgbClr val="FFFFFF"/>
                </a:solidFill>
                <a:effectLst/>
                <a:latin typeface="Andale Mono" panose="020B0509000000000004" pitchFamily="49" charset="0"/>
              </a:rPr>
              <a:t>, </a:t>
            </a:r>
            <a:r>
              <a:rPr lang="el-GR" b="0" dirty="0">
                <a:solidFill>
                  <a:srgbClr val="9CDCFE"/>
                </a:solidFill>
                <a:effectLst/>
                <a:latin typeface="Andale Mono" panose="020B0509000000000004" pitchFamily="49" charset="0"/>
              </a:rPr>
              <a:t>λ</a:t>
            </a:r>
            <a:r>
              <a:rPr lang="el-GR" b="0" dirty="0">
                <a:solidFill>
                  <a:srgbClr val="FFFFFF"/>
                </a:solidFill>
                <a:effectLst/>
                <a:latin typeface="Andale Mono" panose="020B0509000000000004" pitchFamily="49" charset="0"/>
              </a:rPr>
              <a:t>)</a:t>
            </a:r>
          </a:p>
          <a:p>
            <a:pPr>
              <a:buNone/>
            </a:pPr>
            <a:r>
              <a:rPr lang="en-US" b="0" dirty="0">
                <a:solidFill>
                  <a:srgbClr val="9CDCFE"/>
                </a:solidFill>
                <a:effectLst/>
                <a:latin typeface="Andale Mono" panose="020B0509000000000004" pitchFamily="49" charset="0"/>
              </a:rPr>
              <a:t>	</a:t>
            </a:r>
            <a:r>
              <a:rPr lang="en-US" b="0" dirty="0">
                <a:solidFill>
                  <a:srgbClr val="C586C0"/>
                </a:solidFill>
                <a:effectLst/>
                <a:latin typeface="Andale Mono" panose="020B0509000000000004" pitchFamily="49" charset="0"/>
              </a:rPr>
              <a:t>return</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x</a:t>
            </a:r>
            <a:r>
              <a:rPr lang="en-US" b="0" dirty="0">
                <a:solidFill>
                  <a:srgbClr val="FFFFFF"/>
                </a:solidFill>
                <a:effectLst/>
                <a:latin typeface="Andale Mono" panose="020B0509000000000004" pitchFamily="49" charset="0"/>
              </a:rPr>
              <a:t>, </a:t>
            </a:r>
            <a:r>
              <a:rPr lang="en-US" b="0" dirty="0">
                <a:solidFill>
                  <a:srgbClr val="9CDCFE"/>
                </a:solidFill>
                <a:effectLst/>
                <a:latin typeface="Andale Mono" panose="020B0509000000000004" pitchFamily="49" charset="0"/>
              </a:rPr>
              <a:t>y</a:t>
            </a:r>
            <a:r>
              <a:rPr lang="en-US" b="0" dirty="0">
                <a:solidFill>
                  <a:srgbClr val="FFFFFF"/>
                </a:solidFill>
                <a:effectLst/>
                <a:latin typeface="Andale Mono" panose="020B0509000000000004" pitchFamily="49" charset="0"/>
              </a:rPr>
              <a:t>)</a:t>
            </a:r>
          </a:p>
        </p:txBody>
      </p:sp>
      <p:sp>
        <p:nvSpPr>
          <p:cNvPr id="19" name="TextBox 18">
            <a:extLst>
              <a:ext uri="{FF2B5EF4-FFF2-40B4-BE49-F238E27FC236}">
                <a16:creationId xmlns:a16="http://schemas.microsoft.com/office/drawing/2014/main" id="{1386BAFA-4C8E-7FFB-FF83-3AB1380FEAAD}"/>
              </a:ext>
            </a:extLst>
          </p:cNvPr>
          <p:cNvSpPr txBox="1"/>
          <p:nvPr/>
        </p:nvSpPr>
        <p:spPr>
          <a:xfrm>
            <a:off x="431694" y="4750222"/>
            <a:ext cx="4778359" cy="461665"/>
          </a:xfrm>
          <a:prstGeom prst="rect">
            <a:avLst/>
          </a:prstGeom>
          <a:noFill/>
        </p:spPr>
        <p:txBody>
          <a:bodyPr wrap="none" rtlCol="0">
            <a:spAutoFit/>
          </a:bodyPr>
          <a:lstStyle/>
          <a:p>
            <a:r>
              <a:rPr lang="en-US" sz="2400" dirty="0">
                <a:solidFill>
                  <a:schemeClr val="accent5">
                    <a:lumMod val="40000"/>
                    <a:lumOff val="60000"/>
                  </a:schemeClr>
                </a:solidFill>
              </a:rPr>
              <a:t>Find eigenvector from eigenvalue: </a:t>
            </a:r>
          </a:p>
        </p:txBody>
      </p:sp>
      <p:sp>
        <p:nvSpPr>
          <p:cNvPr id="22" name="TextBox 21">
            <a:extLst>
              <a:ext uri="{FF2B5EF4-FFF2-40B4-BE49-F238E27FC236}">
                <a16:creationId xmlns:a16="http://schemas.microsoft.com/office/drawing/2014/main" id="{2E241589-CCD1-0E7D-88B2-0584A3483770}"/>
              </a:ext>
            </a:extLst>
          </p:cNvPr>
          <p:cNvSpPr txBox="1"/>
          <p:nvPr/>
        </p:nvSpPr>
        <p:spPr>
          <a:xfrm>
            <a:off x="8456790" y="328189"/>
            <a:ext cx="3735210" cy="4524315"/>
          </a:xfrm>
          <a:prstGeom prst="rect">
            <a:avLst/>
          </a:prstGeom>
          <a:noFill/>
        </p:spPr>
        <p:txBody>
          <a:bodyPr wrap="square" rtlCol="0">
            <a:spAutoFit/>
          </a:bodyPr>
          <a:lstStyle/>
          <a:p>
            <a:r>
              <a:rPr lang="en-US" sz="2400" dirty="0" err="1">
                <a:solidFill>
                  <a:srgbClr val="FFFF00"/>
                </a:solidFill>
              </a:rPr>
              <a:t>math.sqrt</a:t>
            </a:r>
            <a:r>
              <a:rPr lang="en-US" sz="2400" dirty="0">
                <a:solidFill>
                  <a:srgbClr val="FFFF00"/>
                </a:solidFill>
              </a:rPr>
              <a:t>(-1) → error</a:t>
            </a:r>
          </a:p>
          <a:p>
            <a:r>
              <a:rPr lang="en-US" sz="2400" dirty="0" err="1">
                <a:solidFill>
                  <a:srgbClr val="FFFF00"/>
                </a:solidFill>
              </a:rPr>
              <a:t>cmath.sqrt</a:t>
            </a:r>
            <a:r>
              <a:rPr lang="en-US" sz="2400" dirty="0">
                <a:solidFill>
                  <a:srgbClr val="FFFF00"/>
                </a:solidFill>
              </a:rPr>
              <a:t>(-1) → 1j</a:t>
            </a:r>
          </a:p>
          <a:p>
            <a:endParaRPr lang="en-US" sz="2400" dirty="0">
              <a:solidFill>
                <a:srgbClr val="FFFF00"/>
              </a:solidFill>
            </a:endParaRPr>
          </a:p>
          <a:p>
            <a:r>
              <a:rPr lang="en-US" sz="2400" dirty="0">
                <a:solidFill>
                  <a:srgbClr val="FFFF00"/>
                </a:solidFill>
              </a:rPr>
              <a:t>No simplification step needed. (j is a common engineering variable for </a:t>
            </a:r>
            <a:r>
              <a:rPr lang="en-US" sz="2400" dirty="0" err="1">
                <a:solidFill>
                  <a:srgbClr val="FFFF00"/>
                </a:solidFill>
              </a:rPr>
              <a:t>i</a:t>
            </a:r>
            <a:r>
              <a:rPr lang="en-US" sz="2400" dirty="0">
                <a:solidFill>
                  <a:srgbClr val="FFFF00"/>
                </a:solidFill>
              </a:rPr>
              <a:t>)</a:t>
            </a:r>
          </a:p>
          <a:p>
            <a:endParaRPr lang="en-US" sz="2400" dirty="0">
              <a:solidFill>
                <a:srgbClr val="FFFF00"/>
              </a:solidFill>
            </a:endParaRPr>
          </a:p>
          <a:p>
            <a:r>
              <a:rPr lang="en-US" sz="2400" dirty="0">
                <a:solidFill>
                  <a:srgbClr val="FFFF00"/>
                </a:solidFill>
              </a:rPr>
              <a:t>Complex eigenvectors are returned directly</a:t>
            </a:r>
          </a:p>
          <a:p>
            <a:endParaRPr lang="en-US" sz="2400" dirty="0">
              <a:solidFill>
                <a:srgbClr val="FFFF00"/>
              </a:solidFill>
            </a:endParaRPr>
          </a:p>
          <a:p>
            <a:r>
              <a:rPr lang="en-US" sz="2400" dirty="0">
                <a:solidFill>
                  <a:srgbClr val="FFFF00"/>
                </a:solidFill>
              </a:rPr>
              <a:t>GCD doesn’t make sense anymore. </a:t>
            </a:r>
          </a:p>
        </p:txBody>
      </p:sp>
      <p:sp>
        <p:nvSpPr>
          <p:cNvPr id="23" name="TextBox 22">
            <a:extLst>
              <a:ext uri="{FF2B5EF4-FFF2-40B4-BE49-F238E27FC236}">
                <a16:creationId xmlns:a16="http://schemas.microsoft.com/office/drawing/2014/main" id="{165A0FBB-101F-2370-F9BE-75A0FCF8EECC}"/>
              </a:ext>
            </a:extLst>
          </p:cNvPr>
          <p:cNvSpPr txBox="1"/>
          <p:nvPr/>
        </p:nvSpPr>
        <p:spPr>
          <a:xfrm>
            <a:off x="4616693" y="5688084"/>
            <a:ext cx="7331735" cy="954107"/>
          </a:xfrm>
          <a:prstGeom prst="rect">
            <a:avLst/>
          </a:prstGeom>
          <a:noFill/>
        </p:spPr>
        <p:txBody>
          <a:bodyPr wrap="square" rtlCol="0">
            <a:spAutoFit/>
          </a:bodyPr>
          <a:lstStyle/>
          <a:p>
            <a:r>
              <a:rPr lang="en-US" sz="2800" dirty="0">
                <a:solidFill>
                  <a:schemeClr val="accent5">
                    <a:lumMod val="20000"/>
                    <a:lumOff val="80000"/>
                  </a:schemeClr>
                </a:solidFill>
              </a:rPr>
              <a:t>Now we can find the complex eigenvector that corresponds to each complex eigenvalue</a:t>
            </a:r>
          </a:p>
        </p:txBody>
      </p:sp>
      <p:sp>
        <p:nvSpPr>
          <p:cNvPr id="3" name="TextBox 2">
            <a:extLst>
              <a:ext uri="{FF2B5EF4-FFF2-40B4-BE49-F238E27FC236}">
                <a16:creationId xmlns:a16="http://schemas.microsoft.com/office/drawing/2014/main" id="{823AEDA5-93A4-C5AC-9D12-98C69AD4C025}"/>
              </a:ext>
            </a:extLst>
          </p:cNvPr>
          <p:cNvSpPr txBox="1"/>
          <p:nvPr/>
        </p:nvSpPr>
        <p:spPr>
          <a:xfrm>
            <a:off x="3211713" y="428178"/>
            <a:ext cx="6946365" cy="5940088"/>
          </a:xfrm>
          <a:prstGeom prst="rect">
            <a:avLst/>
          </a:prstGeom>
          <a:solidFill>
            <a:schemeClr val="tx1"/>
          </a:solidFill>
          <a:ln>
            <a:solidFill>
              <a:srgbClr val="00B050"/>
            </a:solidFill>
          </a:ln>
          <a:effectLst>
            <a:glow rad="469900">
              <a:srgbClr val="00B050">
                <a:alpha val="40000"/>
              </a:srgbClr>
            </a:glow>
          </a:effectLst>
        </p:spPr>
        <p:txBody>
          <a:bodyPr wrap="square">
            <a:spAutoFit/>
          </a:bodyPr>
          <a:lstStyle/>
          <a:p>
            <a:r>
              <a:rPr lang="en-US" sz="2800" dirty="0">
                <a:solidFill>
                  <a:srgbClr val="03D866"/>
                </a:solidFill>
              </a:rPr>
              <a:t>A = [[0, -1],[1,  0]]</a:t>
            </a:r>
          </a:p>
          <a:p>
            <a:endParaRPr lang="en-US" sz="2800" dirty="0">
              <a:solidFill>
                <a:srgbClr val="03D866"/>
              </a:solidFill>
            </a:endParaRPr>
          </a:p>
          <a:p>
            <a:r>
              <a:rPr lang="el-GR" sz="2800" dirty="0">
                <a:solidFill>
                  <a:srgbClr val="03D866"/>
                </a:solidFill>
              </a:rPr>
              <a:t>λ1, λ2 = </a:t>
            </a:r>
            <a:r>
              <a:rPr lang="en-US" sz="2800" dirty="0">
                <a:solidFill>
                  <a:srgbClr val="03D866"/>
                </a:solidFill>
              </a:rPr>
              <a:t>eigenvalues_2x2(A)</a:t>
            </a:r>
          </a:p>
          <a:p>
            <a:r>
              <a:rPr lang="en-US" sz="2800" dirty="0">
                <a:solidFill>
                  <a:srgbClr val="03D866"/>
                </a:solidFill>
              </a:rPr>
              <a:t>print("Eigenvalues:", </a:t>
            </a:r>
            <a:r>
              <a:rPr lang="el-GR" sz="2800" dirty="0">
                <a:solidFill>
                  <a:srgbClr val="03D866"/>
                </a:solidFill>
              </a:rPr>
              <a:t>λ1, ",", λ2)</a:t>
            </a:r>
          </a:p>
          <a:p>
            <a:endParaRPr lang="en-US" sz="2800" dirty="0">
              <a:solidFill>
                <a:srgbClr val="03D866"/>
              </a:solidFill>
            </a:endParaRPr>
          </a:p>
          <a:p>
            <a:r>
              <a:rPr lang="en-US" sz="2800" dirty="0">
                <a:solidFill>
                  <a:srgbClr val="03D866"/>
                </a:solidFill>
              </a:rPr>
              <a:t>v1 = eigenvector_2x2(A, </a:t>
            </a:r>
            <a:r>
              <a:rPr lang="el-GR" sz="2800" dirty="0">
                <a:solidFill>
                  <a:srgbClr val="03D866"/>
                </a:solidFill>
              </a:rPr>
              <a:t>λ1)</a:t>
            </a:r>
          </a:p>
          <a:p>
            <a:r>
              <a:rPr lang="en-US" sz="2800" dirty="0">
                <a:solidFill>
                  <a:srgbClr val="03D866"/>
                </a:solidFill>
              </a:rPr>
              <a:t>v2 = eigenvector_2x2(A, </a:t>
            </a:r>
            <a:r>
              <a:rPr lang="el-GR" sz="2800" dirty="0">
                <a:solidFill>
                  <a:srgbClr val="03D866"/>
                </a:solidFill>
              </a:rPr>
              <a:t>λ2)</a:t>
            </a:r>
          </a:p>
          <a:p>
            <a:r>
              <a:rPr lang="en-US" sz="2800" dirty="0">
                <a:solidFill>
                  <a:srgbClr val="03D866"/>
                </a:solidFill>
              </a:rPr>
              <a:t>print("Eigenvector for </a:t>
            </a:r>
            <a:r>
              <a:rPr lang="el-GR" sz="2800" dirty="0">
                <a:solidFill>
                  <a:srgbClr val="03D866"/>
                </a:solidFill>
              </a:rPr>
              <a:t>λ =", λ1, ":", </a:t>
            </a:r>
            <a:r>
              <a:rPr lang="en-US" sz="2800" dirty="0">
                <a:solidFill>
                  <a:srgbClr val="03D866"/>
                </a:solidFill>
              </a:rPr>
              <a:t>v1)</a:t>
            </a:r>
          </a:p>
          <a:p>
            <a:r>
              <a:rPr lang="en-US" sz="2800" dirty="0">
                <a:solidFill>
                  <a:srgbClr val="03D866"/>
                </a:solidFill>
              </a:rPr>
              <a:t>print("Eigenvector for </a:t>
            </a:r>
            <a:r>
              <a:rPr lang="el-GR" sz="2800" dirty="0">
                <a:solidFill>
                  <a:srgbClr val="03D866"/>
                </a:solidFill>
              </a:rPr>
              <a:t>λ =", λ2, ":", </a:t>
            </a:r>
            <a:r>
              <a:rPr lang="en-US" sz="2800" dirty="0">
                <a:solidFill>
                  <a:srgbClr val="03D866"/>
                </a:solidFill>
              </a:rPr>
              <a:t>v2)</a:t>
            </a:r>
            <a:endParaRPr lang="en-US" sz="2400" dirty="0">
              <a:solidFill>
                <a:srgbClr val="00B050"/>
              </a:solidFill>
            </a:endParaRPr>
          </a:p>
          <a:p>
            <a:pPr fontAlgn="base" latinLnBrk="1"/>
            <a:endParaRPr lang="en-US" sz="3200" dirty="0">
              <a:solidFill>
                <a:schemeClr val="bg1"/>
              </a:solidFill>
            </a:endParaRPr>
          </a:p>
          <a:p>
            <a:pPr fontAlgn="base" latinLnBrk="1"/>
            <a:r>
              <a:rPr lang="en-US" sz="3200" dirty="0">
                <a:solidFill>
                  <a:schemeClr val="bg1"/>
                </a:solidFill>
              </a:rPr>
              <a:t>Eigenvalues: 1j , -1j</a:t>
            </a:r>
          </a:p>
          <a:p>
            <a:pPr fontAlgn="base" latinLnBrk="1"/>
            <a:r>
              <a:rPr lang="en-US" sz="3200" dirty="0">
                <a:solidFill>
                  <a:schemeClr val="bg1"/>
                </a:solidFill>
              </a:rPr>
              <a:t>Eigenvector for </a:t>
            </a:r>
            <a:r>
              <a:rPr lang="el-GR" sz="3200" dirty="0">
                <a:solidFill>
                  <a:schemeClr val="bg1"/>
                </a:solidFill>
              </a:rPr>
              <a:t>λ = 1</a:t>
            </a:r>
            <a:r>
              <a:rPr lang="en-US" sz="3200" dirty="0">
                <a:solidFill>
                  <a:schemeClr val="bg1"/>
                </a:solidFill>
              </a:rPr>
              <a:t>j : ((-0+1j), 1)</a:t>
            </a:r>
          </a:p>
          <a:p>
            <a:pPr fontAlgn="base" latinLnBrk="1"/>
            <a:r>
              <a:rPr lang="en-US" sz="3200" dirty="0">
                <a:solidFill>
                  <a:schemeClr val="bg1"/>
                </a:solidFill>
              </a:rPr>
              <a:t>Eigenvector for </a:t>
            </a:r>
            <a:r>
              <a:rPr lang="el-GR" sz="3200" dirty="0">
                <a:solidFill>
                  <a:schemeClr val="bg1"/>
                </a:solidFill>
              </a:rPr>
              <a:t>λ = -1</a:t>
            </a:r>
            <a:r>
              <a:rPr lang="en-US" sz="3200" dirty="0">
                <a:solidFill>
                  <a:schemeClr val="bg1"/>
                </a:solidFill>
              </a:rPr>
              <a:t>j : (-1j, 1)</a:t>
            </a:r>
          </a:p>
        </p:txBody>
      </p:sp>
    </p:spTree>
    <p:extLst>
      <p:ext uri="{BB962C8B-B14F-4D97-AF65-F5344CB8AC3E}">
        <p14:creationId xmlns:p14="http://schemas.microsoft.com/office/powerpoint/2010/main" val="2207948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1F90B4-EACE-D29A-811D-8E15E91482DA}"/>
            </a:ext>
          </a:extLst>
        </p:cNvPr>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886E1D-1784-8EEA-3D94-80748BA9026F}"/>
              </a:ext>
            </a:extLst>
          </p:cNvPr>
          <p:cNvSpPr>
            <a:spLocks noGrp="1"/>
          </p:cNvSpPr>
          <p:nvPr>
            <p:ph type="title"/>
          </p:nvPr>
        </p:nvSpPr>
        <p:spPr>
          <a:xfrm>
            <a:off x="6273292" y="140209"/>
            <a:ext cx="4800600" cy="1307592"/>
          </a:xfrm>
        </p:spPr>
        <p:txBody>
          <a:bodyPr>
            <a:normAutofit/>
          </a:bodyPr>
          <a:lstStyle/>
          <a:p>
            <a:pPr>
              <a:lnSpc>
                <a:spcPct val="90000"/>
              </a:lnSpc>
            </a:pPr>
            <a:r>
              <a:rPr lang="en-US" b="1" dirty="0">
                <a:solidFill>
                  <a:schemeClr val="bg1"/>
                </a:solidFill>
              </a:rPr>
              <a:t>Hermitian Operators</a:t>
            </a:r>
          </a:p>
        </p:txBody>
      </p:sp>
      <p:cxnSp>
        <p:nvCxnSpPr>
          <p:cNvPr id="14345" name="Straight Connector 14344">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9BF129-C6E8-4D57-3E34-E3DF136F5497}"/>
                  </a:ext>
                </a:extLst>
              </p:cNvPr>
              <p:cNvSpPr>
                <a:spLocks noGrp="1"/>
              </p:cNvSpPr>
              <p:nvPr>
                <p:ph idx="1"/>
              </p:nvPr>
            </p:nvSpPr>
            <p:spPr>
              <a:xfrm>
                <a:off x="6012439" y="1447801"/>
                <a:ext cx="6147796" cy="5410199"/>
              </a:xfrm>
            </p:spPr>
            <p:txBody>
              <a:bodyPr>
                <a:normAutofit/>
              </a:bodyPr>
              <a:lstStyle/>
              <a:p>
                <a:pPr>
                  <a:lnSpc>
                    <a:spcPct val="100000"/>
                  </a:lnSpc>
                </a:pPr>
                <a:r>
                  <a:rPr lang="en-US" sz="2800" dirty="0">
                    <a:solidFill>
                      <a:schemeClr val="bg1"/>
                    </a:solidFill>
                  </a:rPr>
                  <a:t>We have seen that…</a:t>
                </a:r>
              </a:p>
              <a:p>
                <a:pPr>
                  <a:lnSpc>
                    <a:spcPct val="100000"/>
                  </a:lnSpc>
                </a:pPr>
                <a:r>
                  <a:rPr lang="en-US" sz="2800" dirty="0">
                    <a:solidFill>
                      <a:schemeClr val="bg1"/>
                    </a:solidFill>
                  </a:rPr>
                  <a:t>Real matrices can have </a:t>
                </a:r>
                <a:r>
                  <a:rPr lang="en-US" sz="2800" b="1" dirty="0">
                    <a:solidFill>
                      <a:schemeClr val="bg1"/>
                    </a:solidFill>
                  </a:rPr>
                  <a:t>complex eigenvalues</a:t>
                </a:r>
                <a:r>
                  <a:rPr lang="en-US" sz="2800" dirty="0">
                    <a:solidFill>
                      <a:schemeClr val="bg1"/>
                    </a:solidFill>
                  </a:rPr>
                  <a:t>.</a:t>
                </a:r>
              </a:p>
              <a:p>
                <a:pPr>
                  <a:lnSpc>
                    <a:spcPct val="100000"/>
                  </a:lnSpc>
                </a:pPr>
                <a:r>
                  <a:rPr lang="en-US" sz="2800" dirty="0">
                    <a:solidFill>
                      <a:schemeClr val="bg1"/>
                    </a:solidFill>
                  </a:rPr>
                  <a:t>Eigenvectors may live in </a:t>
                </a:r>
                <a14:m>
                  <m:oMath xmlns:m="http://schemas.openxmlformats.org/officeDocument/2006/math">
                    <m:sSup>
                      <m:sSupPr>
                        <m:ctrlPr>
                          <a:rPr lang="en-US" sz="2800" i="1" dirty="0" smtClean="0">
                            <a:solidFill>
                              <a:schemeClr val="bg1"/>
                            </a:solidFill>
                            <a:latin typeface="Cambria Math" panose="02040503050406030204" pitchFamily="18" charset="0"/>
                          </a:rPr>
                        </m:ctrlPr>
                      </m:sSupPr>
                      <m:e>
                        <m:r>
                          <a:rPr lang="en-US" sz="2800" i="1" dirty="0">
                            <a:solidFill>
                              <a:schemeClr val="bg1"/>
                            </a:solidFill>
                            <a:latin typeface="Cambria Math" panose="02040503050406030204" pitchFamily="18" charset="0"/>
                          </a:rPr>
                          <m:t>ℂ</m:t>
                        </m:r>
                      </m:e>
                      <m:sup>
                        <m:r>
                          <m:rPr>
                            <m:sty m:val="p"/>
                          </m:rPr>
                          <a:rPr lang="en-US" sz="2800" b="0" i="1" dirty="0" smtClean="0">
                            <a:solidFill>
                              <a:schemeClr val="bg1"/>
                            </a:solidFill>
                            <a:latin typeface="Cambria Math" panose="02040503050406030204" pitchFamily="18" charset="0"/>
                          </a:rPr>
                          <m:t>n</m:t>
                        </m:r>
                      </m:sup>
                    </m:sSup>
                  </m:oMath>
                </a14:m>
                <a:r>
                  <a:rPr lang="en-US" sz="2800" dirty="0">
                    <a:solidFill>
                      <a:schemeClr val="bg1"/>
                    </a:solidFill>
                  </a:rPr>
                  <a:t> rather than </a:t>
                </a:r>
                <a14:m>
                  <m:oMath xmlns:m="http://schemas.openxmlformats.org/officeDocument/2006/math">
                    <m:sSup>
                      <m:sSupPr>
                        <m:ctrlPr>
                          <a:rPr lang="en-US" sz="2800" i="1" dirty="0" smtClean="0">
                            <a:solidFill>
                              <a:schemeClr val="bg1"/>
                            </a:solidFill>
                            <a:latin typeface="Cambria Math" panose="02040503050406030204" pitchFamily="18" charset="0"/>
                          </a:rPr>
                        </m:ctrlPr>
                      </m:sSupPr>
                      <m:e>
                        <m:r>
                          <a:rPr lang="en-US" sz="2800" i="1" dirty="0">
                            <a:solidFill>
                              <a:schemeClr val="bg1"/>
                            </a:solidFill>
                            <a:latin typeface="Cambria Math" panose="02040503050406030204" pitchFamily="18" charset="0"/>
                          </a:rPr>
                          <m:t>ℝ</m:t>
                        </m:r>
                      </m:e>
                      <m:sup>
                        <m:r>
                          <m:rPr>
                            <m:sty m:val="p"/>
                          </m:rPr>
                          <a:rPr lang="en-US" sz="2800" b="0" i="1" dirty="0" smtClean="0">
                            <a:solidFill>
                              <a:schemeClr val="bg1"/>
                            </a:solidFill>
                            <a:latin typeface="Cambria Math" panose="02040503050406030204" pitchFamily="18" charset="0"/>
                          </a:rPr>
                          <m:t>n</m:t>
                        </m:r>
                      </m:sup>
                    </m:sSup>
                  </m:oMath>
                </a14:m>
                <a:r>
                  <a:rPr lang="en-US" sz="2800" dirty="0">
                    <a:solidFill>
                      <a:schemeClr val="bg1"/>
                    </a:solidFill>
                  </a:rPr>
                  <a:t>.</a:t>
                </a:r>
              </a:p>
              <a:p>
                <a:pPr>
                  <a:lnSpc>
                    <a:spcPct val="100000"/>
                  </a:lnSpc>
                </a:pPr>
                <a:r>
                  <a:rPr lang="en-US" sz="2800" dirty="0">
                    <a:solidFill>
                      <a:schemeClr val="bg1"/>
                    </a:solidFill>
                  </a:rPr>
                  <a:t>The geometry gets harder to </a:t>
                </a:r>
                <a:r>
                  <a:rPr lang="en-US" sz="2800" dirty="0" err="1">
                    <a:solidFill>
                      <a:schemeClr val="bg1"/>
                    </a:solidFill>
                  </a:rPr>
                  <a:t>visualise</a:t>
                </a:r>
                <a:r>
                  <a:rPr lang="en-US" sz="2800" dirty="0">
                    <a:solidFill>
                      <a:schemeClr val="bg1"/>
                    </a:solidFill>
                  </a:rPr>
                  <a:t>.</a:t>
                </a:r>
                <a:endParaRPr lang="en-US" sz="1800" dirty="0">
                  <a:solidFill>
                    <a:schemeClr val="bg1"/>
                  </a:solidFill>
                </a:endParaRPr>
              </a:p>
              <a:p>
                <a:r>
                  <a:rPr lang="en-US" sz="2600" dirty="0">
                    <a:solidFill>
                      <a:schemeClr val="bg1"/>
                    </a:solidFill>
                  </a:rPr>
                  <a:t>Hermitian matrices are the complex analogue of symmetric matrices, and this symmetry forces their eigenvalues to be real, which we can </a:t>
                </a:r>
                <a:r>
                  <a:rPr lang="en-US" sz="2600" dirty="0" err="1">
                    <a:solidFill>
                      <a:schemeClr val="bg1"/>
                    </a:solidFill>
                  </a:rPr>
                  <a:t>visualise</a:t>
                </a:r>
                <a:r>
                  <a:rPr lang="en-US" sz="2600" dirty="0">
                    <a:solidFill>
                      <a:schemeClr val="bg1"/>
                    </a:solidFill>
                  </a:rPr>
                  <a:t> again in </a:t>
                </a:r>
                <a14:m>
                  <m:oMath xmlns:m="http://schemas.openxmlformats.org/officeDocument/2006/math">
                    <m:sSup>
                      <m:sSupPr>
                        <m:ctrlPr>
                          <a:rPr lang="en-US" sz="2600" i="1" dirty="0" smtClean="0">
                            <a:solidFill>
                              <a:schemeClr val="bg1"/>
                            </a:solidFill>
                            <a:latin typeface="Cambria Math" panose="02040503050406030204" pitchFamily="18" charset="0"/>
                          </a:rPr>
                        </m:ctrlPr>
                      </m:sSupPr>
                      <m:e>
                        <m:r>
                          <a:rPr lang="en-US" sz="2600" i="1" dirty="0">
                            <a:solidFill>
                              <a:schemeClr val="bg1"/>
                            </a:solidFill>
                            <a:latin typeface="Cambria Math" panose="02040503050406030204" pitchFamily="18" charset="0"/>
                          </a:rPr>
                          <m:t>ℝ</m:t>
                        </m:r>
                      </m:e>
                      <m:sup>
                        <m:r>
                          <a:rPr lang="en-US" sz="2600" b="0" i="1" dirty="0" smtClean="0">
                            <a:solidFill>
                              <a:schemeClr val="bg1"/>
                            </a:solidFill>
                            <a:latin typeface="Cambria Math" panose="02040503050406030204" pitchFamily="18" charset="0"/>
                          </a:rPr>
                          <m:t>2</m:t>
                        </m:r>
                      </m:sup>
                    </m:sSup>
                  </m:oMath>
                </a14:m>
                <a:r>
                  <a:rPr lang="en-US" sz="2600" dirty="0">
                    <a:solidFill>
                      <a:schemeClr val="bg1"/>
                    </a:solidFill>
                  </a:rPr>
                  <a:t>and </a:t>
                </a:r>
                <a14:m>
                  <m:oMath xmlns:m="http://schemas.openxmlformats.org/officeDocument/2006/math">
                    <m:sSup>
                      <m:sSupPr>
                        <m:ctrlPr>
                          <a:rPr lang="en-US" sz="2600" i="1" dirty="0" smtClean="0">
                            <a:solidFill>
                              <a:schemeClr val="bg1"/>
                            </a:solidFill>
                            <a:latin typeface="Cambria Math" panose="02040503050406030204" pitchFamily="18" charset="0"/>
                          </a:rPr>
                        </m:ctrlPr>
                      </m:sSupPr>
                      <m:e>
                        <m:r>
                          <a:rPr lang="en-US" sz="2600" i="1" dirty="0">
                            <a:solidFill>
                              <a:schemeClr val="bg1"/>
                            </a:solidFill>
                            <a:latin typeface="Cambria Math" panose="02040503050406030204" pitchFamily="18" charset="0"/>
                          </a:rPr>
                          <m:t>ℝ</m:t>
                        </m:r>
                      </m:e>
                      <m:sup>
                        <m:r>
                          <a:rPr lang="en-US" sz="2600" b="0" i="1" dirty="0" smtClean="0">
                            <a:solidFill>
                              <a:schemeClr val="bg1"/>
                            </a:solidFill>
                            <a:latin typeface="Cambria Math" panose="02040503050406030204" pitchFamily="18" charset="0"/>
                          </a:rPr>
                          <m:t>3</m:t>
                        </m:r>
                      </m:sup>
                    </m:sSup>
                  </m:oMath>
                </a14:m>
                <a:r>
                  <a:rPr lang="en-US" sz="2600" dirty="0">
                    <a:solidFill>
                      <a:schemeClr val="bg1"/>
                    </a:solidFill>
                  </a:rPr>
                  <a:t>.</a:t>
                </a:r>
              </a:p>
            </p:txBody>
          </p:sp>
        </mc:Choice>
        <mc:Fallback xmlns="">
          <p:sp>
            <p:nvSpPr>
              <p:cNvPr id="3" name="Content Placeholder 2">
                <a:extLst>
                  <a:ext uri="{FF2B5EF4-FFF2-40B4-BE49-F238E27FC236}">
                    <a16:creationId xmlns:a16="http://schemas.microsoft.com/office/drawing/2014/main" id="{299BF129-C6E8-4D57-3E34-E3DF136F5497}"/>
                  </a:ext>
                </a:extLst>
              </p:cNvPr>
              <p:cNvSpPr>
                <a:spLocks noGrp="1" noRot="1" noChangeAspect="1" noMove="1" noResize="1" noEditPoints="1" noAdjustHandles="1" noChangeArrowheads="1" noChangeShapeType="1" noTextEdit="1"/>
              </p:cNvSpPr>
              <p:nvPr>
                <p:ph idx="1"/>
              </p:nvPr>
            </p:nvSpPr>
            <p:spPr>
              <a:xfrm>
                <a:off x="6012439" y="1447801"/>
                <a:ext cx="6147796" cy="5410199"/>
              </a:xfrm>
              <a:blipFill>
                <a:blip r:embed="rId2"/>
                <a:stretch>
                  <a:fillRect l="-1649" t="-1408" r="-1856" b="-1174"/>
                </a:stretch>
              </a:blipFill>
            </p:spPr>
            <p:txBody>
              <a:bodyPr/>
              <a:lstStyle/>
              <a:p>
                <a:r>
                  <a:rPr lang="en-US">
                    <a:noFill/>
                  </a:rPr>
                  <a:t> </a:t>
                </a:r>
              </a:p>
            </p:txBody>
          </p:sp>
        </mc:Fallback>
      </mc:AlternateContent>
      <p:cxnSp>
        <p:nvCxnSpPr>
          <p:cNvPr id="14347" name="Straight Connector 14346">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FF7C500-E58F-4035-6CA0-026EC058D953}"/>
              </a:ext>
            </a:extLst>
          </p:cNvPr>
          <p:cNvPicPr>
            <a:picLocks noChangeAspect="1"/>
          </p:cNvPicPr>
          <p:nvPr/>
        </p:nvPicPr>
        <p:blipFill>
          <a:blip r:embed="rId3"/>
          <a:stretch>
            <a:fillRect/>
          </a:stretch>
        </p:blipFill>
        <p:spPr>
          <a:xfrm>
            <a:off x="70175" y="0"/>
            <a:ext cx="6203117" cy="6203117"/>
          </a:xfrm>
          <a:prstGeom prst="rect">
            <a:avLst/>
          </a:prstGeom>
        </p:spPr>
      </p:pic>
      <p:sp>
        <p:nvSpPr>
          <p:cNvPr id="6" name="TextBox 5">
            <a:extLst>
              <a:ext uri="{FF2B5EF4-FFF2-40B4-BE49-F238E27FC236}">
                <a16:creationId xmlns:a16="http://schemas.microsoft.com/office/drawing/2014/main" id="{C299F818-8A20-87EE-B7B3-F6FBDF0D3387}"/>
              </a:ext>
            </a:extLst>
          </p:cNvPr>
          <p:cNvSpPr txBox="1"/>
          <p:nvPr/>
        </p:nvSpPr>
        <p:spPr>
          <a:xfrm>
            <a:off x="93731" y="6203117"/>
            <a:ext cx="6249736" cy="369332"/>
          </a:xfrm>
          <a:prstGeom prst="rect">
            <a:avLst/>
          </a:prstGeom>
          <a:noFill/>
        </p:spPr>
        <p:txBody>
          <a:bodyPr wrap="square">
            <a:spAutoFit/>
          </a:bodyPr>
          <a:lstStyle/>
          <a:p>
            <a:pPr>
              <a:buNone/>
            </a:pPr>
            <a:r>
              <a:rPr lang="en-US" dirty="0">
                <a:solidFill>
                  <a:srgbClr val="B3B5BA"/>
                </a:solidFill>
              </a:rPr>
              <a:t>… bringing the parietal lobe back online for 3D processing.</a:t>
            </a:r>
          </a:p>
        </p:txBody>
      </p:sp>
    </p:spTree>
    <p:extLst>
      <p:ext uri="{BB962C8B-B14F-4D97-AF65-F5344CB8AC3E}">
        <p14:creationId xmlns:p14="http://schemas.microsoft.com/office/powerpoint/2010/main" val="4282515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77053-9EA2-12CE-BE1D-139323748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E6459-9DAF-537F-2807-EABEEFF4DE6B}"/>
              </a:ext>
            </a:extLst>
          </p:cNvPr>
          <p:cNvSpPr>
            <a:spLocks noGrp="1"/>
          </p:cNvSpPr>
          <p:nvPr>
            <p:ph type="title"/>
          </p:nvPr>
        </p:nvSpPr>
        <p:spPr>
          <a:xfrm>
            <a:off x="402461" y="126931"/>
            <a:ext cx="11385348" cy="1307592"/>
          </a:xfrm>
        </p:spPr>
        <p:txBody>
          <a:bodyPr>
            <a:normAutofit/>
          </a:bodyPr>
          <a:lstStyle/>
          <a:p>
            <a:r>
              <a:rPr lang="en-US" b="1" dirty="0">
                <a:solidFill>
                  <a:schemeClr val="tx1"/>
                </a:solidFill>
              </a:rPr>
              <a:t>HERMITIAN Operators</a:t>
            </a:r>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E58850A-31BC-32ED-B97F-0131C77D3643}"/>
                  </a:ext>
                </a:extLst>
              </p:cNvPr>
              <p:cNvSpPr txBox="1"/>
              <p:nvPr/>
            </p:nvSpPr>
            <p:spPr>
              <a:xfrm>
                <a:off x="402461" y="1060595"/>
                <a:ext cx="5044182" cy="4736810"/>
              </a:xfrm>
              <a:prstGeom prst="rect">
                <a:avLst/>
              </a:prstGeom>
              <a:noFill/>
            </p:spPr>
            <p:txBody>
              <a:bodyPr wrap="square">
                <a:spAutoFit/>
              </a:bodyPr>
              <a:lstStyle/>
              <a:p>
                <a:pPr>
                  <a:buNone/>
                </a:pPr>
                <a:r>
                  <a:rPr lang="en-US" sz="2400" b="1" dirty="0"/>
                  <a:t>Definition</a:t>
                </a:r>
                <a:endParaRPr lang="en-US" sz="2400" dirty="0"/>
              </a:p>
              <a:p>
                <a:pPr>
                  <a:buNone/>
                </a:pPr>
                <a:r>
                  <a:rPr lang="en-US" sz="2400" dirty="0"/>
                  <a:t>A matrix H is </a:t>
                </a:r>
                <a:r>
                  <a:rPr lang="en-US" sz="2400" b="1" dirty="0"/>
                  <a:t>Hermitian</a:t>
                </a:r>
                <a:r>
                  <a:rPr lang="en-US" sz="2400" dirty="0"/>
                  <a:t> if</a:t>
                </a:r>
              </a:p>
              <a:p>
                <a:pPr>
                  <a:buNone/>
                </a:pPr>
                <a14:m>
                  <m:oMathPara xmlns:m="http://schemas.openxmlformats.org/officeDocument/2006/math">
                    <m:oMathParaPr>
                      <m:jc m:val="centerGroup"/>
                    </m:oMathParaPr>
                    <m:oMath xmlns:m="http://schemas.openxmlformats.org/officeDocument/2006/math">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𝐻</m:t>
                          </m:r>
                        </m:e>
                        <m:sup>
                          <m:r>
                            <a:rPr lang="en-US" sz="2400" i="1" dirty="0" smtClean="0">
                              <a:latin typeface="Cambria Math" panose="02040503050406030204" pitchFamily="18" charset="0"/>
                            </a:rPr>
                            <m:t>†</m:t>
                          </m:r>
                        </m:sup>
                      </m:sSup>
                      <m:r>
                        <a:rPr lang="en-US" sz="2400" i="1" dirty="0" smtClean="0">
                          <a:latin typeface="Cambria Math" panose="02040503050406030204" pitchFamily="18" charset="0"/>
                        </a:rPr>
                        <m:t>=</m:t>
                      </m:r>
                      <m:r>
                        <a:rPr lang="en-US" sz="2400" i="1" dirty="0" smtClean="0">
                          <a:latin typeface="Cambria Math" panose="02040503050406030204" pitchFamily="18" charset="0"/>
                        </a:rPr>
                        <m:t>𝐻</m:t>
                      </m:r>
                    </m:oMath>
                  </m:oMathPara>
                </a14:m>
                <a:endParaRPr lang="en-US" sz="2400" dirty="0"/>
              </a:p>
              <a:p>
                <a:pPr>
                  <a:buNone/>
                </a:pPr>
                <a:r>
                  <a:rPr lang="en-US" sz="2400" dirty="0"/>
                  <a:t>where </a:t>
                </a:r>
                <a14:m>
                  <m:oMath xmlns:m="http://schemas.openxmlformats.org/officeDocument/2006/math">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𝐻</m:t>
                        </m:r>
                      </m:e>
                      <m:sup>
                        <m:r>
                          <a:rPr lang="en-US" sz="2400" i="1" dirty="0" smtClean="0">
                            <a:latin typeface="Cambria Math" panose="02040503050406030204" pitchFamily="18" charset="0"/>
                          </a:rPr>
                          <m:t>†</m:t>
                        </m:r>
                      </m:sup>
                    </m:sSup>
                  </m:oMath>
                </a14:m>
                <a:r>
                  <a:rPr lang="en-US" sz="2400" dirty="0"/>
                  <a:t>is the </a:t>
                </a:r>
                <a:r>
                  <a:rPr lang="en-US" sz="2400" b="1" dirty="0"/>
                  <a:t>conjugate transpose</a:t>
                </a:r>
                <a:r>
                  <a:rPr lang="en-US" sz="2400" dirty="0"/>
                  <a:t>.</a:t>
                </a:r>
              </a:p>
              <a:p>
                <a:pPr>
                  <a:buNone/>
                </a:pPr>
                <a:endParaRPr lang="en-US" sz="2400" dirty="0"/>
              </a:p>
              <a:p>
                <a:pPr>
                  <a:buNone/>
                </a:pPr>
                <a:r>
                  <a:rPr lang="en-US" sz="2400" dirty="0"/>
                  <a:t>For a matrix</a:t>
                </a:r>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𝐻</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2"/>
                                    <m:mcJc m:val="center"/>
                                  </m:mcPr>
                                </m:mc>
                              </m:mcs>
                              <m:ctrlPr>
                                <a:rPr lang="en-US" sz="2400" i="1" dirty="0" smtClean="0">
                                  <a:latin typeface="Cambria Math" panose="02040503050406030204" pitchFamily="18" charset="0"/>
                                </a:rPr>
                              </m:ctrlPr>
                            </m:mPr>
                            <m:mr>
                              <m:e>
                                <m:r>
                                  <a:rPr lang="en-US" sz="2400" i="1" dirty="0">
                                    <a:latin typeface="Cambria Math" panose="02040503050406030204" pitchFamily="18" charset="0"/>
                                  </a:rPr>
                                  <m:t>𝑎</m:t>
                                </m:r>
                              </m:e>
                              <m:e>
                                <m:r>
                                  <a:rPr lang="en-US" sz="2400" i="1" dirty="0">
                                    <a:latin typeface="Cambria Math" panose="02040503050406030204" pitchFamily="18" charset="0"/>
                                  </a:rPr>
                                  <m:t>𝑏</m:t>
                                </m:r>
                              </m:e>
                            </m:mr>
                            <m:mr>
                              <m:e>
                                <m:r>
                                  <a:rPr lang="en-US" sz="2400" i="1" dirty="0">
                                    <a:latin typeface="Cambria Math" panose="02040503050406030204" pitchFamily="18" charset="0"/>
                                  </a:rPr>
                                  <m:t>𝑐</m:t>
                                </m:r>
                              </m:e>
                              <m:e>
                                <m:r>
                                  <a:rPr lang="en-US" sz="2400" i="1" dirty="0">
                                    <a:latin typeface="Cambria Math" panose="02040503050406030204" pitchFamily="18" charset="0"/>
                                  </a:rPr>
                                  <m:t>𝑑</m:t>
                                </m:r>
                              </m:e>
                            </m:mr>
                          </m:m>
                        </m:e>
                      </m:d>
                    </m:oMath>
                  </m:oMathPara>
                </a14:m>
                <a:endParaRPr lang="en-US" sz="2400" dirty="0"/>
              </a:p>
              <a:p>
                <a:pPr>
                  <a:buNone/>
                </a:pPr>
                <a:r>
                  <a:rPr lang="en-US" sz="2400" dirty="0"/>
                  <a:t>Hermitian means</a:t>
                </a:r>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𝐻</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2"/>
                                    <m:mcJc m:val="center"/>
                                  </m:mcPr>
                                </m:mc>
                              </m:mcs>
                              <m:ctrlPr>
                                <a:rPr lang="en-US" sz="2400" i="1" dirty="0" smtClean="0">
                                  <a:latin typeface="Cambria Math" panose="02040503050406030204" pitchFamily="18" charset="0"/>
                                </a:rPr>
                              </m:ctrlPr>
                            </m:mPr>
                            <m:mr>
                              <m:e>
                                <m:r>
                                  <a:rPr lang="en-US" sz="2400" i="1" dirty="0">
                                    <a:latin typeface="Cambria Math" panose="02040503050406030204" pitchFamily="18" charset="0"/>
                                  </a:rPr>
                                  <m:t>𝑎</m:t>
                                </m:r>
                              </m:e>
                              <m:e>
                                <m:r>
                                  <a:rPr lang="en-US" sz="2400" i="1" dirty="0">
                                    <a:latin typeface="Cambria Math" panose="02040503050406030204" pitchFamily="18" charset="0"/>
                                  </a:rPr>
                                  <m:t>𝑏</m:t>
                                </m:r>
                              </m:e>
                            </m:mr>
                            <m:mr>
                              <m:e>
                                <m:bar>
                                  <m:barPr>
                                    <m:pos m:val="top"/>
                                    <m:ctrlPr>
                                      <a:rPr lang="en-US" sz="2400" i="1" dirty="0">
                                        <a:latin typeface="Cambria Math" panose="02040503050406030204" pitchFamily="18" charset="0"/>
                                      </a:rPr>
                                    </m:ctrlPr>
                                  </m:barPr>
                                  <m:e>
                                    <m:r>
                                      <a:rPr lang="en-US" sz="2400" i="1" dirty="0">
                                        <a:latin typeface="Cambria Math" panose="02040503050406030204" pitchFamily="18" charset="0"/>
                                      </a:rPr>
                                      <m:t>𝑏</m:t>
                                    </m:r>
                                  </m:e>
                                </m:bar>
                              </m:e>
                              <m:e>
                                <m:r>
                                  <a:rPr lang="en-US" sz="2400" i="1" dirty="0">
                                    <a:latin typeface="Cambria Math" panose="02040503050406030204" pitchFamily="18" charset="0"/>
                                  </a:rPr>
                                  <m:t>𝑑</m:t>
                                </m:r>
                              </m:e>
                            </m:mr>
                          </m:m>
                        </m:e>
                      </m:d>
                    </m:oMath>
                  </m:oMathPara>
                </a14:m>
                <a:endParaRPr lang="en-US" sz="2400" dirty="0"/>
              </a:p>
              <a:p>
                <a:pPr>
                  <a:buNone/>
                </a:pPr>
                <a:r>
                  <a:rPr lang="en-US" sz="2400" dirty="0"/>
                  <a:t>with </a:t>
                </a:r>
                <a14:m>
                  <m:oMath xmlns:m="http://schemas.openxmlformats.org/officeDocument/2006/math">
                    <m:r>
                      <a:rPr lang="en-US" sz="2400" i="1" dirty="0" smtClean="0">
                        <a:latin typeface="Cambria Math" panose="02040503050406030204" pitchFamily="18" charset="0"/>
                      </a:rPr>
                      <m:t>𝑎</m:t>
                    </m:r>
                    <m:r>
                      <a:rPr lang="en-US" sz="2400" i="1" dirty="0" smtClean="0">
                        <a:latin typeface="Cambria Math" panose="02040503050406030204" pitchFamily="18" charset="0"/>
                      </a:rPr>
                      <m:t>,</m:t>
                    </m:r>
                    <m:r>
                      <a:rPr lang="en-US" sz="2400" i="1" dirty="0" smtClean="0">
                        <a:latin typeface="Cambria Math" panose="02040503050406030204" pitchFamily="18" charset="0"/>
                      </a:rPr>
                      <m:t>𝑑</m:t>
                    </m:r>
                    <m:r>
                      <a:rPr lang="en-US" sz="2400" i="1" dirty="0">
                        <a:latin typeface="Cambria Math" panose="02040503050406030204" pitchFamily="18" charset="0"/>
                      </a:rPr>
                      <m:t>∈</m:t>
                    </m:r>
                    <m:r>
                      <a:rPr lang="en-US" sz="2400" i="1" dirty="0">
                        <a:latin typeface="Cambria Math" panose="02040503050406030204" pitchFamily="18" charset="0"/>
                      </a:rPr>
                      <m:t>ℝ</m:t>
                    </m:r>
                    <m:r>
                      <a:rPr lang="en-US" sz="2400" b="0" i="1" dirty="0" smtClean="0">
                        <a:latin typeface="Cambria Math" panose="02040503050406030204" pitchFamily="18" charset="0"/>
                      </a:rPr>
                      <m:t> </m:t>
                    </m:r>
                    <m:r>
                      <m:rPr>
                        <m:sty m:val="p"/>
                      </m:rPr>
                      <a:rPr lang="en-US" sz="2400" b="0" i="1" dirty="0" smtClean="0">
                        <a:latin typeface="Cambria Math" panose="02040503050406030204" pitchFamily="18" charset="0"/>
                      </a:rPr>
                      <m:t>and</m:t>
                    </m:r>
                    <m:r>
                      <a:rPr lang="en-US" sz="2400" b="0" i="1" dirty="0" smtClean="0">
                        <a:latin typeface="Cambria Math" panose="02040503050406030204" pitchFamily="18" charset="0"/>
                      </a:rPr>
                      <m:t> </m:t>
                    </m:r>
                    <m:r>
                      <m:rPr>
                        <m:sty m:val="p"/>
                      </m:rPr>
                      <a:rPr lang="en-US" sz="2400" b="0" i="1" dirty="0" smtClean="0">
                        <a:latin typeface="Cambria Math" panose="02040503050406030204" pitchFamily="18" charset="0"/>
                      </a:rPr>
                      <m:t>recall</m:t>
                    </m:r>
                    <m:r>
                      <a:rPr lang="en-US" sz="2400" b="0" i="1" dirty="0" smtClean="0">
                        <a:latin typeface="Cambria Math" panose="02040503050406030204" pitchFamily="18" charset="0"/>
                      </a:rPr>
                      <m:t> </m:t>
                    </m:r>
                    <m:acc>
                      <m:accPr>
                        <m:chr m:val="̅"/>
                        <m:ctrlPr>
                          <a:rPr lang="en-US" sz="2400" b="0" i="1" dirty="0" smtClean="0">
                            <a:latin typeface="Cambria Math" panose="02040503050406030204" pitchFamily="18" charset="0"/>
                          </a:rPr>
                        </m:ctrlPr>
                      </m:accPr>
                      <m:e>
                        <m:r>
                          <m:rPr>
                            <m:sty m:val="p"/>
                          </m:rPr>
                          <a:rPr lang="en-US" sz="2400" b="0" i="1" dirty="0" smtClean="0">
                            <a:latin typeface="Cambria Math" panose="02040503050406030204" pitchFamily="18" charset="0"/>
                          </a:rPr>
                          <m:t>b</m:t>
                        </m:r>
                      </m:e>
                    </m:acc>
                  </m:oMath>
                </a14:m>
                <a:r>
                  <a:rPr lang="en-US" sz="2400" dirty="0"/>
                  <a:t> is the conjugate of b.</a:t>
                </a:r>
              </a:p>
            </p:txBody>
          </p:sp>
        </mc:Choice>
        <mc:Fallback xmlns="">
          <p:sp>
            <p:nvSpPr>
              <p:cNvPr id="7" name="TextBox 6">
                <a:extLst>
                  <a:ext uri="{FF2B5EF4-FFF2-40B4-BE49-F238E27FC236}">
                    <a16:creationId xmlns:a16="http://schemas.microsoft.com/office/drawing/2014/main" id="{9E58850A-31BC-32ED-B97F-0131C77D3643}"/>
                  </a:ext>
                </a:extLst>
              </p:cNvPr>
              <p:cNvSpPr txBox="1">
                <a:spLocks noRot="1" noChangeAspect="1" noMove="1" noResize="1" noEditPoints="1" noAdjustHandles="1" noChangeArrowheads="1" noChangeShapeType="1" noTextEdit="1"/>
              </p:cNvSpPr>
              <p:nvPr/>
            </p:nvSpPr>
            <p:spPr>
              <a:xfrm>
                <a:off x="402461" y="1060595"/>
                <a:ext cx="5044182" cy="4736810"/>
              </a:xfrm>
              <a:prstGeom prst="rect">
                <a:avLst/>
              </a:prstGeom>
              <a:blipFill>
                <a:blip r:embed="rId2"/>
                <a:stretch>
                  <a:fillRect l="-1759" t="-1070" b="-18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60B6DDC-D35C-F160-3BF5-0EB5857DFCA7}"/>
                  </a:ext>
                </a:extLst>
              </p:cNvPr>
              <p:cNvSpPr txBox="1"/>
              <p:nvPr/>
            </p:nvSpPr>
            <p:spPr>
              <a:xfrm>
                <a:off x="402461" y="6185984"/>
                <a:ext cx="11126930" cy="1090170"/>
              </a:xfrm>
              <a:prstGeom prst="rect">
                <a:avLst/>
              </a:prstGeom>
              <a:noFill/>
            </p:spPr>
            <p:txBody>
              <a:bodyPr wrap="square">
                <a:spAutoFit/>
              </a:bodyPr>
              <a:lstStyle/>
              <a:p>
                <a:r>
                  <a:rPr lang="en-US" sz="2800" dirty="0"/>
                  <a:t>Recall: if </a:t>
                </a:r>
                <a14:m>
                  <m:oMath xmlns:m="http://schemas.openxmlformats.org/officeDocument/2006/math">
                    <m:r>
                      <a:rPr lang="en-US" sz="2800" i="1" dirty="0" smtClean="0">
                        <a:latin typeface="Cambria Math" panose="02040503050406030204" pitchFamily="18" charset="0"/>
                      </a:rPr>
                      <m:t>𝑧</m:t>
                    </m:r>
                    <m:r>
                      <a:rPr lang="en-US" sz="2800" i="1" dirty="0" smtClean="0">
                        <a:latin typeface="Cambria Math" panose="02040503050406030204" pitchFamily="18" charset="0"/>
                      </a:rPr>
                      <m:t> = </m:t>
                    </m:r>
                    <m:r>
                      <a:rPr lang="en-US" sz="2800" i="1" dirty="0">
                        <a:latin typeface="Cambria Math" panose="02040503050406030204" pitchFamily="18" charset="0"/>
                      </a:rPr>
                      <m:t>𝑎</m:t>
                    </m:r>
                    <m:r>
                      <a:rPr lang="en-US" sz="2800" i="1" dirty="0">
                        <a:latin typeface="Cambria Math" panose="02040503050406030204" pitchFamily="18" charset="0"/>
                      </a:rPr>
                      <m:t> + </m:t>
                    </m:r>
                    <m:r>
                      <a:rPr lang="en-US" sz="2800" i="1" dirty="0" smtClean="0">
                        <a:latin typeface="Cambria Math" panose="02040503050406030204" pitchFamily="18" charset="0"/>
                      </a:rPr>
                      <m:t>𝑏𝑖</m:t>
                    </m:r>
                    <m:r>
                      <a:rPr lang="en-US" sz="2800" i="1" dirty="0" smtClean="0">
                        <a:latin typeface="Cambria Math" panose="02040503050406030204" pitchFamily="18" charset="0"/>
                      </a:rPr>
                      <m:t> </m:t>
                    </m:r>
                  </m:oMath>
                </a14:m>
                <a:r>
                  <a:rPr lang="en-US" sz="2800" dirty="0"/>
                  <a:t>then its conjugate is </a:t>
                </a:r>
                <a14:m>
                  <m:oMath xmlns:m="http://schemas.openxmlformats.org/officeDocument/2006/math">
                    <m:bar>
                      <m:barPr>
                        <m:pos m:val="top"/>
                        <m:ctrlPr>
                          <a:rPr lang="en-US" sz="2800" i="1" dirty="0" smtClean="0">
                            <a:latin typeface="Cambria Math" panose="02040503050406030204" pitchFamily="18" charset="0"/>
                          </a:rPr>
                        </m:ctrlPr>
                      </m:barPr>
                      <m:e>
                        <m:r>
                          <a:rPr lang="en-US" sz="2800" i="1" dirty="0">
                            <a:latin typeface="Cambria Math" panose="02040503050406030204" pitchFamily="18" charset="0"/>
                          </a:rPr>
                          <m:t>𝑧</m:t>
                        </m:r>
                      </m:e>
                    </m:bar>
                    <m:r>
                      <a:rPr lang="en-US" sz="2800" i="1" dirty="0">
                        <a:latin typeface="Cambria Math" panose="02040503050406030204" pitchFamily="18" charset="0"/>
                      </a:rPr>
                      <m:t>=</m:t>
                    </m:r>
                    <m:r>
                      <a:rPr lang="en-US" sz="2800" i="1" dirty="0">
                        <a:latin typeface="Cambria Math" panose="02040503050406030204" pitchFamily="18" charset="0"/>
                      </a:rPr>
                      <m:t>𝑎</m:t>
                    </m:r>
                    <m:r>
                      <a:rPr lang="en-US" sz="2800" i="1" dirty="0">
                        <a:latin typeface="Cambria Math" panose="02040503050406030204" pitchFamily="18" charset="0"/>
                      </a:rPr>
                      <m:t>−</m:t>
                    </m:r>
                    <m:r>
                      <a:rPr lang="en-US" sz="2800" i="1" dirty="0">
                        <a:latin typeface="Cambria Math" panose="02040503050406030204" pitchFamily="18" charset="0"/>
                      </a:rPr>
                      <m:t>𝑏𝑖</m:t>
                    </m:r>
                    <m:r>
                      <a:rPr lang="en-US" sz="2800" b="0" i="0" dirty="0" smtClean="0">
                        <a:latin typeface="Cambria Math" panose="02040503050406030204" pitchFamily="18" charset="0"/>
                      </a:rPr>
                      <m:t>;</m:t>
                    </m:r>
                  </m:oMath>
                </a14:m>
                <a:r>
                  <a:rPr lang="en-US" sz="2800" dirty="0"/>
                  <a:t> </a:t>
                </a:r>
                <a14:m>
                  <m:oMath xmlns:m="http://schemas.openxmlformats.org/officeDocument/2006/math">
                    <m:sSup>
                      <m:sSupPr>
                        <m:ctrlPr>
                          <a:rPr lang="en-US" sz="2800" i="1" dirty="0" smtClean="0">
                            <a:latin typeface="Cambria Math" panose="02040503050406030204" pitchFamily="18" charset="0"/>
                          </a:rPr>
                        </m:ctrlPr>
                      </m:sSupPr>
                      <m:e>
                        <m:r>
                          <m:rPr>
                            <m:sty m:val="p"/>
                          </m:rPr>
                          <a:rPr lang="en-US" sz="2800" b="0" i="1" dirty="0" smtClean="0">
                            <a:latin typeface="Cambria Math" panose="02040503050406030204" pitchFamily="18" charset="0"/>
                          </a:rPr>
                          <m:t>Adjoint</m:t>
                        </m:r>
                        <m:r>
                          <a:rPr lang="en-US" sz="2800" b="0" i="1" dirty="0" smtClean="0">
                            <a:latin typeface="Cambria Math" panose="02040503050406030204" pitchFamily="18" charset="0"/>
                          </a:rPr>
                          <m:t>: </m:t>
                        </m:r>
                        <m:r>
                          <a:rPr lang="en-US" sz="2800" i="1" dirty="0" smtClean="0">
                            <a:latin typeface="Cambria Math" panose="02040503050406030204" pitchFamily="18" charset="0"/>
                          </a:rPr>
                          <m:t>𝐴</m:t>
                        </m:r>
                      </m:e>
                      <m:sup>
                        <m:r>
                          <a:rPr lang="en-US" sz="2800" i="1" dirty="0" smtClean="0">
                            <a:latin typeface="Cambria Math" panose="02040503050406030204" pitchFamily="18" charset="0"/>
                          </a:rPr>
                          <m:t>†</m:t>
                        </m:r>
                      </m:sup>
                    </m:sSup>
                  </m:oMath>
                </a14:m>
                <a:r>
                  <a:rPr lang="en-US" sz="2800" dirty="0"/>
                  <a:t>= </a:t>
                </a:r>
                <a14:m>
                  <m:oMath xmlns:m="http://schemas.openxmlformats.org/officeDocument/2006/math">
                    <m:sSup>
                      <m:sSupPr>
                        <m:ctrlPr>
                          <a:rPr lang="en-US" sz="2800" i="1" dirty="0" smtClean="0">
                            <a:latin typeface="Cambria Math" panose="02040503050406030204" pitchFamily="18" charset="0"/>
                          </a:rPr>
                        </m:ctrlPr>
                      </m:sSupPr>
                      <m:e>
                        <m:bar>
                          <m:barPr>
                            <m:pos m:val="top"/>
                            <m:ctrlPr>
                              <a:rPr lang="en-US" sz="2800" i="1" dirty="0" smtClean="0">
                                <a:latin typeface="Cambria Math" panose="02040503050406030204" pitchFamily="18" charset="0"/>
                              </a:rPr>
                            </m:ctrlPr>
                          </m:barPr>
                          <m:e>
                            <m:r>
                              <a:rPr lang="en-US" sz="2800" i="1" dirty="0" smtClean="0">
                                <a:latin typeface="Cambria Math" panose="02040503050406030204" pitchFamily="18" charset="0"/>
                              </a:rPr>
                              <m:t>𝐴</m:t>
                            </m:r>
                          </m:e>
                        </m:bar>
                      </m:e>
                      <m:sup>
                        <m:r>
                          <m:rPr>
                            <m:lit/>
                          </m:rPr>
                          <a:rPr lang="en-US" sz="2800" i="1" dirty="0">
                            <a:latin typeface="Cambria Math" panose="02040503050406030204" pitchFamily="18" charset="0"/>
                          </a:rPr>
                          <m:t>,</m:t>
                        </m:r>
                        <m:r>
                          <a:rPr lang="en-US" sz="2800" i="1" dirty="0">
                            <a:latin typeface="Cambria Math" panose="02040503050406030204" pitchFamily="18" charset="0"/>
                          </a:rPr>
                          <m:t>𝑇</m:t>
                        </m:r>
                      </m:sup>
                    </m:sSup>
                  </m:oMath>
                </a14:m>
                <a:endParaRPr lang="en-US" sz="2800" dirty="0"/>
              </a:p>
              <a:p>
                <a:pPr>
                  <a:buNone/>
                </a:pPr>
                <a:endParaRPr lang="en-US" sz="2800" dirty="0"/>
              </a:p>
            </p:txBody>
          </p:sp>
        </mc:Choice>
        <mc:Fallback xmlns="">
          <p:sp>
            <p:nvSpPr>
              <p:cNvPr id="9" name="TextBox 8">
                <a:extLst>
                  <a:ext uri="{FF2B5EF4-FFF2-40B4-BE49-F238E27FC236}">
                    <a16:creationId xmlns:a16="http://schemas.microsoft.com/office/drawing/2014/main" id="{960B6DDC-D35C-F160-3BF5-0EB5857DFCA7}"/>
                  </a:ext>
                </a:extLst>
              </p:cNvPr>
              <p:cNvSpPr txBox="1">
                <a:spLocks noRot="1" noChangeAspect="1" noMove="1" noResize="1" noEditPoints="1" noAdjustHandles="1" noChangeArrowheads="1" noChangeShapeType="1" noTextEdit="1"/>
              </p:cNvSpPr>
              <p:nvPr/>
            </p:nvSpPr>
            <p:spPr>
              <a:xfrm>
                <a:off x="402461" y="6185984"/>
                <a:ext cx="11126930" cy="1090170"/>
              </a:xfrm>
              <a:prstGeom prst="rect">
                <a:avLst/>
              </a:prstGeom>
              <a:blipFill>
                <a:blip r:embed="rId3"/>
                <a:stretch>
                  <a:fillRect l="-1140" r="-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22537C6-C949-901A-555C-5A1DE80AE185}"/>
                  </a:ext>
                </a:extLst>
              </p:cNvPr>
              <p:cNvSpPr txBox="1"/>
              <p:nvPr/>
            </p:nvSpPr>
            <p:spPr>
              <a:xfrm>
                <a:off x="6095135" y="1060595"/>
                <a:ext cx="5044182" cy="4044697"/>
              </a:xfrm>
              <a:prstGeom prst="rect">
                <a:avLst/>
              </a:prstGeom>
              <a:noFill/>
            </p:spPr>
            <p:txBody>
              <a:bodyPr wrap="square">
                <a:spAutoFit/>
              </a:bodyPr>
              <a:lstStyle/>
              <a:p>
                <a:pPr>
                  <a:buNone/>
                </a:pPr>
                <a:r>
                  <a:rPr lang="en-US" sz="3200" dirty="0"/>
                  <a:t>A matrix H is </a:t>
                </a:r>
                <a:r>
                  <a:rPr lang="en-US" sz="3200" b="1" dirty="0"/>
                  <a:t>Hermitian</a:t>
                </a:r>
                <a:r>
                  <a:rPr lang="en-US" sz="3200" dirty="0"/>
                  <a:t> if it is </a:t>
                </a:r>
                <a:r>
                  <a:rPr lang="en-US" sz="3200" b="1" dirty="0"/>
                  <a:t>equal to its own adjoint</a:t>
                </a:r>
                <a:r>
                  <a:rPr lang="en-US" sz="3200" dirty="0"/>
                  <a:t>:</a:t>
                </a:r>
              </a:p>
              <a:p>
                <a:pPr>
                  <a:buNone/>
                </a:pPr>
                <a14:m>
                  <m:oMathPara xmlns:m="http://schemas.openxmlformats.org/officeDocument/2006/math">
                    <m:oMathParaPr>
                      <m:jc m:val="centerGroup"/>
                    </m:oMathParaPr>
                    <m:oMath xmlns:m="http://schemas.openxmlformats.org/officeDocument/2006/math">
                      <m:sSup>
                        <m:sSupPr>
                          <m:ctrlPr>
                            <a:rPr lang="en-US" sz="3200" i="1" dirty="0" smtClean="0">
                              <a:latin typeface="Cambria Math" panose="02040503050406030204" pitchFamily="18" charset="0"/>
                            </a:rPr>
                          </m:ctrlPr>
                        </m:sSupPr>
                        <m:e>
                          <m:r>
                            <a:rPr lang="en-US" sz="3200" i="1" dirty="0" smtClean="0">
                              <a:latin typeface="Cambria Math" panose="02040503050406030204" pitchFamily="18" charset="0"/>
                            </a:rPr>
                            <m:t>𝐻</m:t>
                          </m:r>
                        </m:e>
                        <m:sup>
                          <m:r>
                            <a:rPr lang="en-US" sz="3200" i="1" dirty="0" smtClean="0">
                              <a:latin typeface="Cambria Math" panose="02040503050406030204" pitchFamily="18" charset="0"/>
                            </a:rPr>
                            <m:t>†</m:t>
                          </m:r>
                        </m:sup>
                      </m:sSup>
                      <m:r>
                        <a:rPr lang="en-US" sz="3200" i="1" dirty="0" smtClean="0">
                          <a:latin typeface="Cambria Math" panose="02040503050406030204" pitchFamily="18" charset="0"/>
                        </a:rPr>
                        <m:t>=</m:t>
                      </m:r>
                      <m:r>
                        <a:rPr lang="en-US" sz="3200" i="1" dirty="0" smtClean="0">
                          <a:latin typeface="Cambria Math" panose="02040503050406030204" pitchFamily="18" charset="0"/>
                        </a:rPr>
                        <m:t>𝐻</m:t>
                      </m:r>
                    </m:oMath>
                  </m:oMathPara>
                </a14:m>
                <a:endParaRPr lang="en-US" sz="3200" i="1" dirty="0">
                  <a:latin typeface="Cambria Math" panose="02040503050406030204" pitchFamily="18" charset="0"/>
                </a:endParaRPr>
              </a:p>
              <a:p>
                <a:pPr>
                  <a:buNone/>
                </a:pPr>
                <a:endParaRPr lang="en-US" sz="3200" i="1" dirty="0">
                  <a:latin typeface="Cambria Math" panose="02040503050406030204" pitchFamily="18" charset="0"/>
                </a:endParaRPr>
              </a:p>
              <a:p>
                <a:r>
                  <a:rPr lang="en-US" sz="3200" i="1" dirty="0">
                    <a:latin typeface="Cambria Math" panose="02040503050406030204" pitchFamily="18" charset="0"/>
                  </a:rPr>
                  <a:t>It’s like </a:t>
                </a:r>
                <a:r>
                  <a:rPr lang="en-US" sz="3200" dirty="0"/>
                  <a:t> </a:t>
                </a:r>
                <a:r>
                  <a:rPr lang="en-US" sz="3200" b="1" dirty="0"/>
                  <a:t>identity under the adjoint transformation</a:t>
                </a:r>
                <a:r>
                  <a:rPr lang="en-US" sz="3200" dirty="0"/>
                  <a:t>.</a:t>
                </a:r>
              </a:p>
              <a:p>
                <a:pPr>
                  <a:buNone/>
                </a:pPr>
                <a:endParaRPr lang="en-US" sz="3200" dirty="0"/>
              </a:p>
            </p:txBody>
          </p:sp>
        </mc:Choice>
        <mc:Fallback xmlns="">
          <p:sp>
            <p:nvSpPr>
              <p:cNvPr id="13" name="TextBox 12">
                <a:extLst>
                  <a:ext uri="{FF2B5EF4-FFF2-40B4-BE49-F238E27FC236}">
                    <a16:creationId xmlns:a16="http://schemas.microsoft.com/office/drawing/2014/main" id="{D22537C6-C949-901A-555C-5A1DE80AE185}"/>
                  </a:ext>
                </a:extLst>
              </p:cNvPr>
              <p:cNvSpPr txBox="1">
                <a:spLocks noRot="1" noChangeAspect="1" noMove="1" noResize="1" noEditPoints="1" noAdjustHandles="1" noChangeArrowheads="1" noChangeShapeType="1" noTextEdit="1"/>
              </p:cNvSpPr>
              <p:nvPr/>
            </p:nvSpPr>
            <p:spPr>
              <a:xfrm>
                <a:off x="6095135" y="1060595"/>
                <a:ext cx="5044182" cy="4044697"/>
              </a:xfrm>
              <a:prstGeom prst="rect">
                <a:avLst/>
              </a:prstGeom>
              <a:blipFill>
                <a:blip r:embed="rId4"/>
                <a:stretch>
                  <a:fillRect l="-3023" t="-1881" r="-1763" b="-4389"/>
                </a:stretch>
              </a:blipFill>
            </p:spPr>
            <p:txBody>
              <a:bodyPr/>
              <a:lstStyle/>
              <a:p>
                <a:r>
                  <a:rPr lang="en-US">
                    <a:noFill/>
                  </a:rPr>
                  <a:t> </a:t>
                </a:r>
              </a:p>
            </p:txBody>
          </p:sp>
        </mc:Fallback>
      </mc:AlternateContent>
    </p:spTree>
    <p:extLst>
      <p:ext uri="{BB962C8B-B14F-4D97-AF65-F5344CB8AC3E}">
        <p14:creationId xmlns:p14="http://schemas.microsoft.com/office/powerpoint/2010/main" val="3744590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F304-628A-7B7B-FF21-CB094D2D4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B880A-474C-A6C0-C509-97C75C1EC71A}"/>
              </a:ext>
            </a:extLst>
          </p:cNvPr>
          <p:cNvSpPr>
            <a:spLocks noGrp="1"/>
          </p:cNvSpPr>
          <p:nvPr>
            <p:ph type="title"/>
          </p:nvPr>
        </p:nvSpPr>
        <p:spPr>
          <a:xfrm>
            <a:off x="402461" y="126931"/>
            <a:ext cx="11385348" cy="1307592"/>
          </a:xfrm>
        </p:spPr>
        <p:txBody>
          <a:bodyPr>
            <a:normAutofit/>
          </a:bodyPr>
          <a:lstStyle/>
          <a:p>
            <a:r>
              <a:rPr lang="en-US" b="1" dirty="0">
                <a:solidFill>
                  <a:schemeClr val="tx1"/>
                </a:solidFill>
              </a:rPr>
              <a:t>HERMITIAN Operators</a:t>
            </a:r>
            <a:endParaRPr 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32DCBC9-AD3D-F593-DA84-DD17F97C523B}"/>
                  </a:ext>
                </a:extLst>
              </p:cNvPr>
              <p:cNvSpPr txBox="1"/>
              <p:nvPr/>
            </p:nvSpPr>
            <p:spPr>
              <a:xfrm>
                <a:off x="5320319" y="1199743"/>
                <a:ext cx="6460435" cy="1331455"/>
              </a:xfrm>
              <a:prstGeom prst="rect">
                <a:avLst/>
              </a:prstGeom>
              <a:noFill/>
            </p:spPr>
            <p:txBody>
              <a:bodyPr wrap="square">
                <a:spAutoFit/>
              </a:bodyPr>
              <a:lstStyle/>
              <a:p>
                <a:pPr>
                  <a:buNone/>
                </a:pPr>
                <a:r>
                  <a:rPr lang="en-US" sz="2000" dirty="0"/>
                  <a:t>A matrix H is </a:t>
                </a:r>
                <a:r>
                  <a:rPr lang="en-US" sz="2000" b="1" dirty="0"/>
                  <a:t>Hermitian</a:t>
                </a:r>
                <a:r>
                  <a:rPr lang="en-US" sz="2000" dirty="0"/>
                  <a:t> if it is </a:t>
                </a:r>
                <a:r>
                  <a:rPr lang="en-US" sz="2000" b="1" dirty="0"/>
                  <a:t>equal to its own adjoint</a:t>
                </a:r>
                <a:r>
                  <a:rPr lang="en-US" sz="2000" dirty="0"/>
                  <a:t>:</a:t>
                </a:r>
              </a:p>
              <a:p>
                <a:pPr>
                  <a:buNone/>
                </a:pPr>
                <a14:m>
                  <m:oMathPara xmlns:m="http://schemas.openxmlformats.org/officeDocument/2006/math">
                    <m:oMathParaPr>
                      <m:jc m:val="centerGroup"/>
                    </m:oMathParaPr>
                    <m:oMath xmlns:m="http://schemas.openxmlformats.org/officeDocument/2006/math">
                      <m:sSup>
                        <m:sSupPr>
                          <m:ctrlPr>
                            <a:rPr lang="en-US" sz="2000" i="1" dirty="0" smtClean="0">
                              <a:latin typeface="Cambria Math" panose="02040503050406030204" pitchFamily="18" charset="0"/>
                            </a:rPr>
                          </m:ctrlPr>
                        </m:sSupPr>
                        <m:e>
                          <m:r>
                            <a:rPr lang="en-US" sz="2000" i="1" dirty="0" smtClean="0">
                              <a:latin typeface="Cambria Math" panose="02040503050406030204" pitchFamily="18" charset="0"/>
                            </a:rPr>
                            <m:t>𝐻</m:t>
                          </m:r>
                        </m:e>
                        <m:sup>
                          <m:r>
                            <a:rPr lang="en-US" sz="2000" i="1" dirty="0" smtClean="0">
                              <a:latin typeface="Cambria Math" panose="02040503050406030204" pitchFamily="18" charset="0"/>
                            </a:rPr>
                            <m:t>†</m:t>
                          </m:r>
                        </m:sup>
                      </m:sSup>
                      <m:r>
                        <a:rPr lang="en-US" sz="2000" i="1" dirty="0" smtClean="0">
                          <a:latin typeface="Cambria Math" panose="02040503050406030204" pitchFamily="18" charset="0"/>
                        </a:rPr>
                        <m:t>=</m:t>
                      </m:r>
                      <m:r>
                        <a:rPr lang="en-US" sz="2000" i="1" dirty="0" smtClean="0">
                          <a:latin typeface="Cambria Math" panose="02040503050406030204" pitchFamily="18" charset="0"/>
                        </a:rPr>
                        <m:t>𝐻</m:t>
                      </m:r>
                    </m:oMath>
                  </m:oMathPara>
                </a14:m>
                <a:endParaRPr lang="en-US" sz="2000" i="1" dirty="0">
                  <a:latin typeface="Cambria Math" panose="02040503050406030204" pitchFamily="18" charset="0"/>
                </a:endParaRPr>
              </a:p>
              <a:p>
                <a:pPr>
                  <a:buNone/>
                </a:pPr>
                <a:endParaRPr lang="en-US" sz="2000" i="1" dirty="0">
                  <a:latin typeface="Cambria Math" panose="02040503050406030204" pitchFamily="18" charset="0"/>
                </a:endParaRPr>
              </a:p>
              <a:p>
                <a:r>
                  <a:rPr lang="en-US" sz="2000" i="1" dirty="0">
                    <a:latin typeface="Cambria Math" panose="02040503050406030204" pitchFamily="18" charset="0"/>
                  </a:rPr>
                  <a:t>It’s like </a:t>
                </a:r>
                <a:r>
                  <a:rPr lang="en-US" sz="2000" dirty="0"/>
                  <a:t> </a:t>
                </a:r>
                <a:r>
                  <a:rPr lang="en-US" sz="2000" b="1" dirty="0"/>
                  <a:t>identity under the adjoint transformation</a:t>
                </a:r>
                <a:r>
                  <a:rPr lang="en-US" sz="2000" dirty="0"/>
                  <a:t>.</a:t>
                </a:r>
              </a:p>
            </p:txBody>
          </p:sp>
        </mc:Choice>
        <mc:Fallback xmlns="">
          <p:sp>
            <p:nvSpPr>
              <p:cNvPr id="13" name="TextBox 12">
                <a:extLst>
                  <a:ext uri="{FF2B5EF4-FFF2-40B4-BE49-F238E27FC236}">
                    <a16:creationId xmlns:a16="http://schemas.microsoft.com/office/drawing/2014/main" id="{232DCBC9-AD3D-F593-DA84-DD17F97C523B}"/>
                  </a:ext>
                </a:extLst>
              </p:cNvPr>
              <p:cNvSpPr txBox="1">
                <a:spLocks noRot="1" noChangeAspect="1" noMove="1" noResize="1" noEditPoints="1" noAdjustHandles="1" noChangeArrowheads="1" noChangeShapeType="1" noTextEdit="1"/>
              </p:cNvSpPr>
              <p:nvPr/>
            </p:nvSpPr>
            <p:spPr>
              <a:xfrm>
                <a:off x="5320319" y="1199743"/>
                <a:ext cx="6460435" cy="1331455"/>
              </a:xfrm>
              <a:prstGeom prst="rect">
                <a:avLst/>
              </a:prstGeom>
              <a:blipFill>
                <a:blip r:embed="rId2"/>
                <a:stretch>
                  <a:fillRect l="-1179" t="-2830" b="-660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B2BB894-38EA-85F3-E06B-C7C07C7A2865}"/>
              </a:ext>
            </a:extLst>
          </p:cNvPr>
          <p:cNvSpPr txBox="1"/>
          <p:nvPr/>
        </p:nvSpPr>
        <p:spPr>
          <a:xfrm>
            <a:off x="5288053" y="2880750"/>
            <a:ext cx="6095135" cy="3293209"/>
          </a:xfrm>
          <a:prstGeom prst="rect">
            <a:avLst/>
          </a:prstGeom>
          <a:noFill/>
        </p:spPr>
        <p:txBody>
          <a:bodyPr wrap="square">
            <a:spAutoFit/>
          </a:bodyPr>
          <a:lstStyle/>
          <a:p>
            <a:r>
              <a:rPr lang="en-US" sz="2800" dirty="0">
                <a:hlinkClick r:id="rId3">
                  <a:extLst>
                    <a:ext uri="{A12FA001-AC4F-418D-AE19-62706E023703}">
                      <ahyp:hlinkClr xmlns:ahyp="http://schemas.microsoft.com/office/drawing/2018/hyperlinkcolor" val="tx"/>
                    </a:ext>
                  </a:extLst>
                </a:hlinkClick>
              </a:rPr>
              <a:t>Charles Hermite</a:t>
            </a:r>
            <a:r>
              <a:rPr lang="en-US" sz="2800" dirty="0"/>
              <a:t> (</a:t>
            </a:r>
            <a:r>
              <a:rPr lang="en-US" sz="2800" b="1" dirty="0"/>
              <a:t>1822–1901)</a:t>
            </a:r>
            <a:endParaRPr lang="en-US" sz="2800" dirty="0"/>
          </a:p>
          <a:p>
            <a:r>
              <a:rPr lang="en-US" sz="2000" i="1" dirty="0"/>
              <a:t>Sur la </a:t>
            </a:r>
            <a:r>
              <a:rPr lang="en-US" sz="2000" i="1" dirty="0" err="1"/>
              <a:t>théorie</a:t>
            </a:r>
            <a:r>
              <a:rPr lang="en-US" sz="2000" i="1" dirty="0"/>
              <a:t> des </a:t>
            </a:r>
            <a:r>
              <a:rPr lang="en-US" sz="2000" i="1" dirty="0" err="1"/>
              <a:t>formes</a:t>
            </a:r>
            <a:r>
              <a:rPr lang="en-US" sz="2000" i="1" dirty="0"/>
              <a:t> </a:t>
            </a:r>
            <a:r>
              <a:rPr lang="en-US" sz="2000" i="1" dirty="0" err="1"/>
              <a:t>quadratiques</a:t>
            </a:r>
            <a:r>
              <a:rPr lang="en-US" sz="2000" dirty="0"/>
              <a:t> (</a:t>
            </a:r>
            <a:r>
              <a:rPr lang="en-US" sz="2000" i="1" dirty="0"/>
              <a:t>On the theory of quadratic forms</a:t>
            </a:r>
            <a:r>
              <a:rPr lang="en-US" sz="2000" dirty="0"/>
              <a:t>), symmetry of complex matrices, 1854</a:t>
            </a:r>
          </a:p>
          <a:p>
            <a:r>
              <a:rPr lang="en-US" sz="2000" dirty="0"/>
              <a:t>École Polytechnique, Paris</a:t>
            </a:r>
          </a:p>
          <a:p>
            <a:endParaRPr lang="en-US" sz="2000" dirty="0"/>
          </a:p>
          <a:p>
            <a:r>
              <a:rPr lang="en-US" sz="2000" dirty="0"/>
              <a:t>“</a:t>
            </a:r>
            <a:r>
              <a:rPr lang="en-US" sz="2000" dirty="0">
                <a:solidFill>
                  <a:srgbClr val="0070C0"/>
                </a:solidFill>
              </a:rPr>
              <a:t>I turn away with fear and horror from this lamentable plague of functions which have no derivatives</a:t>
            </a:r>
            <a:r>
              <a:rPr lang="en-US" sz="2000" dirty="0"/>
              <a:t>.” </a:t>
            </a:r>
          </a:p>
          <a:p>
            <a:endParaRPr lang="en-US" sz="2000" dirty="0"/>
          </a:p>
          <a:p>
            <a:r>
              <a:rPr lang="en-US" sz="2000" dirty="0"/>
              <a:t>in reaction to </a:t>
            </a:r>
            <a:r>
              <a:rPr lang="en-US" sz="2000" dirty="0">
                <a:hlinkClick r:id="rId4">
                  <a:extLst>
                    <a:ext uri="{A12FA001-AC4F-418D-AE19-62706E023703}">
                      <ahyp:hlinkClr xmlns:ahyp="http://schemas.microsoft.com/office/drawing/2018/hyperlinkcolor" val="tx"/>
                    </a:ext>
                  </a:extLst>
                </a:hlinkClick>
              </a:rPr>
              <a:t>Karl Weierstrass</a:t>
            </a:r>
            <a:r>
              <a:rPr lang="en-US" sz="2000" dirty="0"/>
              <a:t> and the rise of pathological functions in real analysis.</a:t>
            </a:r>
          </a:p>
        </p:txBody>
      </p:sp>
      <p:pic>
        <p:nvPicPr>
          <p:cNvPr id="15362" name="Picture 2" descr="Revue d'Histoire des Mathématiques">
            <a:extLst>
              <a:ext uri="{FF2B5EF4-FFF2-40B4-BE49-F238E27FC236}">
                <a16:creationId xmlns:a16="http://schemas.microsoft.com/office/drawing/2014/main" id="{ED959E26-A89A-2422-2C16-578FA887AE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776"/>
          <a:stretch>
            <a:fillRect/>
          </a:stretch>
        </p:blipFill>
        <p:spPr bwMode="auto">
          <a:xfrm>
            <a:off x="385996" y="950578"/>
            <a:ext cx="4498516" cy="509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079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14FE8-93A2-3D76-FCE9-91DB8E0905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9F8ED-46B9-CD48-DE47-27B05FD0CEF1}"/>
              </a:ext>
            </a:extLst>
          </p:cNvPr>
          <p:cNvSpPr>
            <a:spLocks noGrp="1"/>
          </p:cNvSpPr>
          <p:nvPr>
            <p:ph type="title"/>
          </p:nvPr>
        </p:nvSpPr>
        <p:spPr>
          <a:xfrm>
            <a:off x="402461" y="126931"/>
            <a:ext cx="11385348" cy="1307592"/>
          </a:xfrm>
        </p:spPr>
        <p:txBody>
          <a:bodyPr>
            <a:normAutofit/>
          </a:bodyPr>
          <a:lstStyle/>
          <a:p>
            <a:r>
              <a:rPr lang="en-US" b="1" dirty="0">
                <a:solidFill>
                  <a:schemeClr val="tx1"/>
                </a:solidFill>
              </a:rPr>
              <a:t>HERMITIAN Operators</a:t>
            </a:r>
            <a:endParaRPr lang="en-US" dirty="0"/>
          </a:p>
        </p:txBody>
      </p:sp>
      <p:sp>
        <p:nvSpPr>
          <p:cNvPr id="13" name="TextBox 12">
            <a:extLst>
              <a:ext uri="{FF2B5EF4-FFF2-40B4-BE49-F238E27FC236}">
                <a16:creationId xmlns:a16="http://schemas.microsoft.com/office/drawing/2014/main" id="{83F004DC-ED48-D5DF-B60B-6C5D0FAA9953}"/>
              </a:ext>
            </a:extLst>
          </p:cNvPr>
          <p:cNvSpPr txBox="1"/>
          <p:nvPr/>
        </p:nvSpPr>
        <p:spPr>
          <a:xfrm>
            <a:off x="6095135" y="1060595"/>
            <a:ext cx="5044182" cy="4832092"/>
          </a:xfrm>
          <a:prstGeom prst="rect">
            <a:avLst/>
          </a:prstGeom>
          <a:noFill/>
        </p:spPr>
        <p:txBody>
          <a:bodyPr wrap="square">
            <a:spAutoFit/>
          </a:bodyPr>
          <a:lstStyle/>
          <a:p>
            <a:r>
              <a:rPr lang="en-US" sz="2800" dirty="0"/>
              <a:t>Most matrices do </a:t>
            </a:r>
            <a:r>
              <a:rPr lang="en-US" sz="2800" b="1" dirty="0"/>
              <a:t>not</a:t>
            </a:r>
            <a:r>
              <a:rPr lang="en-US" sz="2800" dirty="0"/>
              <a:t> have orthogonal eigenvectors.</a:t>
            </a:r>
          </a:p>
          <a:p>
            <a:endParaRPr lang="en-US" sz="2800" dirty="0"/>
          </a:p>
          <a:p>
            <a:r>
              <a:rPr lang="en-US" sz="2800" b="1" dirty="0"/>
              <a:t>Hermitian matrices are special because they always have orthogonal eigenvectors.</a:t>
            </a:r>
            <a:endParaRPr lang="en-US" sz="2800" dirty="0"/>
          </a:p>
          <a:p>
            <a:endParaRPr lang="en-US" sz="2800" dirty="0"/>
          </a:p>
          <a:p>
            <a:r>
              <a:rPr lang="en-US" sz="2800" dirty="0"/>
              <a:t>The black eigenvectors are orthogonal, so they form an </a:t>
            </a:r>
            <a:r>
              <a:rPr lang="en-US" sz="2800" b="1" dirty="0"/>
              <a:t>orthonormal basis</a:t>
            </a:r>
            <a:r>
              <a:rPr lang="en-US" sz="2800" dirty="0"/>
              <a:t>.</a:t>
            </a:r>
          </a:p>
          <a:p>
            <a:endParaRPr lang="en-US" sz="2800" dirty="0"/>
          </a:p>
        </p:txBody>
      </p:sp>
      <p:pic>
        <p:nvPicPr>
          <p:cNvPr id="16386" name="Picture 2">
            <a:extLst>
              <a:ext uri="{FF2B5EF4-FFF2-40B4-BE49-F238E27FC236}">
                <a16:creationId xmlns:a16="http://schemas.microsoft.com/office/drawing/2014/main" id="{5853EDD6-B55D-61A6-442F-EECF9BCC39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8" y="780727"/>
            <a:ext cx="5826778" cy="5783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712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CA10-A263-2044-5CEE-E357CC17F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30B0F-4609-8F44-CD5A-657B96BAE1C6}"/>
              </a:ext>
            </a:extLst>
          </p:cNvPr>
          <p:cNvSpPr>
            <a:spLocks noGrp="1"/>
          </p:cNvSpPr>
          <p:nvPr>
            <p:ph type="title"/>
          </p:nvPr>
        </p:nvSpPr>
        <p:spPr>
          <a:xfrm>
            <a:off x="402461" y="126931"/>
            <a:ext cx="11385348" cy="1307592"/>
          </a:xfrm>
        </p:spPr>
        <p:txBody>
          <a:bodyPr>
            <a:normAutofit/>
          </a:bodyPr>
          <a:lstStyle/>
          <a:p>
            <a:r>
              <a:rPr lang="en-US" b="1" dirty="0">
                <a:solidFill>
                  <a:schemeClr val="tx1"/>
                </a:solidFill>
              </a:rPr>
              <a:t>HERMITIAN Operators</a:t>
            </a:r>
            <a:endParaRPr lang="en-US" dirty="0"/>
          </a:p>
        </p:txBody>
      </p:sp>
      <p:sp>
        <p:nvSpPr>
          <p:cNvPr id="13" name="TextBox 12">
            <a:extLst>
              <a:ext uri="{FF2B5EF4-FFF2-40B4-BE49-F238E27FC236}">
                <a16:creationId xmlns:a16="http://schemas.microsoft.com/office/drawing/2014/main" id="{25DE8827-A897-CC62-1D45-CC56421F0AA5}"/>
              </a:ext>
            </a:extLst>
          </p:cNvPr>
          <p:cNvSpPr txBox="1"/>
          <p:nvPr/>
        </p:nvSpPr>
        <p:spPr>
          <a:xfrm>
            <a:off x="6095135" y="1060595"/>
            <a:ext cx="5044182" cy="4832092"/>
          </a:xfrm>
          <a:prstGeom prst="rect">
            <a:avLst/>
          </a:prstGeom>
          <a:noFill/>
        </p:spPr>
        <p:txBody>
          <a:bodyPr wrap="square">
            <a:spAutoFit/>
          </a:bodyPr>
          <a:lstStyle/>
          <a:p>
            <a:r>
              <a:rPr lang="en-US" sz="2800" dirty="0"/>
              <a:t>Most matrices do </a:t>
            </a:r>
            <a:r>
              <a:rPr lang="en-US" sz="2800" b="1" dirty="0"/>
              <a:t>not</a:t>
            </a:r>
            <a:r>
              <a:rPr lang="en-US" sz="2800" dirty="0"/>
              <a:t> have orthogonal eigenvectors.</a:t>
            </a:r>
          </a:p>
          <a:p>
            <a:endParaRPr lang="en-US" sz="2800" dirty="0"/>
          </a:p>
          <a:p>
            <a:r>
              <a:rPr lang="en-US" sz="2800" b="1" dirty="0"/>
              <a:t>Hermitian matrices are special because they always have orthogonal eigenvectors.</a:t>
            </a:r>
            <a:endParaRPr lang="en-US" sz="2800" dirty="0"/>
          </a:p>
          <a:p>
            <a:endParaRPr lang="en-US" sz="2800" dirty="0"/>
          </a:p>
          <a:p>
            <a:r>
              <a:rPr lang="en-US" sz="2800" dirty="0"/>
              <a:t>The black eigenvectors are orthogonal, so they form an </a:t>
            </a:r>
            <a:r>
              <a:rPr lang="en-US" sz="2800" b="1" dirty="0"/>
              <a:t>orthonormal basis</a:t>
            </a:r>
            <a:r>
              <a:rPr lang="en-US" sz="2800" dirty="0"/>
              <a:t>.</a:t>
            </a:r>
          </a:p>
          <a:p>
            <a:endParaRPr lang="en-US" sz="2800" dirty="0"/>
          </a:p>
        </p:txBody>
      </p:sp>
      <p:pic>
        <p:nvPicPr>
          <p:cNvPr id="16386" name="Picture 2">
            <a:extLst>
              <a:ext uri="{FF2B5EF4-FFF2-40B4-BE49-F238E27FC236}">
                <a16:creationId xmlns:a16="http://schemas.microsoft.com/office/drawing/2014/main" id="{3B684AA1-7CA2-4CBD-13BE-63C5FDD57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8" y="780727"/>
            <a:ext cx="5826778" cy="57839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E48B829-51A1-CCE8-DF7F-B5E98B762D22}"/>
                  </a:ext>
                </a:extLst>
              </p:cNvPr>
              <p:cNvSpPr txBox="1"/>
              <p:nvPr/>
            </p:nvSpPr>
            <p:spPr>
              <a:xfrm>
                <a:off x="402461" y="150753"/>
                <a:ext cx="11385348" cy="6521081"/>
              </a:xfrm>
              <a:prstGeom prst="rect">
                <a:avLst/>
              </a:prstGeom>
              <a:solidFill>
                <a:srgbClr val="00B050"/>
              </a:solidFill>
            </p:spPr>
            <p:txBody>
              <a:bodyPr wrap="square" rtlCol="0">
                <a:spAutoFit/>
              </a:bodyPr>
              <a:lstStyle/>
              <a:p>
                <a:r>
                  <a:rPr lang="en-US" sz="3200" b="1" dirty="0">
                    <a:solidFill>
                      <a:schemeClr val="bg1"/>
                    </a:solidFill>
                  </a:rPr>
                  <a:t>Much of mathematics is the search for structures that make difficult ideas easier to reason about.</a:t>
                </a:r>
                <a:endParaRPr lang="en-US" sz="3200" dirty="0">
                  <a:solidFill>
                    <a:schemeClr val="bg1"/>
                  </a:solidFill>
                </a:endParaRPr>
              </a:p>
              <a:p>
                <a:endParaRPr lang="en-US" sz="2000" dirty="0">
                  <a:solidFill>
                    <a:schemeClr val="bg1"/>
                  </a:solidFill>
                </a:endParaRPr>
              </a:p>
              <a:p>
                <a:r>
                  <a:rPr lang="en-US" sz="2400" dirty="0">
                    <a:solidFill>
                      <a:schemeClr val="bg1"/>
                    </a:solidFill>
                  </a:rPr>
                  <a:t>• </a:t>
                </a:r>
                <a:r>
                  <a:rPr lang="en-US" sz="2400" b="1" dirty="0">
                    <a:solidFill>
                      <a:schemeClr val="bg1"/>
                    </a:solidFill>
                  </a:rPr>
                  <a:t>Roman vs positional notation</a:t>
                </a:r>
                <a:endParaRPr lang="en-US" sz="2400" dirty="0">
                  <a:solidFill>
                    <a:schemeClr val="bg1"/>
                  </a:solidFill>
                </a:endParaRPr>
              </a:p>
              <a:p>
                <a:r>
                  <a:rPr lang="en-US" sz="2400" dirty="0">
                    <a:solidFill>
                      <a:schemeClr val="bg1"/>
                    </a:solidFill>
                  </a:rPr>
                  <a:t>Roman numerals: VI + VIII = XIV</a:t>
                </a:r>
              </a:p>
              <a:p>
                <a:r>
                  <a:rPr lang="en-US" sz="2400" dirty="0">
                    <a:solidFill>
                      <a:schemeClr val="bg1"/>
                    </a:solidFill>
                  </a:rPr>
                  <a:t>Arabic numerals: 6 + 8 = 14 Place value makes arithmetic systematic.</a:t>
                </a:r>
              </a:p>
              <a:p>
                <a:endParaRPr lang="en-US" sz="2400" dirty="0">
                  <a:solidFill>
                    <a:schemeClr val="bg1"/>
                  </a:solidFill>
                </a:endParaRPr>
              </a:p>
              <a:p>
                <a:r>
                  <a:rPr lang="en-US" sz="2400" dirty="0">
                    <a:solidFill>
                      <a:schemeClr val="bg1"/>
                    </a:solidFill>
                  </a:rPr>
                  <a:t>• </a:t>
                </a:r>
                <a:r>
                  <a:rPr lang="en-US" sz="2400" b="1" dirty="0">
                    <a:solidFill>
                      <a:schemeClr val="bg1"/>
                    </a:solidFill>
                  </a:rPr>
                  <a:t>Cartesian coordinates</a:t>
                </a:r>
                <a:endParaRPr lang="en-US" sz="2400" dirty="0">
                  <a:solidFill>
                    <a:schemeClr val="bg1"/>
                  </a:solidFill>
                </a:endParaRPr>
              </a:p>
              <a:p>
                <a:r>
                  <a:rPr lang="en-US" sz="2400" dirty="0">
                    <a:solidFill>
                      <a:schemeClr val="bg1"/>
                    </a:solidFill>
                  </a:rPr>
                  <a:t>Geometry → algebra </a:t>
                </a:r>
                <a14:m>
                  <m:oMath xmlns:m="http://schemas.openxmlformats.org/officeDocument/2006/math">
                    <m:sSup>
                      <m:sSupPr>
                        <m:ctrlPr>
                          <a:rPr lang="en-US" sz="2400" i="1" dirty="0" smtClean="0">
                            <a:solidFill>
                              <a:schemeClr val="bg1"/>
                            </a:solidFill>
                            <a:latin typeface="Cambria Math" panose="02040503050406030204" pitchFamily="18" charset="0"/>
                          </a:rPr>
                        </m:ctrlPr>
                      </m:sSupPr>
                      <m:e>
                        <m:r>
                          <a:rPr lang="en-US" sz="2400" i="1" dirty="0" smtClean="0">
                            <a:solidFill>
                              <a:schemeClr val="bg1"/>
                            </a:solidFill>
                            <a:latin typeface="Cambria Math" panose="02040503050406030204" pitchFamily="18" charset="0"/>
                          </a:rPr>
                          <m:t>𝑥</m:t>
                        </m:r>
                      </m:e>
                      <m:sup>
                        <m:r>
                          <a:rPr lang="en-US" sz="2400" i="1" dirty="0">
                            <a:solidFill>
                              <a:schemeClr val="bg1"/>
                            </a:solidFill>
                            <a:latin typeface="Cambria Math" panose="02040503050406030204" pitchFamily="18" charset="0"/>
                          </a:rPr>
                          <m:t>2</m:t>
                        </m:r>
                      </m:sup>
                    </m:sSup>
                    <m:r>
                      <a:rPr lang="en-US" sz="2400" i="1" dirty="0">
                        <a:solidFill>
                          <a:schemeClr val="bg1"/>
                        </a:solidFill>
                        <a:latin typeface="Cambria Math" panose="02040503050406030204" pitchFamily="18" charset="0"/>
                      </a:rPr>
                      <m:t>+</m:t>
                    </m:r>
                    <m:sSup>
                      <m:sSupPr>
                        <m:ctrlPr>
                          <a:rPr lang="en-US" sz="2400" i="1" dirty="0">
                            <a:solidFill>
                              <a:schemeClr val="bg1"/>
                            </a:solidFill>
                            <a:latin typeface="Cambria Math" panose="02040503050406030204" pitchFamily="18" charset="0"/>
                          </a:rPr>
                        </m:ctrlPr>
                      </m:sSupPr>
                      <m:e>
                        <m:r>
                          <a:rPr lang="en-US" sz="2400" i="1" dirty="0">
                            <a:solidFill>
                              <a:schemeClr val="bg1"/>
                            </a:solidFill>
                            <a:latin typeface="Cambria Math" panose="02040503050406030204" pitchFamily="18" charset="0"/>
                          </a:rPr>
                          <m:t>𝑦</m:t>
                        </m:r>
                      </m:e>
                      <m:sup>
                        <m:r>
                          <a:rPr lang="en-US" sz="2400" i="1" dirty="0">
                            <a:solidFill>
                              <a:schemeClr val="bg1"/>
                            </a:solidFill>
                            <a:latin typeface="Cambria Math" panose="02040503050406030204" pitchFamily="18" charset="0"/>
                          </a:rPr>
                          <m:t>2</m:t>
                        </m:r>
                      </m:sup>
                    </m:sSup>
                    <m:r>
                      <a:rPr lang="en-US" sz="2400" i="1" dirty="0">
                        <a:solidFill>
                          <a:schemeClr val="bg1"/>
                        </a:solidFill>
                        <a:latin typeface="Cambria Math" panose="02040503050406030204" pitchFamily="18" charset="0"/>
                      </a:rPr>
                      <m:t>=</m:t>
                    </m:r>
                    <m:sSup>
                      <m:sSupPr>
                        <m:ctrlPr>
                          <a:rPr lang="en-US" sz="2400" i="1" dirty="0">
                            <a:solidFill>
                              <a:schemeClr val="bg1"/>
                            </a:solidFill>
                            <a:latin typeface="Cambria Math" panose="02040503050406030204" pitchFamily="18" charset="0"/>
                          </a:rPr>
                        </m:ctrlPr>
                      </m:sSupPr>
                      <m:e>
                        <m:r>
                          <a:rPr lang="en-US" sz="2400" i="1" dirty="0">
                            <a:solidFill>
                              <a:schemeClr val="bg1"/>
                            </a:solidFill>
                            <a:latin typeface="Cambria Math" panose="02040503050406030204" pitchFamily="18" charset="0"/>
                          </a:rPr>
                          <m:t>𝑟</m:t>
                        </m:r>
                      </m:e>
                      <m:sup>
                        <m:r>
                          <a:rPr lang="en-US" sz="2400" i="1" dirty="0">
                            <a:solidFill>
                              <a:schemeClr val="bg1"/>
                            </a:solidFill>
                            <a:latin typeface="Cambria Math" panose="02040503050406030204" pitchFamily="18" charset="0"/>
                          </a:rPr>
                          <m:t>2</m:t>
                        </m:r>
                      </m:sup>
                    </m:sSup>
                  </m:oMath>
                </a14:m>
                <a:endParaRPr lang="en-US" sz="2400" dirty="0">
                  <a:solidFill>
                    <a:schemeClr val="bg1"/>
                  </a:solidFill>
                </a:endParaRPr>
              </a:p>
              <a:p>
                <a:r>
                  <a:rPr lang="en-US" sz="2400" dirty="0">
                    <a:solidFill>
                      <a:schemeClr val="bg1"/>
                    </a:solidFill>
                  </a:rPr>
                  <a:t> A circle becomes an equation that can be manipulated algebraically.</a:t>
                </a:r>
              </a:p>
              <a:p>
                <a:endParaRPr lang="en-US" sz="2400" dirty="0">
                  <a:solidFill>
                    <a:schemeClr val="bg1"/>
                  </a:solidFill>
                </a:endParaRPr>
              </a:p>
              <a:p>
                <a:r>
                  <a:rPr lang="en-US" sz="2400" dirty="0">
                    <a:solidFill>
                      <a:schemeClr val="bg1"/>
                    </a:solidFill>
                  </a:rPr>
                  <a:t>• </a:t>
                </a:r>
                <a:r>
                  <a:rPr lang="en-US" sz="2400" b="1" dirty="0">
                    <a:solidFill>
                      <a:schemeClr val="bg1"/>
                    </a:solidFill>
                  </a:rPr>
                  <a:t>Leibniz calculus notation </a:t>
                </a:r>
                <a14:m>
                  <m:oMath xmlns:m="http://schemas.openxmlformats.org/officeDocument/2006/math">
                    <m:f>
                      <m:fPr>
                        <m:ctrlPr>
                          <a:rPr lang="en-US" sz="2400" i="1" dirty="0" smtClean="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𝑑𝑥</m:t>
                        </m:r>
                      </m:den>
                    </m:f>
                  </m:oMath>
                </a14:m>
                <a:endParaRPr lang="en-US" sz="2400" b="1" dirty="0">
                  <a:solidFill>
                    <a:schemeClr val="bg1"/>
                  </a:solidFill>
                </a:endParaRPr>
              </a:p>
              <a:p>
                <a:r>
                  <a:rPr lang="en-US" sz="2400" dirty="0">
                    <a:solidFill>
                      <a:schemeClr val="bg1"/>
                    </a:solidFill>
                  </a:rPr>
                  <a:t>Rules such as the chain rule become transparent: </a:t>
                </a:r>
                <a14:m>
                  <m:oMath xmlns:m="http://schemas.openxmlformats.org/officeDocument/2006/math">
                    <m:f>
                      <m:fPr>
                        <m:ctrlPr>
                          <a:rPr lang="en-US" sz="2400" i="1" dirty="0" smtClean="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𝑑𝑥</m:t>
                        </m:r>
                      </m:den>
                    </m:f>
                    <m:r>
                      <a:rPr lang="en-US" sz="2400" i="1" dirty="0">
                        <a:solidFill>
                          <a:schemeClr val="bg1"/>
                        </a:solidFill>
                        <a:latin typeface="Cambria Math" panose="02040503050406030204" pitchFamily="18" charset="0"/>
                      </a:rPr>
                      <m:t>=</m:t>
                    </m:r>
                    <m:f>
                      <m:fPr>
                        <m:ctrlPr>
                          <a:rPr lang="en-US" sz="2400" i="1" dirty="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𝑑𝑢</m:t>
                        </m:r>
                      </m:den>
                    </m:f>
                    <m:f>
                      <m:fPr>
                        <m:ctrlPr>
                          <a:rPr lang="en-US" sz="2400" i="1" dirty="0">
                            <a:solidFill>
                              <a:schemeClr val="bg1"/>
                            </a:solidFill>
                            <a:latin typeface="Cambria Math" panose="02040503050406030204" pitchFamily="18" charset="0"/>
                          </a:rPr>
                        </m:ctrlPr>
                      </m:fPr>
                      <m:num>
                        <m:r>
                          <a:rPr lang="en-US" sz="2400" i="1" dirty="0">
                            <a:solidFill>
                              <a:schemeClr val="bg1"/>
                            </a:solidFill>
                            <a:latin typeface="Cambria Math" panose="02040503050406030204" pitchFamily="18" charset="0"/>
                          </a:rPr>
                          <m:t>𝑑𝑢</m:t>
                        </m:r>
                      </m:num>
                      <m:den>
                        <m:r>
                          <a:rPr lang="en-US" sz="2400" i="1" dirty="0">
                            <a:solidFill>
                              <a:schemeClr val="bg1"/>
                            </a:solidFill>
                            <a:latin typeface="Cambria Math" panose="02040503050406030204" pitchFamily="18" charset="0"/>
                          </a:rPr>
                          <m:t>𝑑𝑥</m:t>
                        </m:r>
                      </m:den>
                    </m:f>
                  </m:oMath>
                </a14:m>
                <a:endParaRPr lang="en-US" sz="2400" dirty="0">
                  <a:solidFill>
                    <a:schemeClr val="bg1"/>
                  </a:solidFill>
                </a:endParaRPr>
              </a:p>
              <a:p>
                <a:endParaRPr lang="en-US" sz="2400" dirty="0">
                  <a:solidFill>
                    <a:schemeClr val="bg1"/>
                  </a:solidFill>
                </a:endParaRPr>
              </a:p>
              <a:p>
                <a:r>
                  <a:rPr lang="en-US" sz="2400" dirty="0">
                    <a:solidFill>
                      <a:schemeClr val="bg1"/>
                    </a:solidFill>
                  </a:rPr>
                  <a:t>• </a:t>
                </a:r>
                <a:r>
                  <a:rPr lang="en-US" sz="2400" b="1" dirty="0">
                    <a:solidFill>
                      <a:schemeClr val="bg1"/>
                    </a:solidFill>
                  </a:rPr>
                  <a:t>Hermitian operators </a:t>
                </a:r>
                <a14:m>
                  <m:oMath xmlns:m="http://schemas.openxmlformats.org/officeDocument/2006/math">
                    <m:sSup>
                      <m:sSupPr>
                        <m:ctrlPr>
                          <a:rPr lang="en-US" sz="2400" i="1" dirty="0" smtClean="0">
                            <a:solidFill>
                              <a:schemeClr val="bg1"/>
                            </a:solidFill>
                            <a:latin typeface="Cambria Math" panose="02040503050406030204" pitchFamily="18" charset="0"/>
                          </a:rPr>
                        </m:ctrlPr>
                      </m:sSupPr>
                      <m:e>
                        <m:r>
                          <a:rPr lang="en-US" sz="2400" i="1" dirty="0" smtClean="0">
                            <a:solidFill>
                              <a:schemeClr val="bg1"/>
                            </a:solidFill>
                            <a:latin typeface="Cambria Math" panose="02040503050406030204" pitchFamily="18" charset="0"/>
                          </a:rPr>
                          <m:t>𝐴</m:t>
                        </m:r>
                      </m:e>
                      <m:sup>
                        <m:r>
                          <a:rPr lang="en-US" sz="2400" i="1" dirty="0">
                            <a:solidFill>
                              <a:schemeClr val="bg1"/>
                            </a:solidFill>
                            <a:latin typeface="Cambria Math" panose="02040503050406030204" pitchFamily="18" charset="0"/>
                          </a:rPr>
                          <m:t>†</m:t>
                        </m:r>
                      </m:sup>
                    </m:sSup>
                    <m: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𝐴</m:t>
                    </m:r>
                  </m:oMath>
                </a14:m>
                <a:endParaRPr lang="en-US" sz="2400" b="1" dirty="0">
                  <a:solidFill>
                    <a:schemeClr val="bg1"/>
                  </a:solidFill>
                </a:endParaRPr>
              </a:p>
              <a:p>
                <a:r>
                  <a:rPr lang="en-US" sz="2400" dirty="0">
                    <a:solidFill>
                      <a:schemeClr val="bg1"/>
                    </a:solidFill>
                  </a:rPr>
                  <a:t>This structure guarantees real eigenvalues and an orthonormal </a:t>
                </a:r>
                <a:r>
                  <a:rPr lang="en-US" sz="2400" dirty="0" err="1">
                    <a:solidFill>
                      <a:schemeClr val="bg1"/>
                    </a:solidFill>
                  </a:rPr>
                  <a:t>eigenbasis</a:t>
                </a:r>
                <a:r>
                  <a:rPr lang="en-US" sz="2400" dirty="0">
                    <a:solidFill>
                      <a:schemeClr val="bg1"/>
                    </a:solidFill>
                  </a:rPr>
                  <a:t>: </a:t>
                </a:r>
                <a14:m>
                  <m:oMath xmlns:m="http://schemas.openxmlformats.org/officeDocument/2006/math">
                    <m:r>
                      <a:rPr lang="en-US" sz="2400" i="1" dirty="0" smtClean="0">
                        <a:solidFill>
                          <a:schemeClr val="bg1"/>
                        </a:solidFill>
                        <a:latin typeface="Cambria Math" panose="02040503050406030204" pitchFamily="18" charset="0"/>
                      </a:rPr>
                      <m:t>𝐴</m:t>
                    </m:r>
                    <m:r>
                      <a:rPr lang="en-US" sz="2400" i="1" dirty="0" smtClean="0">
                        <a:solidFill>
                          <a:schemeClr val="bg1"/>
                        </a:solidFill>
                        <a:latin typeface="Cambria Math" panose="02040503050406030204" pitchFamily="18" charset="0"/>
                      </a:rPr>
                      <m:t> </m:t>
                    </m:r>
                    <m:r>
                      <a:rPr lang="en-US" sz="2400" i="1" dirty="0">
                        <a:solidFill>
                          <a:schemeClr val="bg1"/>
                        </a:solidFill>
                        <a:latin typeface="Cambria Math" panose="02040503050406030204" pitchFamily="18" charset="0"/>
                      </a:rPr>
                      <m:t>𝑣</m:t>
                    </m:r>
                    <m:r>
                      <a:rPr lang="en-US" sz="2400" i="1" dirty="0">
                        <a:solidFill>
                          <a:schemeClr val="bg1"/>
                        </a:solidFill>
                        <a:latin typeface="Cambria Math" panose="02040503050406030204" pitchFamily="18" charset="0"/>
                      </a:rPr>
                      <m:t> = </m:t>
                    </m:r>
                    <m:r>
                      <a:rPr lang="en-US" sz="2400" i="1" dirty="0">
                        <a:solidFill>
                          <a:schemeClr val="bg1"/>
                        </a:solidFill>
                        <a:latin typeface="Cambria Math" panose="02040503050406030204" pitchFamily="18" charset="0"/>
                      </a:rPr>
                      <m:t>𝜆</m:t>
                    </m:r>
                    <m:r>
                      <a:rPr lang="en-US" sz="2400" i="1" dirty="0">
                        <a:solidFill>
                          <a:schemeClr val="bg1"/>
                        </a:solidFill>
                        <a:latin typeface="Cambria Math" panose="02040503050406030204" pitchFamily="18" charset="0"/>
                      </a:rPr>
                      <m:t>𝑣</m:t>
                    </m:r>
                  </m:oMath>
                </a14:m>
                <a:endParaRPr lang="en-US" sz="2400" dirty="0">
                  <a:solidFill>
                    <a:schemeClr val="bg1"/>
                  </a:solidFill>
                </a:endParaRPr>
              </a:p>
            </p:txBody>
          </p:sp>
        </mc:Choice>
        <mc:Fallback xmlns="">
          <p:sp>
            <p:nvSpPr>
              <p:cNvPr id="3" name="TextBox 2">
                <a:extLst>
                  <a:ext uri="{FF2B5EF4-FFF2-40B4-BE49-F238E27FC236}">
                    <a16:creationId xmlns:a16="http://schemas.microsoft.com/office/drawing/2014/main" id="{9E48B829-51A1-CCE8-DF7F-B5E98B762D22}"/>
                  </a:ext>
                </a:extLst>
              </p:cNvPr>
              <p:cNvSpPr txBox="1">
                <a:spLocks noRot="1" noChangeAspect="1" noMove="1" noResize="1" noEditPoints="1" noAdjustHandles="1" noChangeArrowheads="1" noChangeShapeType="1" noTextEdit="1"/>
              </p:cNvSpPr>
              <p:nvPr/>
            </p:nvSpPr>
            <p:spPr>
              <a:xfrm>
                <a:off x="402461" y="150753"/>
                <a:ext cx="11385348" cy="6521081"/>
              </a:xfrm>
              <a:prstGeom prst="rect">
                <a:avLst/>
              </a:prstGeom>
              <a:blipFill>
                <a:blip r:embed="rId3"/>
                <a:stretch>
                  <a:fillRect l="-1336" t="-1362" b="-1362"/>
                </a:stretch>
              </a:blipFill>
            </p:spPr>
            <p:txBody>
              <a:bodyPr/>
              <a:lstStyle/>
              <a:p>
                <a:r>
                  <a:rPr lang="en-US">
                    <a:noFill/>
                  </a:rPr>
                  <a:t> </a:t>
                </a:r>
              </a:p>
            </p:txBody>
          </p:sp>
        </mc:Fallback>
      </mc:AlternateContent>
    </p:spTree>
    <p:extLst>
      <p:ext uri="{BB962C8B-B14F-4D97-AF65-F5344CB8AC3E}">
        <p14:creationId xmlns:p14="http://schemas.microsoft.com/office/powerpoint/2010/main" val="912789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9C0C-E137-18DD-72E1-DFC4650F5F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B978B-2B73-F561-D6CA-6FC68B218332}"/>
              </a:ext>
            </a:extLst>
          </p:cNvPr>
          <p:cNvSpPr>
            <a:spLocks noGrp="1"/>
          </p:cNvSpPr>
          <p:nvPr>
            <p:ph type="title"/>
          </p:nvPr>
        </p:nvSpPr>
        <p:spPr>
          <a:xfrm>
            <a:off x="402461" y="126931"/>
            <a:ext cx="11385348" cy="1307592"/>
          </a:xfrm>
        </p:spPr>
        <p:txBody>
          <a:bodyPr>
            <a:normAutofit/>
          </a:bodyPr>
          <a:lstStyle/>
          <a:p>
            <a:r>
              <a:rPr lang="en-US" b="1" dirty="0">
                <a:solidFill>
                  <a:schemeClr val="tx1"/>
                </a:solidFill>
              </a:rPr>
              <a:t>HERMITIAN Operators</a:t>
            </a:r>
            <a:endParaRPr lang="en-US" dirty="0"/>
          </a:p>
        </p:txBody>
      </p:sp>
      <p:sp>
        <p:nvSpPr>
          <p:cNvPr id="13" name="TextBox 12">
            <a:extLst>
              <a:ext uri="{FF2B5EF4-FFF2-40B4-BE49-F238E27FC236}">
                <a16:creationId xmlns:a16="http://schemas.microsoft.com/office/drawing/2014/main" id="{C2C6566A-A689-8575-9789-F09A1664B09B}"/>
              </a:ext>
            </a:extLst>
          </p:cNvPr>
          <p:cNvSpPr txBox="1"/>
          <p:nvPr/>
        </p:nvSpPr>
        <p:spPr>
          <a:xfrm>
            <a:off x="6095135" y="1060595"/>
            <a:ext cx="5044182" cy="4832092"/>
          </a:xfrm>
          <a:prstGeom prst="rect">
            <a:avLst/>
          </a:prstGeom>
          <a:noFill/>
        </p:spPr>
        <p:txBody>
          <a:bodyPr wrap="square">
            <a:spAutoFit/>
          </a:bodyPr>
          <a:lstStyle/>
          <a:p>
            <a:r>
              <a:rPr lang="en-US" sz="2800" dirty="0"/>
              <a:t>Most matrices do </a:t>
            </a:r>
            <a:r>
              <a:rPr lang="en-US" sz="2800" b="1" dirty="0"/>
              <a:t>not</a:t>
            </a:r>
            <a:r>
              <a:rPr lang="en-US" sz="2800" dirty="0"/>
              <a:t> have orthogonal eigenvectors.</a:t>
            </a:r>
          </a:p>
          <a:p>
            <a:endParaRPr lang="en-US" sz="2800" dirty="0"/>
          </a:p>
          <a:p>
            <a:r>
              <a:rPr lang="en-US" sz="2800" b="1" dirty="0"/>
              <a:t>Hermitian matrices are special because they always have orthogonal eigenvectors.</a:t>
            </a:r>
            <a:endParaRPr lang="en-US" sz="2800" dirty="0"/>
          </a:p>
          <a:p>
            <a:endParaRPr lang="en-US" sz="2800" dirty="0"/>
          </a:p>
          <a:p>
            <a:r>
              <a:rPr lang="en-US" sz="2800" dirty="0"/>
              <a:t>The black eigenvectors are orthogonal, so they form an </a:t>
            </a:r>
            <a:r>
              <a:rPr lang="en-US" sz="2800" b="1" dirty="0"/>
              <a:t>orthonormal basis</a:t>
            </a:r>
            <a:r>
              <a:rPr lang="en-US" sz="2800" dirty="0"/>
              <a:t>.</a:t>
            </a:r>
          </a:p>
          <a:p>
            <a:endParaRPr lang="en-US" sz="2800" dirty="0"/>
          </a:p>
        </p:txBody>
      </p:sp>
      <p:pic>
        <p:nvPicPr>
          <p:cNvPr id="16386" name="Picture 2">
            <a:extLst>
              <a:ext uri="{FF2B5EF4-FFF2-40B4-BE49-F238E27FC236}">
                <a16:creationId xmlns:a16="http://schemas.microsoft.com/office/drawing/2014/main" id="{19B1692C-8AFC-3D2E-8A01-B273811CFF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8" y="780727"/>
            <a:ext cx="5826778" cy="57839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C4BD5DD-2F0D-4C01-C1EB-55956E9F0532}"/>
                  </a:ext>
                </a:extLst>
              </p:cNvPr>
              <p:cNvSpPr txBox="1"/>
              <p:nvPr/>
            </p:nvSpPr>
            <p:spPr>
              <a:xfrm>
                <a:off x="402461" y="150753"/>
                <a:ext cx="11385348" cy="6521081"/>
              </a:xfrm>
              <a:prstGeom prst="rect">
                <a:avLst/>
              </a:prstGeom>
              <a:solidFill>
                <a:srgbClr val="00B050"/>
              </a:solidFill>
            </p:spPr>
            <p:txBody>
              <a:bodyPr wrap="square" rtlCol="0">
                <a:spAutoFit/>
              </a:bodyPr>
              <a:lstStyle/>
              <a:p>
                <a:r>
                  <a:rPr lang="en-US" sz="3200" b="1" dirty="0">
                    <a:solidFill>
                      <a:schemeClr val="bg1"/>
                    </a:solidFill>
                  </a:rPr>
                  <a:t>Much of mathematics is the search for structures that make difficult ideas easier to reason about.</a:t>
                </a:r>
                <a:endParaRPr lang="en-US" sz="3200" dirty="0">
                  <a:solidFill>
                    <a:schemeClr val="bg1"/>
                  </a:solidFill>
                </a:endParaRPr>
              </a:p>
              <a:p>
                <a:endParaRPr lang="en-US" sz="2000" dirty="0">
                  <a:solidFill>
                    <a:schemeClr val="bg1"/>
                  </a:solidFill>
                </a:endParaRPr>
              </a:p>
              <a:p>
                <a:r>
                  <a:rPr lang="en-US" sz="2400" dirty="0">
                    <a:solidFill>
                      <a:schemeClr val="bg1"/>
                    </a:solidFill>
                  </a:rPr>
                  <a:t>• </a:t>
                </a:r>
                <a:r>
                  <a:rPr lang="en-US" sz="2400" b="1" dirty="0">
                    <a:solidFill>
                      <a:schemeClr val="bg1"/>
                    </a:solidFill>
                  </a:rPr>
                  <a:t>Roman vs positional notation</a:t>
                </a:r>
                <a:endParaRPr lang="en-US" sz="2400" dirty="0">
                  <a:solidFill>
                    <a:schemeClr val="bg1"/>
                  </a:solidFill>
                </a:endParaRPr>
              </a:p>
              <a:p>
                <a:r>
                  <a:rPr lang="en-US" sz="2400" dirty="0">
                    <a:solidFill>
                      <a:schemeClr val="bg1"/>
                    </a:solidFill>
                  </a:rPr>
                  <a:t>Roman numerals: VI + VIII = XIV</a:t>
                </a:r>
              </a:p>
              <a:p>
                <a:r>
                  <a:rPr lang="en-US" sz="2400" dirty="0">
                    <a:solidFill>
                      <a:schemeClr val="bg1"/>
                    </a:solidFill>
                  </a:rPr>
                  <a:t>Arabic numerals: 6 + 8 = 14 Place value makes arithmetic systematic.</a:t>
                </a:r>
              </a:p>
              <a:p>
                <a:endParaRPr lang="en-US" sz="2400" dirty="0">
                  <a:solidFill>
                    <a:schemeClr val="bg1"/>
                  </a:solidFill>
                </a:endParaRPr>
              </a:p>
              <a:p>
                <a:r>
                  <a:rPr lang="en-US" sz="2400" dirty="0">
                    <a:solidFill>
                      <a:schemeClr val="bg1"/>
                    </a:solidFill>
                  </a:rPr>
                  <a:t>• </a:t>
                </a:r>
                <a:r>
                  <a:rPr lang="en-US" sz="2400" b="1" dirty="0">
                    <a:solidFill>
                      <a:schemeClr val="bg1"/>
                    </a:solidFill>
                  </a:rPr>
                  <a:t>Cartesian coordinates</a:t>
                </a:r>
                <a:endParaRPr lang="en-US" sz="2400" dirty="0">
                  <a:solidFill>
                    <a:schemeClr val="bg1"/>
                  </a:solidFill>
                </a:endParaRPr>
              </a:p>
              <a:p>
                <a:r>
                  <a:rPr lang="en-US" sz="2400" dirty="0">
                    <a:solidFill>
                      <a:schemeClr val="bg1"/>
                    </a:solidFill>
                  </a:rPr>
                  <a:t>Geometry → algebra </a:t>
                </a:r>
                <a14:m>
                  <m:oMath xmlns:m="http://schemas.openxmlformats.org/officeDocument/2006/math">
                    <m:sSup>
                      <m:sSupPr>
                        <m:ctrlPr>
                          <a:rPr lang="en-US" sz="2400" i="1" dirty="0" smtClean="0">
                            <a:solidFill>
                              <a:schemeClr val="bg1"/>
                            </a:solidFill>
                            <a:latin typeface="Cambria Math" panose="02040503050406030204" pitchFamily="18" charset="0"/>
                          </a:rPr>
                        </m:ctrlPr>
                      </m:sSupPr>
                      <m:e>
                        <m:r>
                          <a:rPr lang="en-US" sz="2400" i="1" dirty="0" smtClean="0">
                            <a:solidFill>
                              <a:schemeClr val="bg1"/>
                            </a:solidFill>
                            <a:latin typeface="Cambria Math" panose="02040503050406030204" pitchFamily="18" charset="0"/>
                          </a:rPr>
                          <m:t>𝑥</m:t>
                        </m:r>
                      </m:e>
                      <m:sup>
                        <m:r>
                          <a:rPr lang="en-US" sz="2400" i="1" dirty="0">
                            <a:solidFill>
                              <a:schemeClr val="bg1"/>
                            </a:solidFill>
                            <a:latin typeface="Cambria Math" panose="02040503050406030204" pitchFamily="18" charset="0"/>
                          </a:rPr>
                          <m:t>2</m:t>
                        </m:r>
                      </m:sup>
                    </m:sSup>
                    <m:r>
                      <a:rPr lang="en-US" sz="2400" i="1" dirty="0">
                        <a:solidFill>
                          <a:schemeClr val="bg1"/>
                        </a:solidFill>
                        <a:latin typeface="Cambria Math" panose="02040503050406030204" pitchFamily="18" charset="0"/>
                      </a:rPr>
                      <m:t>+</m:t>
                    </m:r>
                    <m:sSup>
                      <m:sSupPr>
                        <m:ctrlPr>
                          <a:rPr lang="en-US" sz="2400" i="1" dirty="0">
                            <a:solidFill>
                              <a:schemeClr val="bg1"/>
                            </a:solidFill>
                            <a:latin typeface="Cambria Math" panose="02040503050406030204" pitchFamily="18" charset="0"/>
                          </a:rPr>
                        </m:ctrlPr>
                      </m:sSupPr>
                      <m:e>
                        <m:r>
                          <a:rPr lang="en-US" sz="2400" i="1" dirty="0">
                            <a:solidFill>
                              <a:schemeClr val="bg1"/>
                            </a:solidFill>
                            <a:latin typeface="Cambria Math" panose="02040503050406030204" pitchFamily="18" charset="0"/>
                          </a:rPr>
                          <m:t>𝑦</m:t>
                        </m:r>
                      </m:e>
                      <m:sup>
                        <m:r>
                          <a:rPr lang="en-US" sz="2400" i="1" dirty="0">
                            <a:solidFill>
                              <a:schemeClr val="bg1"/>
                            </a:solidFill>
                            <a:latin typeface="Cambria Math" panose="02040503050406030204" pitchFamily="18" charset="0"/>
                          </a:rPr>
                          <m:t>2</m:t>
                        </m:r>
                      </m:sup>
                    </m:sSup>
                    <m:r>
                      <a:rPr lang="en-US" sz="2400" i="1" dirty="0">
                        <a:solidFill>
                          <a:schemeClr val="bg1"/>
                        </a:solidFill>
                        <a:latin typeface="Cambria Math" panose="02040503050406030204" pitchFamily="18" charset="0"/>
                      </a:rPr>
                      <m:t>=</m:t>
                    </m:r>
                    <m:sSup>
                      <m:sSupPr>
                        <m:ctrlPr>
                          <a:rPr lang="en-US" sz="2400" i="1" dirty="0">
                            <a:solidFill>
                              <a:schemeClr val="bg1"/>
                            </a:solidFill>
                            <a:latin typeface="Cambria Math" panose="02040503050406030204" pitchFamily="18" charset="0"/>
                          </a:rPr>
                        </m:ctrlPr>
                      </m:sSupPr>
                      <m:e>
                        <m:r>
                          <a:rPr lang="en-US" sz="2400" i="1" dirty="0">
                            <a:solidFill>
                              <a:schemeClr val="bg1"/>
                            </a:solidFill>
                            <a:latin typeface="Cambria Math" panose="02040503050406030204" pitchFamily="18" charset="0"/>
                          </a:rPr>
                          <m:t>𝑟</m:t>
                        </m:r>
                      </m:e>
                      <m:sup>
                        <m:r>
                          <a:rPr lang="en-US" sz="2400" i="1" dirty="0">
                            <a:solidFill>
                              <a:schemeClr val="bg1"/>
                            </a:solidFill>
                            <a:latin typeface="Cambria Math" panose="02040503050406030204" pitchFamily="18" charset="0"/>
                          </a:rPr>
                          <m:t>2</m:t>
                        </m:r>
                      </m:sup>
                    </m:sSup>
                  </m:oMath>
                </a14:m>
                <a:endParaRPr lang="en-US" sz="2400" dirty="0">
                  <a:solidFill>
                    <a:schemeClr val="bg1"/>
                  </a:solidFill>
                </a:endParaRPr>
              </a:p>
              <a:p>
                <a:r>
                  <a:rPr lang="en-US" sz="2400" dirty="0">
                    <a:solidFill>
                      <a:schemeClr val="bg1"/>
                    </a:solidFill>
                  </a:rPr>
                  <a:t> A circle becomes an equation that can be manipulated algebraically.</a:t>
                </a:r>
              </a:p>
              <a:p>
                <a:endParaRPr lang="en-US" sz="2400" dirty="0">
                  <a:solidFill>
                    <a:schemeClr val="bg1"/>
                  </a:solidFill>
                </a:endParaRPr>
              </a:p>
              <a:p>
                <a:r>
                  <a:rPr lang="en-US" sz="2400" dirty="0">
                    <a:solidFill>
                      <a:schemeClr val="bg1"/>
                    </a:solidFill>
                  </a:rPr>
                  <a:t>• </a:t>
                </a:r>
                <a:r>
                  <a:rPr lang="en-US" sz="2400" b="1" dirty="0">
                    <a:solidFill>
                      <a:schemeClr val="bg1"/>
                    </a:solidFill>
                  </a:rPr>
                  <a:t>Leibniz calculus notation </a:t>
                </a:r>
                <a14:m>
                  <m:oMath xmlns:m="http://schemas.openxmlformats.org/officeDocument/2006/math">
                    <m:f>
                      <m:fPr>
                        <m:ctrlPr>
                          <a:rPr lang="en-US" sz="2400" i="1" dirty="0" smtClean="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𝑑𝑥</m:t>
                        </m:r>
                      </m:den>
                    </m:f>
                  </m:oMath>
                </a14:m>
                <a:endParaRPr lang="en-US" sz="2400" b="1" dirty="0">
                  <a:solidFill>
                    <a:schemeClr val="bg1"/>
                  </a:solidFill>
                </a:endParaRPr>
              </a:p>
              <a:p>
                <a:r>
                  <a:rPr lang="en-US" sz="2400" dirty="0">
                    <a:solidFill>
                      <a:schemeClr val="bg1"/>
                    </a:solidFill>
                  </a:rPr>
                  <a:t>Rules such as the chain rule become transparent: </a:t>
                </a:r>
                <a14:m>
                  <m:oMath xmlns:m="http://schemas.openxmlformats.org/officeDocument/2006/math">
                    <m:f>
                      <m:fPr>
                        <m:ctrlPr>
                          <a:rPr lang="en-US" sz="2400" i="1" dirty="0" smtClean="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𝑑𝑥</m:t>
                        </m:r>
                      </m:den>
                    </m:f>
                    <m:r>
                      <a:rPr lang="en-US" sz="2400" i="1" dirty="0">
                        <a:solidFill>
                          <a:schemeClr val="bg1"/>
                        </a:solidFill>
                        <a:latin typeface="Cambria Math" panose="02040503050406030204" pitchFamily="18" charset="0"/>
                      </a:rPr>
                      <m:t>=</m:t>
                    </m:r>
                    <m:f>
                      <m:fPr>
                        <m:ctrlPr>
                          <a:rPr lang="en-US" sz="2400" i="1" dirty="0">
                            <a:solidFill>
                              <a:schemeClr val="bg1"/>
                            </a:solidFill>
                            <a:latin typeface="Cambria Math" panose="02040503050406030204" pitchFamily="18" charset="0"/>
                          </a:rPr>
                        </m:ctrlPr>
                      </m:fPr>
                      <m:num>
                        <m:r>
                          <a:rPr lang="en-US" sz="2400" i="1" dirty="0" err="1">
                            <a:solidFill>
                              <a:schemeClr val="bg1"/>
                            </a:solidFill>
                            <a:latin typeface="Cambria Math" panose="02040503050406030204" pitchFamily="18" charset="0"/>
                          </a:rPr>
                          <m:t>𝑑𝑦</m:t>
                        </m:r>
                      </m:num>
                      <m:den>
                        <m:r>
                          <a:rPr lang="en-US" sz="2400" i="1" dirty="0">
                            <a:solidFill>
                              <a:schemeClr val="bg1"/>
                            </a:solidFill>
                            <a:latin typeface="Cambria Math" panose="02040503050406030204" pitchFamily="18" charset="0"/>
                          </a:rPr>
                          <m:t>𝑑𝑢</m:t>
                        </m:r>
                      </m:den>
                    </m:f>
                    <m:f>
                      <m:fPr>
                        <m:ctrlPr>
                          <a:rPr lang="en-US" sz="2400" i="1" dirty="0">
                            <a:solidFill>
                              <a:schemeClr val="bg1"/>
                            </a:solidFill>
                            <a:latin typeface="Cambria Math" panose="02040503050406030204" pitchFamily="18" charset="0"/>
                          </a:rPr>
                        </m:ctrlPr>
                      </m:fPr>
                      <m:num>
                        <m:r>
                          <a:rPr lang="en-US" sz="2400" i="1" dirty="0">
                            <a:solidFill>
                              <a:schemeClr val="bg1"/>
                            </a:solidFill>
                            <a:latin typeface="Cambria Math" panose="02040503050406030204" pitchFamily="18" charset="0"/>
                          </a:rPr>
                          <m:t>𝑑𝑢</m:t>
                        </m:r>
                      </m:num>
                      <m:den>
                        <m:r>
                          <a:rPr lang="en-US" sz="2400" i="1" dirty="0">
                            <a:solidFill>
                              <a:schemeClr val="bg1"/>
                            </a:solidFill>
                            <a:latin typeface="Cambria Math" panose="02040503050406030204" pitchFamily="18" charset="0"/>
                          </a:rPr>
                          <m:t>𝑑𝑥</m:t>
                        </m:r>
                      </m:den>
                    </m:f>
                  </m:oMath>
                </a14:m>
                <a:endParaRPr lang="en-US" sz="2400" dirty="0">
                  <a:solidFill>
                    <a:schemeClr val="bg1"/>
                  </a:solidFill>
                </a:endParaRPr>
              </a:p>
              <a:p>
                <a:endParaRPr lang="en-US" sz="2400" dirty="0">
                  <a:solidFill>
                    <a:schemeClr val="bg1"/>
                  </a:solidFill>
                </a:endParaRPr>
              </a:p>
              <a:p>
                <a:r>
                  <a:rPr lang="en-US" sz="2400" dirty="0">
                    <a:solidFill>
                      <a:schemeClr val="bg1"/>
                    </a:solidFill>
                  </a:rPr>
                  <a:t>• </a:t>
                </a:r>
                <a:r>
                  <a:rPr lang="en-US" sz="2400" b="1" dirty="0">
                    <a:solidFill>
                      <a:schemeClr val="bg1"/>
                    </a:solidFill>
                  </a:rPr>
                  <a:t>Hermitian operators </a:t>
                </a:r>
                <a14:m>
                  <m:oMath xmlns:m="http://schemas.openxmlformats.org/officeDocument/2006/math">
                    <m:sSup>
                      <m:sSupPr>
                        <m:ctrlPr>
                          <a:rPr lang="en-US" sz="2400" i="1" dirty="0" smtClean="0">
                            <a:solidFill>
                              <a:schemeClr val="bg1"/>
                            </a:solidFill>
                            <a:latin typeface="Cambria Math" panose="02040503050406030204" pitchFamily="18" charset="0"/>
                          </a:rPr>
                        </m:ctrlPr>
                      </m:sSupPr>
                      <m:e>
                        <m:r>
                          <a:rPr lang="en-US" sz="2400" i="1" dirty="0" smtClean="0">
                            <a:solidFill>
                              <a:schemeClr val="bg1"/>
                            </a:solidFill>
                            <a:latin typeface="Cambria Math" panose="02040503050406030204" pitchFamily="18" charset="0"/>
                          </a:rPr>
                          <m:t>𝐴</m:t>
                        </m:r>
                      </m:e>
                      <m:sup>
                        <m:r>
                          <a:rPr lang="en-US" sz="2400" i="1" dirty="0">
                            <a:solidFill>
                              <a:schemeClr val="bg1"/>
                            </a:solidFill>
                            <a:latin typeface="Cambria Math" panose="02040503050406030204" pitchFamily="18" charset="0"/>
                          </a:rPr>
                          <m:t>†</m:t>
                        </m:r>
                      </m:sup>
                    </m:sSup>
                    <m: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𝐴</m:t>
                    </m:r>
                  </m:oMath>
                </a14:m>
                <a:endParaRPr lang="en-US" sz="2400" b="1" dirty="0">
                  <a:solidFill>
                    <a:schemeClr val="bg1"/>
                  </a:solidFill>
                </a:endParaRPr>
              </a:p>
              <a:p>
                <a:r>
                  <a:rPr lang="en-US" sz="2400" dirty="0">
                    <a:solidFill>
                      <a:schemeClr val="bg1"/>
                    </a:solidFill>
                  </a:rPr>
                  <a:t>This structure guarantees real eigenvalues and an orthonormal </a:t>
                </a:r>
                <a:r>
                  <a:rPr lang="en-US" sz="2400" dirty="0" err="1">
                    <a:solidFill>
                      <a:schemeClr val="bg1"/>
                    </a:solidFill>
                  </a:rPr>
                  <a:t>eigenbasis</a:t>
                </a:r>
                <a:r>
                  <a:rPr lang="en-US" sz="2400" dirty="0">
                    <a:solidFill>
                      <a:schemeClr val="bg1"/>
                    </a:solidFill>
                  </a:rPr>
                  <a:t>: </a:t>
                </a:r>
                <a14:m>
                  <m:oMath xmlns:m="http://schemas.openxmlformats.org/officeDocument/2006/math">
                    <m:r>
                      <a:rPr lang="en-US" sz="2400" i="1" dirty="0" smtClean="0">
                        <a:solidFill>
                          <a:schemeClr val="bg1"/>
                        </a:solidFill>
                        <a:latin typeface="Cambria Math" panose="02040503050406030204" pitchFamily="18" charset="0"/>
                      </a:rPr>
                      <m:t>𝐴</m:t>
                    </m:r>
                    <m:r>
                      <a:rPr lang="en-US" sz="2400" i="1" dirty="0" smtClean="0">
                        <a:solidFill>
                          <a:schemeClr val="bg1"/>
                        </a:solidFill>
                        <a:latin typeface="Cambria Math" panose="02040503050406030204" pitchFamily="18" charset="0"/>
                      </a:rPr>
                      <m:t> </m:t>
                    </m:r>
                    <m:r>
                      <a:rPr lang="en-US" sz="2400" i="1" dirty="0">
                        <a:solidFill>
                          <a:schemeClr val="bg1"/>
                        </a:solidFill>
                        <a:latin typeface="Cambria Math" panose="02040503050406030204" pitchFamily="18" charset="0"/>
                      </a:rPr>
                      <m:t>𝑣</m:t>
                    </m:r>
                    <m:r>
                      <a:rPr lang="en-US" sz="2400" i="1" dirty="0">
                        <a:solidFill>
                          <a:schemeClr val="bg1"/>
                        </a:solidFill>
                        <a:latin typeface="Cambria Math" panose="02040503050406030204" pitchFamily="18" charset="0"/>
                      </a:rPr>
                      <m:t> = </m:t>
                    </m:r>
                    <m:r>
                      <a:rPr lang="en-US" sz="2400" i="1" dirty="0">
                        <a:solidFill>
                          <a:schemeClr val="bg1"/>
                        </a:solidFill>
                        <a:latin typeface="Cambria Math" panose="02040503050406030204" pitchFamily="18" charset="0"/>
                      </a:rPr>
                      <m:t>𝜆</m:t>
                    </m:r>
                    <m:r>
                      <a:rPr lang="en-US" sz="2400" i="1" dirty="0">
                        <a:solidFill>
                          <a:schemeClr val="bg1"/>
                        </a:solidFill>
                        <a:latin typeface="Cambria Math" panose="02040503050406030204" pitchFamily="18" charset="0"/>
                      </a:rPr>
                      <m:t>𝑣</m:t>
                    </m:r>
                  </m:oMath>
                </a14:m>
                <a:endParaRPr lang="en-US" sz="2400" dirty="0">
                  <a:solidFill>
                    <a:schemeClr val="bg1"/>
                  </a:solidFill>
                </a:endParaRPr>
              </a:p>
            </p:txBody>
          </p:sp>
        </mc:Choice>
        <mc:Fallback xmlns="">
          <p:sp>
            <p:nvSpPr>
              <p:cNvPr id="3" name="TextBox 2">
                <a:extLst>
                  <a:ext uri="{FF2B5EF4-FFF2-40B4-BE49-F238E27FC236}">
                    <a16:creationId xmlns:a16="http://schemas.microsoft.com/office/drawing/2014/main" id="{EC4BD5DD-2F0D-4C01-C1EB-55956E9F0532}"/>
                  </a:ext>
                </a:extLst>
              </p:cNvPr>
              <p:cNvSpPr txBox="1">
                <a:spLocks noRot="1" noChangeAspect="1" noMove="1" noResize="1" noEditPoints="1" noAdjustHandles="1" noChangeArrowheads="1" noChangeShapeType="1" noTextEdit="1"/>
              </p:cNvSpPr>
              <p:nvPr/>
            </p:nvSpPr>
            <p:spPr>
              <a:xfrm>
                <a:off x="402461" y="150753"/>
                <a:ext cx="11385348" cy="6521081"/>
              </a:xfrm>
              <a:prstGeom prst="rect">
                <a:avLst/>
              </a:prstGeom>
              <a:blipFill>
                <a:blip r:embed="rId3"/>
                <a:stretch>
                  <a:fillRect l="-1336" t="-1362" b="-136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51D458EA-BC11-14EF-B21C-2B4B793AC87E}"/>
              </a:ext>
            </a:extLst>
          </p:cNvPr>
          <p:cNvSpPr txBox="1"/>
          <p:nvPr/>
        </p:nvSpPr>
        <p:spPr>
          <a:xfrm>
            <a:off x="970855" y="585556"/>
            <a:ext cx="9985248" cy="5601533"/>
          </a:xfrm>
          <a:prstGeom prst="rect">
            <a:avLst/>
          </a:prstGeom>
          <a:solidFill>
            <a:srgbClr val="0070C0"/>
          </a:solidFill>
        </p:spPr>
        <p:txBody>
          <a:bodyPr wrap="square" rtlCol="0">
            <a:spAutoFit/>
          </a:bodyPr>
          <a:lstStyle/>
          <a:p>
            <a:r>
              <a:rPr lang="en-US" sz="5400" dirty="0">
                <a:solidFill>
                  <a:schemeClr val="bg1"/>
                </a:solidFill>
              </a:rPr>
              <a:t>Paul Dirac</a:t>
            </a:r>
          </a:p>
          <a:p>
            <a:r>
              <a:rPr lang="en-US" sz="4400" dirty="0">
                <a:solidFill>
                  <a:schemeClr val="bg1"/>
                </a:solidFill>
              </a:rPr>
              <a:t>Principles of Quantum </a:t>
            </a:r>
          </a:p>
          <a:p>
            <a:r>
              <a:rPr lang="en-US" sz="4400" dirty="0">
                <a:solidFill>
                  <a:schemeClr val="bg1"/>
                </a:solidFill>
              </a:rPr>
              <a:t>Mechanics (1930)</a:t>
            </a:r>
          </a:p>
          <a:p>
            <a:r>
              <a:rPr lang="en-US" sz="3200" dirty="0">
                <a:solidFill>
                  <a:schemeClr val="bg1"/>
                </a:solidFill>
              </a:rPr>
              <a:t>University of Cambridge</a:t>
            </a:r>
          </a:p>
          <a:p>
            <a:br>
              <a:rPr lang="en-US" sz="4400" dirty="0">
                <a:solidFill>
                  <a:schemeClr val="bg1"/>
                </a:solidFill>
              </a:rPr>
            </a:br>
            <a:r>
              <a:rPr lang="en-US" sz="2800" dirty="0">
                <a:solidFill>
                  <a:schemeClr val="bg1"/>
                </a:solidFill>
              </a:rPr>
              <a:t>“The formulation of these laws requires the use of the mathematics of transformations. </a:t>
            </a:r>
            <a:r>
              <a:rPr lang="en-US" sz="2800" b="1" dirty="0">
                <a:solidFill>
                  <a:srgbClr val="FFFF00"/>
                </a:solidFill>
              </a:rPr>
              <a:t>The important things in the world appear as the invariants</a:t>
            </a:r>
            <a:r>
              <a:rPr lang="en-US" sz="2800" dirty="0">
                <a:solidFill>
                  <a:schemeClr val="bg1"/>
                </a:solidFill>
              </a:rPr>
              <a:t> … of these transformations.”</a:t>
            </a:r>
          </a:p>
          <a:p>
            <a:endParaRPr lang="en-US" sz="2800" dirty="0">
              <a:solidFill>
                <a:schemeClr val="bg1"/>
              </a:solidFill>
            </a:endParaRPr>
          </a:p>
          <a:p>
            <a:r>
              <a:rPr lang="en-US" sz="2800" dirty="0">
                <a:solidFill>
                  <a:schemeClr val="bg1"/>
                </a:solidFill>
              </a:rPr>
              <a:t>The </a:t>
            </a:r>
            <a:r>
              <a:rPr lang="en-US" sz="2800" dirty="0">
                <a:solidFill>
                  <a:srgbClr val="FFFF00"/>
                </a:solidFill>
              </a:rPr>
              <a:t>eigenvalues</a:t>
            </a:r>
            <a:r>
              <a:rPr lang="en-US" sz="2800" dirty="0">
                <a:solidFill>
                  <a:schemeClr val="bg1"/>
                </a:solidFill>
              </a:rPr>
              <a:t> of the Hermitian operators are those </a:t>
            </a:r>
            <a:r>
              <a:rPr lang="en-US" sz="2800" dirty="0">
                <a:solidFill>
                  <a:srgbClr val="FFFF00"/>
                </a:solidFill>
              </a:rPr>
              <a:t>invariants</a:t>
            </a:r>
            <a:r>
              <a:rPr lang="en-US" sz="2800" dirty="0">
                <a:solidFill>
                  <a:schemeClr val="bg1"/>
                </a:solidFill>
              </a:rPr>
              <a:t>. </a:t>
            </a:r>
          </a:p>
        </p:txBody>
      </p:sp>
      <p:pic>
        <p:nvPicPr>
          <p:cNvPr id="1028" name="Picture 4" descr="undefined">
            <a:extLst>
              <a:ext uri="{FF2B5EF4-FFF2-40B4-BE49-F238E27FC236}">
                <a16:creationId xmlns:a16="http://schemas.microsoft.com/office/drawing/2014/main" id="{9F959E1F-D4AA-0E32-E14B-188C22950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6125" y="780727"/>
            <a:ext cx="2395346" cy="2994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628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FDE2B8D-77C5-6F80-D054-7B5F59F85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170459-7070-0ED6-0E63-2D4F1CF742EC}"/>
              </a:ext>
            </a:extLst>
          </p:cNvPr>
          <p:cNvSpPr>
            <a:spLocks noGrp="1"/>
          </p:cNvSpPr>
          <p:nvPr>
            <p:ph type="title"/>
          </p:nvPr>
        </p:nvSpPr>
        <p:spPr>
          <a:xfrm>
            <a:off x="700635" y="128016"/>
            <a:ext cx="10691265" cy="1307592"/>
          </a:xfrm>
        </p:spPr>
        <p:txBody>
          <a:bodyPr>
            <a:normAutofit/>
          </a:bodyPr>
          <a:lstStyle/>
          <a:p>
            <a:r>
              <a:rPr lang="en-US" b="1" dirty="0"/>
              <a:t>Unitary Operators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8290E41-95FC-1492-2C6F-8B35C24AA812}"/>
                  </a:ext>
                </a:extLst>
              </p:cNvPr>
              <p:cNvSpPr txBox="1"/>
              <p:nvPr/>
            </p:nvSpPr>
            <p:spPr>
              <a:xfrm>
                <a:off x="800100" y="1021225"/>
                <a:ext cx="3889653" cy="4815549"/>
              </a:xfrm>
              <a:prstGeom prst="rect">
                <a:avLst/>
              </a:prstGeom>
              <a:noFill/>
            </p:spPr>
            <p:txBody>
              <a:bodyPr wrap="square">
                <a:spAutoFit/>
              </a:bodyPr>
              <a:lstStyle/>
              <a:p>
                <a:pPr>
                  <a:buNone/>
                </a:pPr>
                <a:r>
                  <a:rPr lang="en-US" b="1" dirty="0"/>
                  <a:t>Unitary operators</a:t>
                </a:r>
                <a:endParaRPr lang="en-US" dirty="0"/>
              </a:p>
              <a:p>
                <a:pPr>
                  <a:buNone/>
                </a:pPr>
                <a:r>
                  <a:rPr lang="en-US" dirty="0"/>
                  <a:t>A linear operator U is </a:t>
                </a:r>
                <a:r>
                  <a:rPr lang="en-US" b="1" dirty="0"/>
                  <a:t>unitary</a:t>
                </a:r>
                <a:r>
                  <a:rPr lang="en-US" dirty="0"/>
                  <a:t> if</a:t>
                </a:r>
              </a:p>
              <a:p>
                <a:pPr>
                  <a:buNone/>
                </a:pPr>
                <a14:m>
                  <m:oMathPara xmlns:m="http://schemas.openxmlformats.org/officeDocument/2006/math">
                    <m:oMathParaPr>
                      <m:jc m:val="centerGroup"/>
                    </m:oMathParaPr>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𝑈</m:t>
                          </m:r>
                        </m:e>
                        <m:sup>
                          <m:r>
                            <a:rPr lang="en-US" i="1" dirty="0" smtClean="0">
                              <a:latin typeface="Cambria Math" panose="02040503050406030204" pitchFamily="18" charset="0"/>
                            </a:rPr>
                            <m:t>†</m:t>
                          </m:r>
                        </m:sup>
                      </m:sSup>
                      <m:r>
                        <a:rPr lang="en-US" i="1" dirty="0" smtClean="0">
                          <a:latin typeface="Cambria Math" panose="02040503050406030204" pitchFamily="18" charset="0"/>
                        </a:rPr>
                        <m:t>𝑈</m:t>
                      </m:r>
                      <m:r>
                        <a:rPr lang="en-US" i="1" dirty="0" smtClean="0">
                          <a:latin typeface="Cambria Math" panose="02040503050406030204" pitchFamily="18" charset="0"/>
                        </a:rPr>
                        <m:t>=</m:t>
                      </m:r>
                      <m:r>
                        <a:rPr lang="en-US" i="1" dirty="0" smtClean="0">
                          <a:latin typeface="Cambria Math" panose="02040503050406030204" pitchFamily="18" charset="0"/>
                        </a:rPr>
                        <m:t>𝐼</m:t>
                      </m:r>
                    </m:oMath>
                  </m:oMathPara>
                </a14:m>
                <a:endParaRPr lang="en-US" dirty="0"/>
              </a:p>
              <a:p>
                <a:pPr>
                  <a:buNone/>
                </a:pPr>
                <a:br>
                  <a:rPr lang="en-US" dirty="0"/>
                </a:br>
                <a:r>
                  <a:rPr lang="en-US" dirty="0"/>
                  <a:t>Equivalently,</a:t>
                </a:r>
              </a:p>
              <a:p>
                <a:pPr>
                  <a:buNone/>
                </a:pPr>
                <a:br>
                  <a:rPr lang="en-US" dirty="0"/>
                </a:br>
                <a14:m>
                  <m:oMathPara xmlns:m="http://schemas.openxmlformats.org/officeDocument/2006/math">
                    <m:oMathParaPr>
                      <m:jc m:val="centerGroup"/>
                    </m:oMathParaPr>
                    <m:oMath xmlns:m="http://schemas.openxmlformats.org/officeDocument/2006/math">
                      <m:d>
                        <m:dPr>
                          <m:begChr m:val="⟨"/>
                          <m:endChr m:val="⟩"/>
                          <m:ctrlPr>
                            <a:rPr lang="en-US" i="1" dirty="0" smtClean="0">
                              <a:latin typeface="Cambria Math" panose="02040503050406030204" pitchFamily="18" charset="0"/>
                            </a:rPr>
                          </m:ctrlPr>
                        </m:dPr>
                        <m:e>
                          <m:r>
                            <a:rPr lang="en-US" i="1" dirty="0" err="1">
                              <a:latin typeface="Cambria Math" panose="02040503050406030204" pitchFamily="18" charset="0"/>
                            </a:rPr>
                            <m:t>𝑈𝑣</m:t>
                          </m:r>
                          <m:r>
                            <a:rPr lang="en-US" i="1" dirty="0">
                              <a:latin typeface="Cambria Math" panose="02040503050406030204" pitchFamily="18" charset="0"/>
                            </a:rPr>
                            <m:t>,</m:t>
                          </m:r>
                          <m:r>
                            <a:rPr lang="en-US" i="1" dirty="0" err="1">
                              <a:latin typeface="Cambria Math" panose="02040503050406030204" pitchFamily="18" charset="0"/>
                            </a:rPr>
                            <m:t>𝑈𝑤</m:t>
                          </m:r>
                        </m:e>
                      </m:d>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𝑣</m:t>
                          </m:r>
                          <m:r>
                            <a:rPr lang="en-US" i="1" dirty="0">
                              <a:latin typeface="Cambria Math" panose="02040503050406030204" pitchFamily="18" charset="0"/>
                            </a:rPr>
                            <m:t>,</m:t>
                          </m:r>
                          <m:r>
                            <a:rPr lang="en-US" i="1" dirty="0">
                              <a:latin typeface="Cambria Math" panose="02040503050406030204" pitchFamily="18" charset="0"/>
                            </a:rPr>
                            <m:t>𝑤</m:t>
                          </m:r>
                        </m:e>
                      </m:d>
                    </m:oMath>
                  </m:oMathPara>
                </a14:m>
                <a:endParaRPr lang="en-US" dirty="0"/>
              </a:p>
              <a:p>
                <a:pPr>
                  <a:buNone/>
                </a:pPr>
                <a:endParaRPr lang="en-US" dirty="0"/>
              </a:p>
              <a:p>
                <a:pPr>
                  <a:buNone/>
                </a:pPr>
                <a:r>
                  <a:rPr lang="en-US" dirty="0"/>
                  <a:t>So unitary operators preserve:</a:t>
                </a:r>
              </a:p>
              <a:p>
                <a:pPr>
                  <a:buFont typeface="Arial" panose="020B0604020202020204" pitchFamily="34" charset="0"/>
                  <a:buChar char="•"/>
                </a:pPr>
                <a:r>
                  <a:rPr lang="en-US" b="1" dirty="0"/>
                  <a:t>lengths</a:t>
                </a:r>
                <a:endParaRPr lang="en-US" dirty="0"/>
              </a:p>
              <a:p>
                <a:pPr>
                  <a:buFont typeface="Arial" panose="020B0604020202020204" pitchFamily="34" charset="0"/>
                  <a:buChar char="•"/>
                </a:pPr>
                <a:r>
                  <a:rPr lang="en-US" b="1" dirty="0"/>
                  <a:t>angles</a:t>
                </a:r>
                <a:endParaRPr lang="en-US" dirty="0"/>
              </a:p>
              <a:p>
                <a:pPr>
                  <a:buFont typeface="Arial" panose="020B0604020202020204" pitchFamily="34" charset="0"/>
                  <a:buChar char="•"/>
                </a:pPr>
                <a:r>
                  <a:rPr lang="en-US" b="1" dirty="0"/>
                  <a:t>orthogonality</a:t>
                </a:r>
              </a:p>
              <a:p>
                <a:pPr>
                  <a:buFont typeface="Arial" panose="020B0604020202020204" pitchFamily="34" charset="0"/>
                  <a:buChar char="•"/>
                </a:pPr>
                <a:endParaRPr lang="en-US" dirty="0"/>
              </a:p>
              <a:p>
                <a:pPr>
                  <a:buNone/>
                </a:pPr>
                <a:r>
                  <a:rPr lang="en-US" dirty="0"/>
                  <a:t>This means</a:t>
                </a:r>
              </a:p>
              <a:p>
                <a:pPr>
                  <a:buNone/>
                </a:pPr>
                <a14:m>
                  <m:oMathPara xmlns:m="http://schemas.openxmlformats.org/officeDocument/2006/math">
                    <m:oMathParaPr>
                      <m:jc m:val="centerGroup"/>
                    </m:oMathParaPr>
                    <m:oMath xmlns:m="http://schemas.openxmlformats.org/officeDocument/2006/math">
                      <m:r>
                        <m:rPr>
                          <m:lit/>
                        </m:rPr>
                        <a:rPr lang="en-US" i="1" dirty="0" smtClean="0">
                          <a:latin typeface="Cambria Math" panose="02040503050406030204" pitchFamily="18" charset="0"/>
                        </a:rPr>
                        <m:t>|</m:t>
                      </m:r>
                      <m:r>
                        <m:rPr>
                          <m:lit/>
                        </m:rPr>
                        <a:rPr lang="en-US" b="0" i="1" dirty="0" smtClean="0">
                          <a:latin typeface="Cambria Math" panose="02040503050406030204" pitchFamily="18" charset="0"/>
                        </a:rPr>
                        <m:t>|</m:t>
                      </m:r>
                      <m:r>
                        <a:rPr lang="en-US" i="1" dirty="0" err="1">
                          <a:latin typeface="Cambria Math" panose="02040503050406030204" pitchFamily="18" charset="0"/>
                        </a:rPr>
                        <m:t>𝑈𝑣</m:t>
                      </m:r>
                      <m:r>
                        <a:rPr lang="en-US" b="0" i="1" dirty="0" smtClean="0">
                          <a:latin typeface="Cambria Math" panose="02040503050406030204" pitchFamily="18" charset="0"/>
                        </a:rPr>
                        <m:t>|</m:t>
                      </m:r>
                      <m:r>
                        <m:rPr>
                          <m:lit/>
                        </m:rPr>
                        <a:rPr lang="en-US" i="1" dirty="0">
                          <a:latin typeface="Cambria Math" panose="02040503050406030204" pitchFamily="18" charset="0"/>
                        </a:rPr>
                        <m:t>|</m:t>
                      </m:r>
                      <m:r>
                        <a:rPr lang="en-US" i="1" dirty="0">
                          <a:latin typeface="Cambria Math" panose="02040503050406030204" pitchFamily="18" charset="0"/>
                        </a:rPr>
                        <m:t> = </m:t>
                      </m:r>
                      <m:r>
                        <a:rPr lang="en-US" b="0" i="1" dirty="0" smtClean="0">
                          <a:latin typeface="Cambria Math" panose="02040503050406030204" pitchFamily="18" charset="0"/>
                        </a:rPr>
                        <m:t>|</m:t>
                      </m:r>
                      <m:r>
                        <m:rPr>
                          <m:lit/>
                        </m:rPr>
                        <a:rPr lang="en-US" i="1" dirty="0">
                          <a:latin typeface="Cambria Math" panose="02040503050406030204" pitchFamily="18" charset="0"/>
                        </a:rPr>
                        <m:t>|</m:t>
                      </m:r>
                      <m:r>
                        <a:rPr lang="en-US" i="1" dirty="0">
                          <a:latin typeface="Cambria Math" panose="02040503050406030204" pitchFamily="18" charset="0"/>
                        </a:rPr>
                        <m:t>𝑣</m:t>
                      </m:r>
                      <m:r>
                        <a:rPr lang="en-US" b="0" i="1" dirty="0" smtClean="0">
                          <a:latin typeface="Cambria Math" panose="02040503050406030204" pitchFamily="18" charset="0"/>
                        </a:rPr>
                        <m:t>|</m:t>
                      </m:r>
                      <m:r>
                        <m:rPr>
                          <m:lit/>
                        </m:rPr>
                        <a:rPr lang="en-US" i="1" dirty="0" smtClean="0">
                          <a:latin typeface="Cambria Math" panose="02040503050406030204" pitchFamily="18" charset="0"/>
                        </a:rPr>
                        <m:t>|</m:t>
                      </m:r>
                    </m:oMath>
                  </m:oMathPara>
                </a14:m>
                <a:endParaRPr lang="en-US" dirty="0"/>
              </a:p>
              <a:p>
                <a:pPr>
                  <a:buNone/>
                </a:pPr>
                <a:r>
                  <a:rPr lang="en-US" dirty="0"/>
                  <a:t>and</a:t>
                </a:r>
              </a:p>
              <a:p>
                <a:pPr>
                  <a:buNone/>
                </a:pPr>
                <a14:m>
                  <m:oMathPara xmlns:m="http://schemas.openxmlformats.org/officeDocument/2006/math">
                    <m:oMathParaPr>
                      <m:jc m:val="centerGroup"/>
                    </m:oMathParaPr>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𝑈</m:t>
                          </m:r>
                        </m:e>
                        <m:sup>
                          <m:r>
                            <a:rPr lang="en-US" i="1" dirty="0" smtClean="0">
                              <a:latin typeface="Cambria Math" panose="02040503050406030204" pitchFamily="18" charset="0"/>
                            </a:rPr>
                            <m:t>−1</m:t>
                          </m:r>
                        </m:sup>
                      </m:sSup>
                      <m:r>
                        <a:rPr lang="en-US" i="1" dirty="0" smtClean="0">
                          <a:latin typeface="Cambria Math" panose="02040503050406030204" pitchFamily="18" charset="0"/>
                        </a:rPr>
                        <m:t>=</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𝑈</m:t>
                          </m:r>
                        </m:e>
                        <m:sup>
                          <m:r>
                            <a:rPr lang="en-US" i="1" dirty="0" smtClean="0">
                              <a:latin typeface="Cambria Math" panose="02040503050406030204" pitchFamily="18" charset="0"/>
                            </a:rPr>
                            <m:t>†</m:t>
                          </m:r>
                        </m:sup>
                      </m:sSup>
                    </m:oMath>
                  </m:oMathPara>
                </a14:m>
                <a:endParaRPr lang="en-US" dirty="0"/>
              </a:p>
            </p:txBody>
          </p:sp>
        </mc:Choice>
        <mc:Fallback xmlns="">
          <p:sp>
            <p:nvSpPr>
              <p:cNvPr id="5" name="TextBox 4">
                <a:extLst>
                  <a:ext uri="{FF2B5EF4-FFF2-40B4-BE49-F238E27FC236}">
                    <a16:creationId xmlns:a16="http://schemas.microsoft.com/office/drawing/2014/main" id="{48290E41-95FC-1492-2C6F-8B35C24AA812}"/>
                  </a:ext>
                </a:extLst>
              </p:cNvPr>
              <p:cNvSpPr txBox="1">
                <a:spLocks noRot="1" noChangeAspect="1" noMove="1" noResize="1" noEditPoints="1" noAdjustHandles="1" noChangeArrowheads="1" noChangeShapeType="1" noTextEdit="1"/>
              </p:cNvSpPr>
              <p:nvPr/>
            </p:nvSpPr>
            <p:spPr>
              <a:xfrm>
                <a:off x="800100" y="1021225"/>
                <a:ext cx="3889653" cy="4815549"/>
              </a:xfrm>
              <a:prstGeom prst="rect">
                <a:avLst/>
              </a:prstGeom>
              <a:blipFill>
                <a:blip r:embed="rId3"/>
                <a:stretch>
                  <a:fillRect l="-974" t="-526" b="-131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AF2690B-28E0-6C44-10DD-5CD513157273}"/>
              </a:ext>
            </a:extLst>
          </p:cNvPr>
          <p:cNvSpPr txBox="1"/>
          <p:nvPr/>
        </p:nvSpPr>
        <p:spPr>
          <a:xfrm>
            <a:off x="5857682" y="914400"/>
            <a:ext cx="5633683" cy="2092881"/>
          </a:xfrm>
          <a:prstGeom prst="rect">
            <a:avLst/>
          </a:prstGeom>
          <a:solidFill>
            <a:srgbClr val="00B050"/>
          </a:solidFill>
        </p:spPr>
        <p:txBody>
          <a:bodyPr wrap="square" rtlCol="0">
            <a:spAutoFit/>
          </a:bodyPr>
          <a:lstStyle/>
          <a:p>
            <a:r>
              <a:rPr lang="en-US" sz="2800" dirty="0">
                <a:solidFill>
                  <a:schemeClr val="bg1"/>
                </a:solidFill>
              </a:rPr>
              <a:t>Preview: Quantum gates must be unitary, because quantum evolution must preserve the norm of the state vector.</a:t>
            </a:r>
          </a:p>
          <a:p>
            <a:endParaRPr lang="en-US" dirty="0"/>
          </a:p>
        </p:txBody>
      </p:sp>
      <p:sp>
        <p:nvSpPr>
          <p:cNvPr id="9" name="TextBox 8">
            <a:extLst>
              <a:ext uri="{FF2B5EF4-FFF2-40B4-BE49-F238E27FC236}">
                <a16:creationId xmlns:a16="http://schemas.microsoft.com/office/drawing/2014/main" id="{BA82A2F7-B20D-F302-C204-1AB703BB9A79}"/>
              </a:ext>
            </a:extLst>
          </p:cNvPr>
          <p:cNvSpPr txBox="1"/>
          <p:nvPr/>
        </p:nvSpPr>
        <p:spPr>
          <a:xfrm>
            <a:off x="5857682" y="3793665"/>
            <a:ext cx="4616281" cy="1200329"/>
          </a:xfrm>
          <a:prstGeom prst="rect">
            <a:avLst/>
          </a:prstGeom>
          <a:noFill/>
        </p:spPr>
        <p:txBody>
          <a:bodyPr wrap="square">
            <a:spAutoFit/>
          </a:bodyPr>
          <a:lstStyle/>
          <a:p>
            <a:pPr>
              <a:buNone/>
            </a:pPr>
            <a:r>
              <a:rPr lang="en-US" sz="2400" b="1" dirty="0">
                <a:solidFill>
                  <a:srgbClr val="0E0E0E"/>
                </a:solidFill>
                <a:latin typeface="Helvetica Neue" panose="02000503000000020004" pitchFamily="2" charset="0"/>
              </a:rPr>
              <a:t>Operators that have these properties </a:t>
            </a:r>
            <a:r>
              <a:rPr lang="en-US" sz="2400" b="1" dirty="0">
                <a:solidFill>
                  <a:srgbClr val="0E0E0E"/>
                </a:solidFill>
                <a:effectLst/>
                <a:latin typeface="Helvetica Neue" panose="02000503000000020004" pitchFamily="2" charset="0"/>
              </a:rPr>
              <a:t>preserve the geometry of Hilbert space.</a:t>
            </a:r>
            <a:endParaRPr lang="en-US" sz="2400" dirty="0">
              <a:solidFill>
                <a:srgbClr val="0E0E0E"/>
              </a:solidFill>
              <a:effectLst/>
              <a:latin typeface="Helvetica Neue" panose="02000503000000020004" pitchFamily="2" charset="0"/>
            </a:endParaRPr>
          </a:p>
        </p:txBody>
      </p:sp>
    </p:spTree>
    <p:extLst>
      <p:ext uri="{BB962C8B-B14F-4D97-AF65-F5344CB8AC3E}">
        <p14:creationId xmlns:p14="http://schemas.microsoft.com/office/powerpoint/2010/main" val="1404439320"/>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CC2BB1AC-8CC1-898C-0616-AC43744D8F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8E907-12FD-8BAC-0ADF-573706A3B6B8}"/>
              </a:ext>
            </a:extLst>
          </p:cNvPr>
          <p:cNvSpPr>
            <a:spLocks noGrp="1"/>
          </p:cNvSpPr>
          <p:nvPr>
            <p:ph type="title"/>
          </p:nvPr>
        </p:nvSpPr>
        <p:spPr>
          <a:xfrm>
            <a:off x="700635" y="128016"/>
            <a:ext cx="10691265" cy="1307592"/>
          </a:xfrm>
        </p:spPr>
        <p:txBody>
          <a:bodyPr>
            <a:normAutofit/>
          </a:bodyPr>
          <a:lstStyle/>
          <a:p>
            <a:r>
              <a:rPr lang="en-US" b="1" dirty="0"/>
              <a:t>Unitary Operators</a:t>
            </a:r>
          </a:p>
        </p:txBody>
      </p:sp>
      <p:pic>
        <p:nvPicPr>
          <p:cNvPr id="4100" name="Picture 4">
            <a:extLst>
              <a:ext uri="{FF2B5EF4-FFF2-40B4-BE49-F238E27FC236}">
                <a16:creationId xmlns:a16="http://schemas.microsoft.com/office/drawing/2014/main" id="{95961DF6-FA43-6E9F-EDB8-C885E31A8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646" y="819737"/>
            <a:ext cx="10008948" cy="534331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A2E218B-DB9E-2486-172F-35EAA2EEE6FB}"/>
                  </a:ext>
                </a:extLst>
              </p:cNvPr>
              <p:cNvSpPr txBox="1"/>
              <p:nvPr/>
            </p:nvSpPr>
            <p:spPr>
              <a:xfrm>
                <a:off x="438912" y="877824"/>
                <a:ext cx="11521439" cy="5652638"/>
              </a:xfrm>
              <a:prstGeom prst="rect">
                <a:avLst/>
              </a:prstGeom>
              <a:solidFill>
                <a:srgbClr val="0070C0"/>
              </a:solidFill>
            </p:spPr>
            <p:txBody>
              <a:bodyPr wrap="square">
                <a:spAutoFit/>
              </a:bodyPr>
              <a:lstStyle/>
              <a:p>
                <a:pPr>
                  <a:buNone/>
                </a:pPr>
                <a:r>
                  <a:rPr lang="en-US" sz="2400" dirty="0">
                    <a:solidFill>
                      <a:schemeClr val="bg1"/>
                    </a:solidFill>
                  </a:rPr>
                  <a:t>Example. Let’s say we want an operator to rotate input vectors by </a:t>
                </a:r>
              </a:p>
              <a:p>
                <a:pPr>
                  <a:buNone/>
                </a:pPr>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𝜃</m:t>
                      </m:r>
                      <m:r>
                        <a:rPr lang="en-US" sz="2400" i="1" dirty="0" smtClean="0">
                          <a:solidFill>
                            <a:schemeClr val="bg1"/>
                          </a:solidFill>
                          <a:latin typeface="Cambria Math" panose="02040503050406030204" pitchFamily="18" charset="0"/>
                        </a:rPr>
                        <m:t>=</m:t>
                      </m:r>
                      <m:f>
                        <m:fPr>
                          <m:ctrlPr>
                            <a:rPr lang="en-US" sz="2400" i="1" dirty="0" smtClean="0">
                              <a:solidFill>
                                <a:schemeClr val="bg1"/>
                              </a:solidFill>
                              <a:latin typeface="Cambria Math" panose="02040503050406030204" pitchFamily="18" charset="0"/>
                            </a:rPr>
                          </m:ctrlPr>
                        </m:fPr>
                        <m:num>
                          <m:r>
                            <a:rPr lang="en-US" sz="2400" i="1" dirty="0" smtClean="0">
                              <a:solidFill>
                                <a:schemeClr val="bg1"/>
                              </a:solidFill>
                              <a:latin typeface="Cambria Math" panose="02040503050406030204" pitchFamily="18" charset="0"/>
                            </a:rPr>
                            <m:t>𝜋</m:t>
                          </m:r>
                        </m:num>
                        <m:den>
                          <m:r>
                            <a:rPr lang="en-US" sz="2400" i="1" dirty="0" smtClean="0">
                              <a:solidFill>
                                <a:schemeClr val="bg1"/>
                              </a:solidFill>
                              <a:latin typeface="Cambria Math" panose="02040503050406030204" pitchFamily="18" charset="0"/>
                            </a:rPr>
                            <m:t>5</m:t>
                          </m:r>
                        </m:den>
                      </m:f>
                    </m:oMath>
                  </m:oMathPara>
                </a14:m>
                <a:endParaRPr lang="en-US" sz="2400" dirty="0">
                  <a:solidFill>
                    <a:schemeClr val="bg1"/>
                  </a:solidFill>
                </a:endParaRPr>
              </a:p>
              <a:p>
                <a:pPr>
                  <a:buNone/>
                </a:pPr>
                <a:r>
                  <a:rPr lang="en-US" sz="2400" dirty="0">
                    <a:solidFill>
                      <a:schemeClr val="bg1"/>
                    </a:solidFill>
                  </a:rPr>
                  <a:t>The rotation matrix is:</a:t>
                </a:r>
              </a:p>
              <a:p>
                <a:pPr>
                  <a:buNone/>
                </a:pPr>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𝑅</m:t>
                      </m:r>
                      <m:d>
                        <m:dPr>
                          <m:ctrlPr>
                            <a:rPr lang="en-US" sz="2400" i="1" dirty="0" smtClean="0">
                              <a:solidFill>
                                <a:schemeClr val="bg1"/>
                              </a:solidFill>
                              <a:latin typeface="Cambria Math" panose="02040503050406030204" pitchFamily="18" charset="0"/>
                            </a:rPr>
                          </m:ctrlPr>
                        </m:dPr>
                        <m:e>
                          <m:r>
                            <a:rPr lang="en-US" sz="2400" i="1" dirty="0" smtClean="0">
                              <a:solidFill>
                                <a:schemeClr val="bg1"/>
                              </a:solidFill>
                              <a:latin typeface="Cambria Math" panose="02040503050406030204" pitchFamily="18" charset="0"/>
                            </a:rPr>
                            <m:t>𝜃</m:t>
                          </m:r>
                        </m:e>
                      </m:d>
                      <m:r>
                        <a:rPr lang="en-US" sz="2400" i="1" dirty="0" smtClean="0">
                          <a:solidFill>
                            <a:schemeClr val="bg1"/>
                          </a:solidFill>
                          <a:latin typeface="Cambria Math" panose="02040503050406030204" pitchFamily="18" charset="0"/>
                        </a:rPr>
                        <m:t>=</m:t>
                      </m:r>
                      <m:d>
                        <m:dPr>
                          <m:ctrlPr>
                            <a:rPr lang="en-US" sz="2400" i="1" dirty="0" smtClean="0">
                              <a:solidFill>
                                <a:schemeClr val="bg1"/>
                              </a:solidFill>
                              <a:latin typeface="Cambria Math" panose="02040503050406030204" pitchFamily="18" charset="0"/>
                            </a:rPr>
                          </m:ctrlPr>
                        </m:dPr>
                        <m:e>
                          <m:m>
                            <m:mPr>
                              <m:plcHide m:val="on"/>
                              <m:mcs>
                                <m:mc>
                                  <m:mcPr>
                                    <m:count m:val="2"/>
                                    <m:mcJc m:val="center"/>
                                  </m:mcPr>
                                </m:mc>
                              </m:mcs>
                              <m:ctrlPr>
                                <a:rPr lang="en-US" sz="2400" i="1" dirty="0" smtClean="0">
                                  <a:solidFill>
                                    <a:schemeClr val="bg1"/>
                                  </a:solidFill>
                                  <a:latin typeface="Cambria Math" panose="02040503050406030204" pitchFamily="18" charset="0"/>
                                </a:rPr>
                              </m:ctrlPr>
                            </m:mPr>
                            <m:mr>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cos</m:t>
                                    </m:r>
                                  </m:fName>
                                  <m:e>
                                    <m:r>
                                      <a:rPr lang="en-US" sz="2400" i="1" dirty="0">
                                        <a:solidFill>
                                          <a:schemeClr val="bg1"/>
                                        </a:solidFill>
                                        <a:latin typeface="Cambria Math" panose="02040503050406030204" pitchFamily="18" charset="0"/>
                                      </a:rPr>
                                      <m:t>𝜃</m:t>
                                    </m:r>
                                  </m:e>
                                </m:func>
                              </m:e>
                              <m:e>
                                <m:r>
                                  <a:rPr lang="en-US" sz="2400" i="1" dirty="0">
                                    <a:solidFill>
                                      <a:schemeClr val="bg1"/>
                                    </a:solidFill>
                                    <a:latin typeface="Cambria Math" panose="02040503050406030204" pitchFamily="18" charset="0"/>
                                  </a:rPr>
                                  <m:t>−</m:t>
                                </m:r>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sin</m:t>
                                    </m:r>
                                  </m:fName>
                                  <m:e>
                                    <m:r>
                                      <a:rPr lang="en-US" sz="2400" i="1" dirty="0">
                                        <a:solidFill>
                                          <a:schemeClr val="bg1"/>
                                        </a:solidFill>
                                        <a:latin typeface="Cambria Math" panose="02040503050406030204" pitchFamily="18" charset="0"/>
                                      </a:rPr>
                                      <m:t>𝜃</m:t>
                                    </m:r>
                                  </m:e>
                                </m:func>
                              </m:e>
                            </m:mr>
                            <m:mr>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sin</m:t>
                                    </m:r>
                                  </m:fName>
                                  <m:e>
                                    <m:r>
                                      <a:rPr lang="en-US" sz="2400" i="1" dirty="0">
                                        <a:solidFill>
                                          <a:schemeClr val="bg1"/>
                                        </a:solidFill>
                                        <a:latin typeface="Cambria Math" panose="02040503050406030204" pitchFamily="18" charset="0"/>
                                      </a:rPr>
                                      <m:t>𝜃</m:t>
                                    </m:r>
                                  </m:e>
                                </m:func>
                              </m:e>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cos</m:t>
                                    </m:r>
                                  </m:fName>
                                  <m:e>
                                    <m:r>
                                      <a:rPr lang="en-US" sz="2400" i="1" dirty="0">
                                        <a:solidFill>
                                          <a:schemeClr val="bg1"/>
                                        </a:solidFill>
                                        <a:latin typeface="Cambria Math" panose="02040503050406030204" pitchFamily="18" charset="0"/>
                                      </a:rPr>
                                      <m:t>𝜃</m:t>
                                    </m:r>
                                  </m:e>
                                </m:func>
                              </m:e>
                            </m:mr>
                          </m:m>
                        </m:e>
                      </m:d>
                    </m:oMath>
                  </m:oMathPara>
                </a14:m>
                <a:endParaRPr lang="en-US" sz="2400" dirty="0">
                  <a:solidFill>
                    <a:schemeClr val="bg1"/>
                  </a:solidFill>
                </a:endParaRPr>
              </a:p>
              <a:p>
                <a:pPr>
                  <a:buNone/>
                </a:pPr>
                <a:r>
                  <a:rPr lang="en-US" sz="2400" dirty="0">
                    <a:solidFill>
                      <a:schemeClr val="bg1"/>
                    </a:solidFill>
                  </a:rPr>
                  <a:t>For </a:t>
                </a:r>
                <a14:m>
                  <m:oMath xmlns:m="http://schemas.openxmlformats.org/officeDocument/2006/math">
                    <m:r>
                      <a:rPr lang="en-US" sz="2400" i="1" dirty="0" smtClean="0">
                        <a:solidFill>
                          <a:schemeClr val="bg1"/>
                        </a:solidFill>
                        <a:latin typeface="Cambria Math" panose="02040503050406030204" pitchFamily="18" charset="0"/>
                      </a:rPr>
                      <m:t>𝜋</m:t>
                    </m:r>
                    <m:r>
                      <m:rPr>
                        <m:lit/>
                      </m:rPr>
                      <a:rPr lang="en-US" sz="2400" i="1" dirty="0" smtClean="0">
                        <a:solidFill>
                          <a:schemeClr val="bg1"/>
                        </a:solidFill>
                        <a:latin typeface="Cambria Math" panose="02040503050406030204" pitchFamily="18" charset="0"/>
                      </a:rPr>
                      <m:t>/</m:t>
                    </m:r>
                    <m:r>
                      <a:rPr lang="en-US" sz="2400" i="1" dirty="0" smtClean="0">
                        <a:solidFill>
                          <a:schemeClr val="bg1"/>
                        </a:solidFill>
                        <a:latin typeface="Cambria Math" panose="02040503050406030204" pitchFamily="18" charset="0"/>
                      </a:rPr>
                      <m:t>5</m:t>
                    </m:r>
                    <m:r>
                      <a:rPr lang="en-US" sz="2400" b="0" i="1" dirty="0" smtClean="0">
                        <a:solidFill>
                          <a:schemeClr val="bg1"/>
                        </a:solidFill>
                        <a:latin typeface="Cambria Math" panose="02040503050406030204" pitchFamily="18" charset="0"/>
                      </a:rPr>
                      <m:t>:</m:t>
                    </m:r>
                  </m:oMath>
                </a14:m>
                <a:endParaRPr lang="en-US" sz="2400" dirty="0">
                  <a:solidFill>
                    <a:schemeClr val="bg1"/>
                  </a:solidFill>
                </a:endParaRPr>
              </a:p>
              <a:p>
                <a:pPr>
                  <a:buNone/>
                </a:pPr>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𝑅</m:t>
                      </m:r>
                      <m:d>
                        <m:dPr>
                          <m:ctrlPr>
                            <a:rPr lang="en-US" sz="2400" i="1" dirty="0">
                              <a:solidFill>
                                <a:schemeClr val="bg1"/>
                              </a:solidFill>
                              <a:latin typeface="Cambria Math" panose="02040503050406030204" pitchFamily="18" charset="0"/>
                            </a:rPr>
                          </m:ctrlPr>
                        </m:dPr>
                        <m:e>
                          <m:f>
                            <m:fPr>
                              <m:ctrlPr>
                                <a:rPr lang="en-US" sz="2400" i="1" dirty="0">
                                  <a:solidFill>
                                    <a:schemeClr val="bg1"/>
                                  </a:solidFill>
                                  <a:latin typeface="Cambria Math" panose="02040503050406030204" pitchFamily="18" charset="0"/>
                                </a:rPr>
                              </m:ctrlPr>
                            </m:fPr>
                            <m:num>
                              <m:r>
                                <a:rPr lang="en-US" sz="2400" i="1" dirty="0">
                                  <a:solidFill>
                                    <a:schemeClr val="bg1"/>
                                  </a:solidFill>
                                  <a:latin typeface="Cambria Math" panose="02040503050406030204" pitchFamily="18" charset="0"/>
                                </a:rPr>
                                <m:t>𝜋</m:t>
                              </m:r>
                            </m:num>
                            <m:den>
                              <m:r>
                                <a:rPr lang="en-US" sz="2400" i="1" dirty="0">
                                  <a:solidFill>
                                    <a:schemeClr val="bg1"/>
                                  </a:solidFill>
                                  <a:latin typeface="Cambria Math" panose="02040503050406030204" pitchFamily="18" charset="0"/>
                                </a:rPr>
                                <m:t>5</m:t>
                              </m:r>
                            </m:den>
                          </m:f>
                        </m:e>
                      </m:d>
                      <m:r>
                        <a:rPr lang="en-US" sz="2400" i="1" dirty="0">
                          <a:solidFill>
                            <a:schemeClr val="bg1"/>
                          </a:solidFill>
                          <a:latin typeface="Cambria Math" panose="02040503050406030204" pitchFamily="18" charset="0"/>
                        </a:rPr>
                        <m:t>=</m:t>
                      </m:r>
                      <m:d>
                        <m:dPr>
                          <m:ctrlPr>
                            <a:rPr lang="en-US" sz="2400" i="1" dirty="0">
                              <a:solidFill>
                                <a:schemeClr val="bg1"/>
                              </a:solidFill>
                              <a:latin typeface="Cambria Math" panose="02040503050406030204" pitchFamily="18" charset="0"/>
                            </a:rPr>
                          </m:ctrlPr>
                        </m:dPr>
                        <m:e>
                          <m:m>
                            <m:mPr>
                              <m:plcHide m:val="on"/>
                              <m:mcs>
                                <m:mc>
                                  <m:mcPr>
                                    <m:count m:val="2"/>
                                    <m:mcJc m:val="center"/>
                                  </m:mcPr>
                                </m:mc>
                              </m:mcs>
                              <m:ctrlPr>
                                <a:rPr lang="en-US" sz="2400" i="1" dirty="0">
                                  <a:solidFill>
                                    <a:schemeClr val="bg1"/>
                                  </a:solidFill>
                                  <a:latin typeface="Cambria Math" panose="02040503050406030204" pitchFamily="18" charset="0"/>
                                </a:rPr>
                              </m:ctrlPr>
                            </m:mPr>
                            <m:mr>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cos</m:t>
                                    </m:r>
                                  </m:fName>
                                  <m:e>
                                    <m:d>
                                      <m:dPr>
                                        <m:ctrlPr>
                                          <a:rPr lang="en-US" sz="2400" i="1" dirty="0">
                                            <a:solidFill>
                                              <a:schemeClr val="bg1"/>
                                            </a:solidFill>
                                            <a:latin typeface="Cambria Math" panose="02040503050406030204" pitchFamily="18" charset="0"/>
                                          </a:rPr>
                                        </m:ctrlPr>
                                      </m:dPr>
                                      <m:e>
                                        <m:r>
                                          <a:rPr lang="en-US" sz="2400" i="1" dirty="0">
                                            <a:solidFill>
                                              <a:schemeClr val="bg1"/>
                                            </a:solidFill>
                                            <a:latin typeface="Cambria Math" panose="02040503050406030204" pitchFamily="18" charset="0"/>
                                          </a:rPr>
                                          <m:t>𝜋</m:t>
                                        </m:r>
                                        <m:r>
                                          <m:rPr>
                                            <m:lit/>
                                          </m:rP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5</m:t>
                                        </m:r>
                                      </m:e>
                                    </m:d>
                                  </m:e>
                                </m:func>
                              </m:e>
                              <m:e>
                                <m:r>
                                  <a:rPr lang="en-US" sz="2400" i="1" dirty="0">
                                    <a:solidFill>
                                      <a:schemeClr val="bg1"/>
                                    </a:solidFill>
                                    <a:latin typeface="Cambria Math" panose="02040503050406030204" pitchFamily="18" charset="0"/>
                                  </a:rPr>
                                  <m:t>−</m:t>
                                </m:r>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sin</m:t>
                                    </m:r>
                                  </m:fName>
                                  <m:e>
                                    <m:d>
                                      <m:dPr>
                                        <m:ctrlPr>
                                          <a:rPr lang="en-US" sz="2400" i="1" dirty="0">
                                            <a:solidFill>
                                              <a:schemeClr val="bg1"/>
                                            </a:solidFill>
                                            <a:latin typeface="Cambria Math" panose="02040503050406030204" pitchFamily="18" charset="0"/>
                                          </a:rPr>
                                        </m:ctrlPr>
                                      </m:dPr>
                                      <m:e>
                                        <m:r>
                                          <a:rPr lang="en-US" sz="2400" i="1" dirty="0">
                                            <a:solidFill>
                                              <a:schemeClr val="bg1"/>
                                            </a:solidFill>
                                            <a:latin typeface="Cambria Math" panose="02040503050406030204" pitchFamily="18" charset="0"/>
                                          </a:rPr>
                                          <m:t>𝜋</m:t>
                                        </m:r>
                                        <m:r>
                                          <m:rPr>
                                            <m:lit/>
                                          </m:rP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5</m:t>
                                        </m:r>
                                      </m:e>
                                    </m:d>
                                  </m:e>
                                </m:func>
                              </m:e>
                            </m:mr>
                            <m:mr>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sin</m:t>
                                    </m:r>
                                  </m:fName>
                                  <m:e>
                                    <m:d>
                                      <m:dPr>
                                        <m:ctrlPr>
                                          <a:rPr lang="en-US" sz="2400" i="1" dirty="0">
                                            <a:solidFill>
                                              <a:schemeClr val="bg1"/>
                                            </a:solidFill>
                                            <a:latin typeface="Cambria Math" panose="02040503050406030204" pitchFamily="18" charset="0"/>
                                          </a:rPr>
                                        </m:ctrlPr>
                                      </m:dPr>
                                      <m:e>
                                        <m:r>
                                          <a:rPr lang="en-US" sz="2400" i="1" dirty="0">
                                            <a:solidFill>
                                              <a:schemeClr val="bg1"/>
                                            </a:solidFill>
                                            <a:latin typeface="Cambria Math" panose="02040503050406030204" pitchFamily="18" charset="0"/>
                                          </a:rPr>
                                          <m:t>𝜋</m:t>
                                        </m:r>
                                        <m:r>
                                          <m:rPr>
                                            <m:lit/>
                                          </m:rP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5</m:t>
                                        </m:r>
                                      </m:e>
                                    </m:d>
                                  </m:e>
                                </m:func>
                              </m:e>
                              <m:e>
                                <m:func>
                                  <m:funcPr>
                                    <m:ctrlPr>
                                      <a:rPr lang="en-US" sz="2400" i="1" dirty="0">
                                        <a:solidFill>
                                          <a:schemeClr val="bg1"/>
                                        </a:solidFill>
                                        <a:latin typeface="Cambria Math" panose="02040503050406030204" pitchFamily="18" charset="0"/>
                                      </a:rPr>
                                    </m:ctrlPr>
                                  </m:funcPr>
                                  <m:fName>
                                    <m:r>
                                      <m:rPr>
                                        <m:sty m:val="p"/>
                                      </m:rPr>
                                      <a:rPr lang="en-US" sz="2400" i="0" dirty="0">
                                        <a:solidFill>
                                          <a:schemeClr val="bg1"/>
                                        </a:solidFill>
                                        <a:latin typeface="Cambria Math" panose="02040503050406030204" pitchFamily="18" charset="0"/>
                                      </a:rPr>
                                      <m:t>cos</m:t>
                                    </m:r>
                                  </m:fName>
                                  <m:e>
                                    <m:d>
                                      <m:dPr>
                                        <m:ctrlPr>
                                          <a:rPr lang="en-US" sz="2400" i="1" dirty="0">
                                            <a:solidFill>
                                              <a:schemeClr val="bg1"/>
                                            </a:solidFill>
                                            <a:latin typeface="Cambria Math" panose="02040503050406030204" pitchFamily="18" charset="0"/>
                                          </a:rPr>
                                        </m:ctrlPr>
                                      </m:dPr>
                                      <m:e>
                                        <m:r>
                                          <a:rPr lang="en-US" sz="2400" i="1" dirty="0">
                                            <a:solidFill>
                                              <a:schemeClr val="bg1"/>
                                            </a:solidFill>
                                            <a:latin typeface="Cambria Math" panose="02040503050406030204" pitchFamily="18" charset="0"/>
                                          </a:rPr>
                                          <m:t>𝜋</m:t>
                                        </m:r>
                                        <m:r>
                                          <m:rPr>
                                            <m:lit/>
                                          </m:rPr>
                                          <a:rPr lang="en-US" sz="2400" i="1" dirty="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5</m:t>
                                        </m:r>
                                      </m:e>
                                    </m:d>
                                  </m:e>
                                </m:func>
                              </m:e>
                            </m:mr>
                          </m:m>
                        </m:e>
                      </m:d>
                    </m:oMath>
                  </m:oMathPara>
                </a14:m>
                <a:endParaRPr lang="en-US" sz="2400" dirty="0">
                  <a:solidFill>
                    <a:schemeClr val="bg1"/>
                  </a:solidFill>
                </a:endParaRPr>
              </a:p>
              <a:p>
                <a:pPr>
                  <a:buNone/>
                </a:pPr>
                <a:endParaRPr lang="en-US" sz="2400" dirty="0">
                  <a:solidFill>
                    <a:schemeClr val="bg1"/>
                  </a:solidFill>
                </a:endParaRPr>
              </a:p>
              <a:p>
                <a:pPr>
                  <a:buNone/>
                </a:pPr>
                <a:r>
                  <a:rPr lang="en-US" sz="2400" dirty="0">
                    <a:solidFill>
                      <a:schemeClr val="bg1"/>
                    </a:solidFill>
                  </a:rPr>
                  <a:t>Now evaluate the trig functions:</a:t>
                </a:r>
              </a:p>
              <a:p>
                <a:pPr algn="ctr"/>
                <a14:m>
                  <m:oMath xmlns:m="http://schemas.openxmlformats.org/officeDocument/2006/math">
                    <m:func>
                      <m:funcPr>
                        <m:ctrlPr>
                          <a:rPr lang="en-US" sz="2400" i="1" dirty="0" smtClean="0">
                            <a:solidFill>
                              <a:schemeClr val="bg1"/>
                            </a:solidFill>
                            <a:latin typeface="Cambria Math" panose="02040503050406030204" pitchFamily="18" charset="0"/>
                          </a:rPr>
                        </m:ctrlPr>
                      </m:funcPr>
                      <m:fName>
                        <m:r>
                          <m:rPr>
                            <m:sty m:val="p"/>
                          </m:rPr>
                          <a:rPr lang="en-US" sz="2400" i="0" dirty="0" smtClean="0">
                            <a:solidFill>
                              <a:schemeClr val="bg1"/>
                            </a:solidFill>
                            <a:latin typeface="Cambria Math" panose="02040503050406030204" pitchFamily="18" charset="0"/>
                          </a:rPr>
                          <m:t>cos</m:t>
                        </m:r>
                      </m:fName>
                      <m:e>
                        <m:d>
                          <m:dPr>
                            <m:ctrlPr>
                              <a:rPr lang="en-US" sz="2400" i="1" dirty="0" smtClean="0">
                                <a:solidFill>
                                  <a:schemeClr val="bg1"/>
                                </a:solidFill>
                                <a:latin typeface="Cambria Math" panose="02040503050406030204" pitchFamily="18" charset="0"/>
                              </a:rPr>
                            </m:ctrlPr>
                          </m:dPr>
                          <m:e>
                            <m:r>
                              <a:rPr lang="en-US" sz="2400" i="1" dirty="0" smtClean="0">
                                <a:solidFill>
                                  <a:schemeClr val="bg1"/>
                                </a:solidFill>
                                <a:latin typeface="Cambria Math" panose="02040503050406030204" pitchFamily="18" charset="0"/>
                              </a:rPr>
                              <m:t>𝜋</m:t>
                            </m:r>
                            <m:r>
                              <m:rPr>
                                <m:lit/>
                              </m:rPr>
                              <a:rPr lang="en-US" sz="2400" i="1" dirty="0" smtClean="0">
                                <a:solidFill>
                                  <a:schemeClr val="bg1"/>
                                </a:solidFill>
                                <a:latin typeface="Cambria Math" panose="02040503050406030204" pitchFamily="18" charset="0"/>
                              </a:rPr>
                              <m:t>/</m:t>
                            </m:r>
                            <m:r>
                              <a:rPr lang="en-US" sz="2400" i="1" dirty="0" smtClean="0">
                                <a:solidFill>
                                  <a:schemeClr val="bg1"/>
                                </a:solidFill>
                                <a:latin typeface="Cambria Math" panose="02040503050406030204" pitchFamily="18" charset="0"/>
                              </a:rPr>
                              <m:t>5</m:t>
                            </m:r>
                          </m:e>
                        </m:d>
                      </m:e>
                    </m:func>
                    <m:r>
                      <a:rPr lang="en-US" sz="2400" i="1" dirty="0" smtClean="0">
                        <a:solidFill>
                          <a:schemeClr val="bg1"/>
                        </a:solidFill>
                        <a:latin typeface="Cambria Math" panose="02040503050406030204" pitchFamily="18" charset="0"/>
                      </a:rPr>
                      <m:t>≈0.809</m:t>
                    </m:r>
                  </m:oMath>
                </a14:m>
                <a:r>
                  <a:rPr lang="en-US" sz="2400" dirty="0">
                    <a:solidFill>
                      <a:schemeClr val="bg1"/>
                    </a:solidFill>
                  </a:rPr>
                  <a:t>; </a:t>
                </a:r>
                <a14:m>
                  <m:oMath xmlns:m="http://schemas.openxmlformats.org/officeDocument/2006/math">
                    <m:func>
                      <m:funcPr>
                        <m:ctrlPr>
                          <a:rPr lang="en-US" sz="2400" i="1" dirty="0" smtClean="0">
                            <a:solidFill>
                              <a:schemeClr val="bg1"/>
                            </a:solidFill>
                            <a:latin typeface="Cambria Math" panose="02040503050406030204" pitchFamily="18" charset="0"/>
                          </a:rPr>
                        </m:ctrlPr>
                      </m:funcPr>
                      <m:fName>
                        <m:r>
                          <m:rPr>
                            <m:sty m:val="p"/>
                          </m:rPr>
                          <a:rPr lang="en-US" sz="2400" i="0" dirty="0" smtClean="0">
                            <a:solidFill>
                              <a:schemeClr val="bg1"/>
                            </a:solidFill>
                            <a:latin typeface="Cambria Math" panose="02040503050406030204" pitchFamily="18" charset="0"/>
                          </a:rPr>
                          <m:t>sin</m:t>
                        </m:r>
                      </m:fName>
                      <m:e>
                        <m:d>
                          <m:dPr>
                            <m:ctrlPr>
                              <a:rPr lang="en-US" sz="2400" i="1" dirty="0" smtClean="0">
                                <a:solidFill>
                                  <a:schemeClr val="bg1"/>
                                </a:solidFill>
                                <a:latin typeface="Cambria Math" panose="02040503050406030204" pitchFamily="18" charset="0"/>
                              </a:rPr>
                            </m:ctrlPr>
                          </m:dPr>
                          <m:e>
                            <m:r>
                              <a:rPr lang="en-US" sz="2400" i="1" dirty="0" smtClean="0">
                                <a:solidFill>
                                  <a:schemeClr val="bg1"/>
                                </a:solidFill>
                                <a:latin typeface="Cambria Math" panose="02040503050406030204" pitchFamily="18" charset="0"/>
                              </a:rPr>
                              <m:t>𝜋</m:t>
                            </m:r>
                            <m:r>
                              <m:rPr>
                                <m:lit/>
                              </m:rPr>
                              <a:rPr lang="en-US" sz="2400" i="1" dirty="0" smtClean="0">
                                <a:solidFill>
                                  <a:schemeClr val="bg1"/>
                                </a:solidFill>
                                <a:latin typeface="Cambria Math" panose="02040503050406030204" pitchFamily="18" charset="0"/>
                              </a:rPr>
                              <m:t>/</m:t>
                            </m:r>
                            <m:r>
                              <a:rPr lang="en-US" sz="2400" i="1" dirty="0" smtClean="0">
                                <a:solidFill>
                                  <a:schemeClr val="bg1"/>
                                </a:solidFill>
                                <a:latin typeface="Cambria Math" panose="02040503050406030204" pitchFamily="18" charset="0"/>
                              </a:rPr>
                              <m:t>5</m:t>
                            </m:r>
                          </m:e>
                        </m:d>
                      </m:e>
                    </m:func>
                    <m:r>
                      <a:rPr lang="en-US" sz="2400" i="1" dirty="0" smtClean="0">
                        <a:solidFill>
                          <a:schemeClr val="bg1"/>
                        </a:solidFill>
                        <a:latin typeface="Cambria Math" panose="02040503050406030204" pitchFamily="18" charset="0"/>
                      </a:rPr>
                      <m:t>≈</m:t>
                    </m:r>
                    <m:r>
                      <a:rPr lang="en-US" sz="2400" i="1" dirty="0">
                        <a:solidFill>
                          <a:schemeClr val="bg1"/>
                        </a:solidFill>
                        <a:latin typeface="Cambria Math" panose="02040503050406030204" pitchFamily="18" charset="0"/>
                      </a:rPr>
                      <m:t>0.588</m:t>
                    </m:r>
                  </m:oMath>
                </a14:m>
                <a:endParaRPr lang="en-US" sz="2400" dirty="0">
                  <a:solidFill>
                    <a:schemeClr val="bg1"/>
                  </a:solidFill>
                </a:endParaRPr>
              </a:p>
              <a:p>
                <a:pPr>
                  <a:buNone/>
                </a:pPr>
                <a:endParaRPr lang="en-US" sz="2400" dirty="0">
                  <a:solidFill>
                    <a:schemeClr val="bg1"/>
                  </a:solidFill>
                </a:endParaRPr>
              </a:p>
              <a:p>
                <a:pPr>
                  <a:buNone/>
                </a:pPr>
                <a:r>
                  <a:rPr lang="en-US" sz="2400" dirty="0">
                    <a:solidFill>
                      <a:schemeClr val="bg1"/>
                    </a:solidFill>
                  </a:rPr>
                  <a:t>So the matrix becomes</a:t>
                </a:r>
              </a:p>
              <a:p>
                <a:pPr>
                  <a:buNone/>
                </a:pPr>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𝑈</m:t>
                      </m:r>
                      <m:r>
                        <a:rPr lang="en-US" sz="2400" i="1" dirty="0" smtClean="0">
                          <a:solidFill>
                            <a:schemeClr val="bg1"/>
                          </a:solidFill>
                          <a:latin typeface="Cambria Math" panose="02040503050406030204" pitchFamily="18" charset="0"/>
                        </a:rPr>
                        <m:t>=</m:t>
                      </m:r>
                      <m:d>
                        <m:dPr>
                          <m:ctrlPr>
                            <a:rPr lang="en-US" sz="2400" i="1" dirty="0" smtClean="0">
                              <a:solidFill>
                                <a:schemeClr val="bg1"/>
                              </a:solidFill>
                              <a:latin typeface="Cambria Math" panose="02040503050406030204" pitchFamily="18" charset="0"/>
                            </a:rPr>
                          </m:ctrlPr>
                        </m:dPr>
                        <m:e>
                          <m:m>
                            <m:mPr>
                              <m:plcHide m:val="on"/>
                              <m:mcs>
                                <m:mc>
                                  <m:mcPr>
                                    <m:count m:val="2"/>
                                    <m:mcJc m:val="center"/>
                                  </m:mcPr>
                                </m:mc>
                              </m:mcs>
                              <m:ctrlPr>
                                <a:rPr lang="en-US" sz="2400" i="1" dirty="0" smtClean="0">
                                  <a:solidFill>
                                    <a:schemeClr val="bg1"/>
                                  </a:solidFill>
                                  <a:latin typeface="Cambria Math" panose="02040503050406030204" pitchFamily="18" charset="0"/>
                                </a:rPr>
                              </m:ctrlPr>
                            </m:mPr>
                            <m:mr>
                              <m:e>
                                <m:r>
                                  <a:rPr lang="en-US" sz="2400" i="1" dirty="0" smtClean="0">
                                    <a:solidFill>
                                      <a:schemeClr val="bg1"/>
                                    </a:solidFill>
                                    <a:latin typeface="Cambria Math" panose="02040503050406030204" pitchFamily="18" charset="0"/>
                                  </a:rPr>
                                  <m:t>0.81</m:t>
                                </m:r>
                              </m:e>
                              <m:e>
                                <m:r>
                                  <a:rPr lang="en-US" sz="2400" i="1" dirty="0" smtClean="0">
                                    <a:solidFill>
                                      <a:schemeClr val="bg1"/>
                                    </a:solidFill>
                                    <a:latin typeface="Cambria Math" panose="02040503050406030204" pitchFamily="18" charset="0"/>
                                  </a:rPr>
                                  <m:t>−0.59</m:t>
                                </m:r>
                              </m:e>
                            </m:mr>
                            <m:mr>
                              <m:e>
                                <m:r>
                                  <a:rPr lang="en-US" sz="2400" i="1" dirty="0" smtClean="0">
                                    <a:solidFill>
                                      <a:schemeClr val="bg1"/>
                                    </a:solidFill>
                                    <a:latin typeface="Cambria Math" panose="02040503050406030204" pitchFamily="18" charset="0"/>
                                  </a:rPr>
                                  <m:t>0.59</m:t>
                                </m:r>
                              </m:e>
                              <m:e>
                                <m:r>
                                  <a:rPr lang="en-US" sz="2400" i="1" dirty="0" smtClean="0">
                                    <a:solidFill>
                                      <a:schemeClr val="bg1"/>
                                    </a:solidFill>
                                    <a:latin typeface="Cambria Math" panose="02040503050406030204" pitchFamily="18" charset="0"/>
                                  </a:rPr>
                                  <m:t>0.81</m:t>
                                </m:r>
                              </m:e>
                            </m:mr>
                          </m:m>
                        </m:e>
                      </m:d>
                    </m:oMath>
                  </m:oMathPara>
                </a14:m>
                <a:endParaRPr lang="en-US" sz="2400" dirty="0">
                  <a:solidFill>
                    <a:schemeClr val="bg1"/>
                  </a:solidFill>
                </a:endParaRPr>
              </a:p>
            </p:txBody>
          </p:sp>
        </mc:Choice>
        <mc:Fallback xmlns="">
          <p:sp>
            <p:nvSpPr>
              <p:cNvPr id="4" name="TextBox 3">
                <a:extLst>
                  <a:ext uri="{FF2B5EF4-FFF2-40B4-BE49-F238E27FC236}">
                    <a16:creationId xmlns:a16="http://schemas.microsoft.com/office/drawing/2014/main" id="{AA2E218B-DB9E-2486-172F-35EAA2EEE6FB}"/>
                  </a:ext>
                </a:extLst>
              </p:cNvPr>
              <p:cNvSpPr txBox="1">
                <a:spLocks noRot="1" noChangeAspect="1" noMove="1" noResize="1" noEditPoints="1" noAdjustHandles="1" noChangeArrowheads="1" noChangeShapeType="1" noTextEdit="1"/>
              </p:cNvSpPr>
              <p:nvPr/>
            </p:nvSpPr>
            <p:spPr>
              <a:xfrm>
                <a:off x="438912" y="877824"/>
                <a:ext cx="11521439" cy="5652638"/>
              </a:xfrm>
              <a:prstGeom prst="rect">
                <a:avLst/>
              </a:prstGeom>
              <a:blipFill>
                <a:blip r:embed="rId4"/>
                <a:stretch>
                  <a:fillRect l="-881" t="-897" b="-224"/>
                </a:stretch>
              </a:blipFill>
            </p:spPr>
            <p:txBody>
              <a:bodyPr/>
              <a:lstStyle/>
              <a:p>
                <a:r>
                  <a:rPr lang="en-US">
                    <a:noFill/>
                  </a:rPr>
                  <a:t> </a:t>
                </a:r>
              </a:p>
            </p:txBody>
          </p:sp>
        </mc:Fallback>
      </mc:AlternateContent>
    </p:spTree>
    <p:extLst>
      <p:ext uri="{BB962C8B-B14F-4D97-AF65-F5344CB8AC3E}">
        <p14:creationId xmlns:p14="http://schemas.microsoft.com/office/powerpoint/2010/main" val="4054320943"/>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1768850-2F2C-E875-DA7D-748A6A97A5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167CD-F65A-B2E3-BDAC-078342865150}"/>
              </a:ext>
            </a:extLst>
          </p:cNvPr>
          <p:cNvSpPr>
            <a:spLocks noGrp="1"/>
          </p:cNvSpPr>
          <p:nvPr>
            <p:ph type="title"/>
          </p:nvPr>
        </p:nvSpPr>
        <p:spPr>
          <a:xfrm>
            <a:off x="700635" y="128016"/>
            <a:ext cx="10691265" cy="1307592"/>
          </a:xfrm>
        </p:spPr>
        <p:txBody>
          <a:bodyPr>
            <a:normAutofit/>
          </a:bodyPr>
          <a:lstStyle/>
          <a:p>
            <a:r>
              <a:rPr lang="en-US" b="1" dirty="0"/>
              <a:t>Unitary Operators</a:t>
            </a:r>
          </a:p>
        </p:txBody>
      </p:sp>
      <p:pic>
        <p:nvPicPr>
          <p:cNvPr id="6146" name="Picture 2">
            <a:extLst>
              <a:ext uri="{FF2B5EF4-FFF2-40B4-BE49-F238E27FC236}">
                <a16:creationId xmlns:a16="http://schemas.microsoft.com/office/drawing/2014/main" id="{E9B88A11-2DCD-CC4A-E466-A1B5544FC6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25"/>
            <a:ext cx="12192000" cy="650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138186"/>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8A4E3-DB76-501C-9A26-2C17961EB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253CC-04C8-92BF-4B2F-4D5B2ED19C1A}"/>
              </a:ext>
            </a:extLst>
          </p:cNvPr>
          <p:cNvSpPr>
            <a:spLocks noGrp="1"/>
          </p:cNvSpPr>
          <p:nvPr>
            <p:ph type="title"/>
          </p:nvPr>
        </p:nvSpPr>
        <p:spPr>
          <a:xfrm>
            <a:off x="700635" y="83850"/>
            <a:ext cx="10691265" cy="1307592"/>
          </a:xfrm>
        </p:spPr>
        <p:txBody>
          <a:bodyPr>
            <a:normAutofit/>
          </a:bodyPr>
          <a:lstStyle/>
          <a:p>
            <a:r>
              <a:rPr lang="en-US" b="1" dirty="0"/>
              <a:t>Spectral decomposition</a:t>
            </a:r>
          </a:p>
        </p:txBody>
      </p:sp>
      <p:sp>
        <p:nvSpPr>
          <p:cNvPr id="5" name="TextBox 4">
            <a:extLst>
              <a:ext uri="{FF2B5EF4-FFF2-40B4-BE49-F238E27FC236}">
                <a16:creationId xmlns:a16="http://schemas.microsoft.com/office/drawing/2014/main" id="{87C96213-6868-5E4A-AC31-15EC652549F6}"/>
              </a:ext>
            </a:extLst>
          </p:cNvPr>
          <p:cNvSpPr txBox="1"/>
          <p:nvPr/>
        </p:nvSpPr>
        <p:spPr>
          <a:xfrm>
            <a:off x="800100" y="1391442"/>
            <a:ext cx="5937909" cy="4401205"/>
          </a:xfrm>
          <a:prstGeom prst="rect">
            <a:avLst/>
          </a:prstGeom>
          <a:noFill/>
        </p:spPr>
        <p:txBody>
          <a:bodyPr wrap="square">
            <a:spAutoFit/>
          </a:bodyPr>
          <a:lstStyle/>
          <a:p>
            <a:r>
              <a:rPr lang="en-US" sz="2800" dirty="0"/>
              <a:t>The set of eigenvalues of an operator is called its </a:t>
            </a:r>
            <a:r>
              <a:rPr lang="en-US" sz="2800" b="1" dirty="0"/>
              <a:t>spectrum</a:t>
            </a:r>
            <a:r>
              <a:rPr lang="en-US" sz="2800" dirty="0"/>
              <a:t>.</a:t>
            </a:r>
          </a:p>
          <a:p>
            <a:br>
              <a:rPr lang="en-US" sz="2800" dirty="0"/>
            </a:br>
            <a:endParaRPr lang="en-US" sz="2800" dirty="0"/>
          </a:p>
          <a:p>
            <a:r>
              <a:rPr lang="en-US" sz="2800" dirty="0"/>
              <a:t>So spectral decomposition means</a:t>
            </a:r>
          </a:p>
          <a:p>
            <a:br>
              <a:rPr lang="en-US" sz="2800" dirty="0"/>
            </a:br>
            <a:endParaRPr lang="en-US" sz="2800" dirty="0"/>
          </a:p>
          <a:p>
            <a:r>
              <a:rPr lang="en-US" sz="2800" b="1" dirty="0"/>
              <a:t>decomposing the operator into its eigenvalue spectrum.</a:t>
            </a:r>
            <a:endParaRPr lang="en-US" sz="2800" dirty="0"/>
          </a:p>
          <a:p>
            <a:pPr>
              <a:buNone/>
            </a:pPr>
            <a:r>
              <a:rPr lang="en-US" sz="2800" dirty="0"/>
              <a:t>.</a:t>
            </a:r>
          </a:p>
        </p:txBody>
      </p:sp>
    </p:spTree>
    <p:extLst>
      <p:ext uri="{BB962C8B-B14F-4D97-AF65-F5344CB8AC3E}">
        <p14:creationId xmlns:p14="http://schemas.microsoft.com/office/powerpoint/2010/main" val="592611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3663F-E0B1-DF71-6844-EE110743E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47B39-167E-49C6-7E94-373E4DF3EB4C}"/>
              </a:ext>
            </a:extLst>
          </p:cNvPr>
          <p:cNvSpPr>
            <a:spLocks noGrp="1"/>
          </p:cNvSpPr>
          <p:nvPr>
            <p:ph type="title"/>
          </p:nvPr>
        </p:nvSpPr>
        <p:spPr>
          <a:xfrm>
            <a:off x="700635" y="83850"/>
            <a:ext cx="10691265" cy="1307592"/>
          </a:xfrm>
        </p:spPr>
        <p:txBody>
          <a:bodyPr>
            <a:normAutofit/>
          </a:bodyPr>
          <a:lstStyle/>
          <a:p>
            <a:r>
              <a:rPr lang="en-US" b="1" dirty="0"/>
              <a:t>Spectral decomposition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4F25DAA-0D46-1046-46CC-000A05C07017}"/>
                  </a:ext>
                </a:extLst>
              </p:cNvPr>
              <p:cNvSpPr txBox="1"/>
              <p:nvPr/>
            </p:nvSpPr>
            <p:spPr>
              <a:xfrm>
                <a:off x="700635" y="791932"/>
                <a:ext cx="5937909" cy="5274136"/>
              </a:xfrm>
              <a:prstGeom prst="rect">
                <a:avLst/>
              </a:prstGeom>
              <a:noFill/>
            </p:spPr>
            <p:txBody>
              <a:bodyPr wrap="square">
                <a:spAutoFit/>
              </a:bodyPr>
              <a:lstStyle/>
              <a:p>
                <a:pPr>
                  <a:buNone/>
                </a:pPr>
                <a:r>
                  <a:rPr lang="en-US" sz="2800" dirty="0"/>
                  <a:t>For a </a:t>
                </a:r>
                <a:r>
                  <a:rPr lang="en-US" sz="2800" b="1" dirty="0"/>
                  <a:t>Hermitian matrix</a:t>
                </a:r>
                <a:r>
                  <a:rPr lang="en-US" sz="2800" dirty="0"/>
                  <a:t> A:</a:t>
                </a:r>
              </a:p>
              <a:p>
                <a:pPr>
                  <a:buFont typeface="Arial" panose="020B0604020202020204" pitchFamily="34" charset="0"/>
                  <a:buChar char="•"/>
                </a:pPr>
                <a:r>
                  <a:rPr lang="en-US" sz="2800" dirty="0"/>
                  <a:t>all eigenvalues are </a:t>
                </a:r>
                <a:r>
                  <a:rPr lang="en-US" sz="2800" b="1" dirty="0"/>
                  <a:t>real</a:t>
                </a:r>
                <a:endParaRPr lang="en-US" sz="2800" dirty="0"/>
              </a:p>
              <a:p>
                <a:pPr>
                  <a:buFont typeface="Arial" panose="020B0604020202020204" pitchFamily="34" charset="0"/>
                  <a:buChar char="•"/>
                </a:pPr>
                <a:r>
                  <a:rPr lang="en-US" sz="2800" dirty="0"/>
                  <a:t>eigenvectors can be chosen </a:t>
                </a:r>
                <a:r>
                  <a:rPr lang="en-US" sz="2800" b="1" dirty="0"/>
                  <a:t>orthonormal</a:t>
                </a:r>
                <a:endParaRPr lang="en-US" sz="2800" dirty="0"/>
              </a:p>
              <a:p>
                <a:pPr>
                  <a:buNone/>
                </a:pPr>
                <a:endParaRPr lang="en-US" sz="2800" dirty="0"/>
              </a:p>
              <a:p>
                <a:pPr>
                  <a:buNone/>
                </a:pPr>
                <a:r>
                  <a:rPr lang="en-US" sz="2800" dirty="0"/>
                  <a:t>This means the matrix can be written as</a:t>
                </a:r>
              </a:p>
              <a:p>
                <a:pPr>
                  <a:buNone/>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m:t>
                      </m:r>
                      <m:r>
                        <a:rPr lang="en-US" sz="2800" i="1" dirty="0" smtClean="0">
                          <a:latin typeface="Cambria Math" panose="02040503050406030204" pitchFamily="18" charset="0"/>
                        </a:rPr>
                        <m:t>=</m:t>
                      </m:r>
                      <m:r>
                        <a:rPr lang="en-US" sz="2800" i="1" dirty="0" smtClean="0">
                          <a:latin typeface="Cambria Math" panose="02040503050406030204" pitchFamily="18" charset="0"/>
                        </a:rPr>
                        <m:t>𝑉</m:t>
                      </m:r>
                      <m:r>
                        <m:rPr>
                          <m:sty m:val="p"/>
                        </m:rPr>
                        <a:rPr lang="en-US" sz="2800" i="0" dirty="0" smtClean="0">
                          <a:latin typeface="Cambria Math" panose="02040503050406030204" pitchFamily="18" charset="0"/>
                        </a:rPr>
                        <m:t>Λ</m:t>
                      </m:r>
                      <m:sSup>
                        <m:sSupPr>
                          <m:ctrlPr>
                            <a:rPr lang="en-US" sz="2800" i="1" dirty="0" smtClean="0">
                              <a:latin typeface="Cambria Math" panose="02040503050406030204" pitchFamily="18" charset="0"/>
                            </a:rPr>
                          </m:ctrlPr>
                        </m:sSupPr>
                        <m:e>
                          <m:r>
                            <a:rPr lang="en-US" sz="2800" i="1" dirty="0" smtClean="0">
                              <a:latin typeface="Cambria Math" panose="02040503050406030204" pitchFamily="18" charset="0"/>
                            </a:rPr>
                            <m:t>𝑉</m:t>
                          </m:r>
                        </m:e>
                        <m:sup>
                          <m:r>
                            <a:rPr lang="en-US" sz="2800" i="1" dirty="0" smtClean="0">
                              <a:latin typeface="Cambria Math" panose="02040503050406030204" pitchFamily="18" charset="0"/>
                            </a:rPr>
                            <m:t>†</m:t>
                          </m:r>
                        </m:sup>
                      </m:sSup>
                    </m:oMath>
                  </m:oMathPara>
                </a14:m>
                <a:endParaRPr lang="en-US" sz="2800" dirty="0"/>
              </a:p>
              <a:p>
                <a:pPr>
                  <a:buNone/>
                </a:pPr>
                <a:r>
                  <a:rPr lang="en-US" sz="2800" dirty="0"/>
                  <a:t>where</a:t>
                </a:r>
              </a:p>
              <a:p>
                <a:r>
                  <a:rPr lang="en-US" sz="2800" dirty="0"/>
                  <a:t>V is a matrix of orthonormal eigenvectors</a:t>
                </a:r>
              </a:p>
              <a:p>
                <a14:m>
                  <m:oMath xmlns:m="http://schemas.openxmlformats.org/officeDocument/2006/math">
                    <m:r>
                      <m:rPr>
                        <m:sty m:val="p"/>
                      </m:rPr>
                      <a:rPr lang="en-US" sz="2800" i="0" dirty="0" smtClean="0">
                        <a:latin typeface="Cambria Math" panose="02040503050406030204" pitchFamily="18" charset="0"/>
                      </a:rPr>
                      <m:t>Λ</m:t>
                    </m:r>
                    <m:r>
                      <a:rPr lang="en-US" sz="2800" b="0" i="0" dirty="0" smtClean="0">
                        <a:latin typeface="Cambria Math" panose="02040503050406030204" pitchFamily="18" charset="0"/>
                      </a:rPr>
                      <m:t> </m:t>
                    </m:r>
                  </m:oMath>
                </a14:m>
                <a:r>
                  <a:rPr lang="en-US" sz="2800" dirty="0"/>
                  <a:t>is a diagonal matrix of eigenvalues.</a:t>
                </a:r>
              </a:p>
            </p:txBody>
          </p:sp>
        </mc:Choice>
        <mc:Fallback xmlns="">
          <p:sp>
            <p:nvSpPr>
              <p:cNvPr id="5" name="TextBox 4">
                <a:extLst>
                  <a:ext uri="{FF2B5EF4-FFF2-40B4-BE49-F238E27FC236}">
                    <a16:creationId xmlns:a16="http://schemas.microsoft.com/office/drawing/2014/main" id="{24F25DAA-0D46-1046-46CC-000A05C07017}"/>
                  </a:ext>
                </a:extLst>
              </p:cNvPr>
              <p:cNvSpPr txBox="1">
                <a:spLocks noRot="1" noChangeAspect="1" noMove="1" noResize="1" noEditPoints="1" noAdjustHandles="1" noChangeArrowheads="1" noChangeShapeType="1" noTextEdit="1"/>
              </p:cNvSpPr>
              <p:nvPr/>
            </p:nvSpPr>
            <p:spPr>
              <a:xfrm>
                <a:off x="700635" y="791932"/>
                <a:ext cx="5937909" cy="5274136"/>
              </a:xfrm>
              <a:prstGeom prst="rect">
                <a:avLst/>
              </a:prstGeom>
              <a:blipFill>
                <a:blip r:embed="rId2"/>
                <a:stretch>
                  <a:fillRect l="-2137" t="-1202" r="-1068" b="-24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ED9B153-A340-18BA-95A1-57DD92D9F16D}"/>
                  </a:ext>
                </a:extLst>
              </p:cNvPr>
              <p:cNvSpPr txBox="1"/>
              <p:nvPr/>
            </p:nvSpPr>
            <p:spPr>
              <a:xfrm>
                <a:off x="7181088" y="1391442"/>
                <a:ext cx="4578096" cy="4351512"/>
              </a:xfrm>
              <a:prstGeom prst="rect">
                <a:avLst/>
              </a:prstGeom>
              <a:noFill/>
              <a:ln>
                <a:solidFill>
                  <a:schemeClr val="accent1"/>
                </a:solidFill>
              </a:ln>
            </p:spPr>
            <p:txBody>
              <a:bodyPr wrap="square">
                <a:spAutoFit/>
              </a:bodyPr>
              <a:lstStyle/>
              <a:p>
                <a:r>
                  <a:rPr lang="en-US" sz="2400" dirty="0">
                    <a:latin typeface="Cambria Math" panose="02040503050406030204" pitchFamily="18" charset="0"/>
                  </a:rPr>
                  <a:t>In explicit matrix form:</a:t>
                </a:r>
              </a:p>
              <a:p>
                <a:endParaRPr lang="en-US" sz="240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𝑉</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2"/>
                                    <m:mcJc m:val="center"/>
                                  </m:mcPr>
                                </m:mc>
                              </m:mcs>
                              <m:ctrlPr>
                                <a:rPr lang="en-US" sz="2400" i="1" dirty="0" smtClean="0">
                                  <a:latin typeface="Cambria Math" panose="02040503050406030204" pitchFamily="18" charset="0"/>
                                </a:rPr>
                              </m:ctrlPr>
                            </m:mPr>
                            <m:mr>
                              <m:e>
                                <m:r>
                                  <a:rPr lang="en-US" sz="2400" i="1" dirty="0" smtClean="0">
                                    <a:latin typeface="Cambria Math" panose="02040503050406030204" pitchFamily="18" charset="0"/>
                                  </a:rPr>
                                  <m:t>⋮</m:t>
                                </m:r>
                              </m:e>
                              <m:e>
                                <m:r>
                                  <a:rPr lang="en-US" sz="2400" i="1" dirty="0" smtClean="0">
                                    <a:latin typeface="Cambria Math" panose="02040503050406030204" pitchFamily="18" charset="0"/>
                                  </a:rPr>
                                  <m:t>⋮</m:t>
                                </m:r>
                              </m:e>
                            </m:mr>
                            <m:m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1</m:t>
                                    </m:r>
                                  </m:sub>
                                </m:sSub>
                              </m:e>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2</m:t>
                                    </m:r>
                                  </m:sub>
                                </m:sSub>
                              </m:e>
                            </m:mr>
                            <m:mr>
                              <m:e>
                                <m:r>
                                  <a:rPr lang="en-US" sz="2400" i="1" dirty="0" smtClean="0">
                                    <a:latin typeface="Cambria Math" panose="02040503050406030204" pitchFamily="18" charset="0"/>
                                  </a:rPr>
                                  <m:t>⋮</m:t>
                                </m:r>
                              </m:e>
                              <m:e>
                                <m:r>
                                  <a:rPr lang="en-US" sz="2400" i="1" dirty="0" smtClean="0">
                                    <a:latin typeface="Cambria Math" panose="02040503050406030204" pitchFamily="18" charset="0"/>
                                  </a:rPr>
                                  <m:t>⋮</m:t>
                                </m:r>
                              </m:e>
                            </m:mr>
                          </m:m>
                        </m:e>
                      </m:d>
                    </m:oMath>
                  </m:oMathPara>
                </a14:m>
                <a:endParaRPr lang="en-US" sz="2400" dirty="0">
                  <a:latin typeface="Cambria Math" panose="02040503050406030204" pitchFamily="18" charset="0"/>
                </a:endParaRPr>
              </a:p>
              <a:p>
                <a:pPr>
                  <a:buNone/>
                </a:pPr>
                <a:endParaRPr lang="en-US" sz="2400" dirty="0"/>
              </a:p>
              <a:p>
                <a:pPr>
                  <a:buNone/>
                </a:pPr>
                <a14:m>
                  <m:oMathPara xmlns:m="http://schemas.openxmlformats.org/officeDocument/2006/math">
                    <m:oMathParaPr>
                      <m:jc m:val="centerGroup"/>
                    </m:oMathParaPr>
                    <m:oMath xmlns:m="http://schemas.openxmlformats.org/officeDocument/2006/math">
                      <m:r>
                        <m:rPr>
                          <m:sty m:val="p"/>
                        </m:rPr>
                        <a:rPr lang="en-US" sz="2400" i="0" dirty="0" smtClean="0">
                          <a:latin typeface="Cambria Math" panose="02040503050406030204" pitchFamily="18" charset="0"/>
                        </a:rPr>
                        <m:t>Λ</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2"/>
                                    <m:mcJc m:val="center"/>
                                  </m:mcPr>
                                </m:mc>
                              </m:mcs>
                              <m:ctrlPr>
                                <a:rPr lang="en-US" sz="2400" i="1" dirty="0" smtClean="0">
                                  <a:latin typeface="Cambria Math" panose="02040503050406030204" pitchFamily="18" charset="0"/>
                                </a:rPr>
                              </m:ctrlPr>
                            </m:mPr>
                            <m:m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𝜆</m:t>
                                    </m:r>
                                  </m:e>
                                  <m:sub>
                                    <m:r>
                                      <a:rPr lang="en-US" sz="2400" i="1" dirty="0">
                                        <a:latin typeface="Cambria Math" panose="02040503050406030204" pitchFamily="18" charset="0"/>
                                      </a:rPr>
                                      <m:t>1</m:t>
                                    </m:r>
                                  </m:sub>
                                </m:sSub>
                              </m:e>
                              <m:e>
                                <m:r>
                                  <a:rPr lang="en-US" sz="2400" i="1" dirty="0">
                                    <a:latin typeface="Cambria Math" panose="02040503050406030204" pitchFamily="18" charset="0"/>
                                  </a:rPr>
                                  <m:t>0</m:t>
                                </m:r>
                              </m:e>
                            </m:mr>
                            <m:mr>
                              <m:e>
                                <m:r>
                                  <a:rPr lang="en-US" sz="2400" i="1" dirty="0">
                                    <a:latin typeface="Cambria Math" panose="02040503050406030204" pitchFamily="18" charset="0"/>
                                  </a:rPr>
                                  <m:t>0</m:t>
                                </m:r>
                              </m:e>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𝜆</m:t>
                                    </m:r>
                                  </m:e>
                                  <m:sub>
                                    <m:r>
                                      <a:rPr lang="en-US" sz="2400" i="1" dirty="0">
                                        <a:latin typeface="Cambria Math" panose="02040503050406030204" pitchFamily="18" charset="0"/>
                                      </a:rPr>
                                      <m:t>2</m:t>
                                    </m:r>
                                  </m:sub>
                                </m:sSub>
                              </m:e>
                            </m:mr>
                          </m:m>
                        </m:e>
                      </m:d>
                    </m:oMath>
                  </m:oMathPara>
                </a14:m>
                <a:endParaRPr lang="en-US" sz="2400" dirty="0"/>
              </a:p>
              <a:p>
                <a:pPr>
                  <a:buNone/>
                </a:pPr>
                <a:endParaRPr lang="en-US" sz="2400" dirty="0"/>
              </a:p>
              <a:p>
                <a:pPr>
                  <a:buNone/>
                </a:pPr>
                <a:r>
                  <a:rPr lang="en-US" sz="2400" dirty="0"/>
                  <a:t>Then</a:t>
                </a:r>
              </a:p>
              <a:p>
                <a:pPr>
                  <a:buNone/>
                </a:pPr>
                <a:endParaRPr lang="en-US" sz="2400" dirty="0"/>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𝐴</m:t>
                      </m:r>
                      <m:r>
                        <a:rPr lang="en-US" sz="2400" i="1" dirty="0" smtClean="0">
                          <a:latin typeface="Cambria Math" panose="02040503050406030204" pitchFamily="18" charset="0"/>
                        </a:rPr>
                        <m:t>=</m:t>
                      </m:r>
                      <m:r>
                        <a:rPr lang="en-US" sz="2400" i="1" dirty="0" smtClean="0">
                          <a:latin typeface="Cambria Math" panose="02040503050406030204" pitchFamily="18" charset="0"/>
                        </a:rPr>
                        <m:t>𝑉</m:t>
                      </m:r>
                      <m:r>
                        <m:rPr>
                          <m:sty m:val="p"/>
                        </m:rPr>
                        <a:rPr lang="en-US" sz="2400" i="0" dirty="0" smtClean="0">
                          <a:latin typeface="Cambria Math" panose="02040503050406030204" pitchFamily="18" charset="0"/>
                        </a:rPr>
                        <m:t>Λ</m:t>
                      </m:r>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𝑉</m:t>
                          </m:r>
                        </m:e>
                        <m:sup>
                          <m:r>
                            <a:rPr lang="en-US" sz="2400" i="1" dirty="0" smtClean="0">
                              <a:latin typeface="Cambria Math" panose="02040503050406030204" pitchFamily="18" charset="0"/>
                            </a:rPr>
                            <m:t>†</m:t>
                          </m:r>
                        </m:sup>
                      </m:sSup>
                    </m:oMath>
                  </m:oMathPara>
                </a14:m>
                <a:endParaRPr lang="en-US" sz="2400" dirty="0"/>
              </a:p>
            </p:txBody>
          </p:sp>
        </mc:Choice>
        <mc:Fallback xmlns="">
          <p:sp>
            <p:nvSpPr>
              <p:cNvPr id="7" name="TextBox 6">
                <a:extLst>
                  <a:ext uri="{FF2B5EF4-FFF2-40B4-BE49-F238E27FC236}">
                    <a16:creationId xmlns:a16="http://schemas.microsoft.com/office/drawing/2014/main" id="{BED9B153-A340-18BA-95A1-57DD92D9F16D}"/>
                  </a:ext>
                </a:extLst>
              </p:cNvPr>
              <p:cNvSpPr txBox="1">
                <a:spLocks noRot="1" noChangeAspect="1" noMove="1" noResize="1" noEditPoints="1" noAdjustHandles="1" noChangeArrowheads="1" noChangeShapeType="1" noTextEdit="1"/>
              </p:cNvSpPr>
              <p:nvPr/>
            </p:nvSpPr>
            <p:spPr>
              <a:xfrm>
                <a:off x="7181088" y="1391442"/>
                <a:ext cx="4578096" cy="4351512"/>
              </a:xfrm>
              <a:prstGeom prst="rect">
                <a:avLst/>
              </a:prstGeom>
              <a:blipFill>
                <a:blip r:embed="rId3"/>
                <a:stretch>
                  <a:fillRect l="-1928" t="-870" b="-2029"/>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2765797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4992-2912-1AA6-56E6-AFB529D40F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D8E9D-1911-8E4F-A0E6-76B739B6E9C6}"/>
              </a:ext>
            </a:extLst>
          </p:cNvPr>
          <p:cNvSpPr>
            <a:spLocks noGrp="1"/>
          </p:cNvSpPr>
          <p:nvPr>
            <p:ph type="title"/>
          </p:nvPr>
        </p:nvSpPr>
        <p:spPr>
          <a:xfrm>
            <a:off x="700635" y="83850"/>
            <a:ext cx="10691265" cy="1307592"/>
          </a:xfrm>
        </p:spPr>
        <p:txBody>
          <a:bodyPr>
            <a:normAutofit/>
          </a:bodyPr>
          <a:lstStyle/>
          <a:p>
            <a:r>
              <a:rPr lang="en-US" b="1" dirty="0"/>
              <a:t>Spectral decomposition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326629A-19A6-E2BF-8FEA-45468C32EE3F}"/>
                  </a:ext>
                </a:extLst>
              </p:cNvPr>
              <p:cNvSpPr txBox="1"/>
              <p:nvPr/>
            </p:nvSpPr>
            <p:spPr>
              <a:xfrm>
                <a:off x="700635" y="920830"/>
                <a:ext cx="5395365" cy="5263236"/>
              </a:xfrm>
              <a:prstGeom prst="rect">
                <a:avLst/>
              </a:prstGeom>
              <a:noFill/>
            </p:spPr>
            <p:txBody>
              <a:bodyPr wrap="square">
                <a:spAutoFit/>
              </a:bodyPr>
              <a:lstStyle/>
              <a:p>
                <a:pPr>
                  <a:buNone/>
                </a:pPr>
                <a:r>
                  <a:rPr lang="en-US" b="1" dirty="0"/>
                  <a:t>Ordinary </a:t>
                </a:r>
                <a:r>
                  <a:rPr lang="en-US" b="1" dirty="0" err="1"/>
                  <a:t>diagonalisation</a:t>
                </a:r>
                <a:r>
                  <a:rPr lang="en-US" b="1" dirty="0"/>
                  <a:t> (general matrices)</a:t>
                </a:r>
              </a:p>
              <a:p>
                <a:pPr>
                  <a:buNone/>
                </a:pPr>
                <a:endParaRPr lang="en-US" dirty="0"/>
              </a:p>
              <a:p>
                <a:pPr>
                  <a:buNone/>
                </a:pPr>
                <a:r>
                  <a:rPr lang="en-US" dirty="0"/>
                  <a:t>A matrix A is diagonalizable if</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smtClean="0">
                          <a:latin typeface="Cambria Math" panose="02040503050406030204" pitchFamily="18" charset="0"/>
                        </a:rPr>
                        <m:t>𝑃𝐷</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𝑃</m:t>
                          </m:r>
                        </m:e>
                        <m:sup>
                          <m:r>
                            <a:rPr lang="en-US" i="1" dirty="0" smtClean="0">
                              <a:latin typeface="Cambria Math" panose="02040503050406030204" pitchFamily="18" charset="0"/>
                            </a:rPr>
                            <m:t>−1</m:t>
                          </m:r>
                        </m:sup>
                      </m:sSup>
                    </m:oMath>
                  </m:oMathPara>
                </a14:m>
                <a:br>
                  <a:rPr lang="en-US" dirty="0"/>
                </a:br>
                <a:r>
                  <a:rPr lang="en-US" dirty="0"/>
                  <a:t>where</a:t>
                </a:r>
              </a:p>
              <a:p>
                <a:pPr>
                  <a:buFont typeface="Arial" panose="020B0604020202020204" pitchFamily="34" charset="0"/>
                  <a:buChar char="•"/>
                </a:pPr>
                <a:r>
                  <a:rPr lang="en-US" dirty="0"/>
                  <a:t>D is diagonal</a:t>
                </a:r>
              </a:p>
              <a:p>
                <a:pPr>
                  <a:buFont typeface="Arial" panose="020B0604020202020204" pitchFamily="34" charset="0"/>
                  <a:buChar char="•"/>
                </a:pPr>
                <a:r>
                  <a:rPr lang="en-US" dirty="0"/>
                  <a:t>columns of P are eigenvectors.</a:t>
                </a:r>
              </a:p>
              <a:p>
                <a:pPr>
                  <a:buNone/>
                </a:pPr>
                <a:br>
                  <a:rPr lang="en-US" dirty="0"/>
                </a:br>
                <a:r>
                  <a:rPr lang="en-US" dirty="0"/>
                  <a:t>But this only works if the matrix </a:t>
                </a:r>
                <a:r>
                  <a:rPr lang="en-US" b="1" dirty="0"/>
                  <a:t>has enough independent eigenvectors</a:t>
                </a:r>
                <a:r>
                  <a:rPr lang="en-US" dirty="0"/>
                  <a:t>.</a:t>
                </a:r>
              </a:p>
              <a:p>
                <a:pPr>
                  <a:buNone/>
                </a:pPr>
                <a:endParaRPr lang="en-US" dirty="0"/>
              </a:p>
              <a:p>
                <a:pPr>
                  <a:buNone/>
                </a:pPr>
                <a:r>
                  <a:rPr lang="en-US" dirty="0"/>
                  <a:t>Many matrices </a:t>
                </a:r>
                <a:r>
                  <a:rPr lang="en-US" b="1" dirty="0"/>
                  <a:t>cannot</a:t>
                </a:r>
                <a:r>
                  <a:rPr lang="en-US" dirty="0"/>
                  <a:t> be diagonalized this way.</a:t>
                </a:r>
              </a:p>
              <a:p>
                <a:pPr>
                  <a:buNone/>
                </a:pPr>
                <a:r>
                  <a:rPr lang="en-US" dirty="0"/>
                  <a:t>Example</a:t>
                </a:r>
              </a:p>
              <a:p>
                <a:pPr>
                  <a:buNone/>
                </a:pPr>
                <a:endParaRPr lang="en-US" dirty="0"/>
              </a:p>
              <a:p>
                <a:pPr>
                  <a:buNone/>
                </a:pPr>
                <a:endParaRPr lang="en-US" dirty="0"/>
              </a:p>
              <a:p>
                <a:pPr>
                  <a:buNone/>
                </a:pPr>
                <a:r>
                  <a:rPr lang="en-US" dirty="0"/>
                  <a:t>This matrix has </a:t>
                </a:r>
                <a:r>
                  <a:rPr lang="en-US" b="1" dirty="0"/>
                  <a:t>only one eigenvector</a:t>
                </a:r>
                <a:r>
                  <a:rPr lang="en-US" dirty="0"/>
                  <a:t>, so it is </a:t>
                </a:r>
                <a:r>
                  <a:rPr lang="en-US" b="1" dirty="0"/>
                  <a:t>not diagonalizable</a:t>
                </a:r>
                <a:r>
                  <a:rPr lang="en-US" dirty="0"/>
                  <a:t>.</a:t>
                </a:r>
              </a:p>
            </p:txBody>
          </p:sp>
        </mc:Choice>
        <mc:Fallback xmlns="">
          <p:sp>
            <p:nvSpPr>
              <p:cNvPr id="4" name="TextBox 3">
                <a:extLst>
                  <a:ext uri="{FF2B5EF4-FFF2-40B4-BE49-F238E27FC236}">
                    <a16:creationId xmlns:a16="http://schemas.microsoft.com/office/drawing/2014/main" id="{8326629A-19A6-E2BF-8FEA-45468C32EE3F}"/>
                  </a:ext>
                </a:extLst>
              </p:cNvPr>
              <p:cNvSpPr txBox="1">
                <a:spLocks noRot="1" noChangeAspect="1" noMove="1" noResize="1" noEditPoints="1" noAdjustHandles="1" noChangeArrowheads="1" noChangeShapeType="1" noTextEdit="1"/>
              </p:cNvSpPr>
              <p:nvPr/>
            </p:nvSpPr>
            <p:spPr>
              <a:xfrm>
                <a:off x="700635" y="920830"/>
                <a:ext cx="5395365" cy="5263236"/>
              </a:xfrm>
              <a:prstGeom prst="rect">
                <a:avLst/>
              </a:prstGeom>
              <a:blipFill>
                <a:blip r:embed="rId2"/>
                <a:stretch>
                  <a:fillRect l="-939" t="-482" b="-964"/>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F3D75BF2-52FF-50A8-15FD-A22390DB5AF3}"/>
              </a:ext>
            </a:extLst>
          </p:cNvPr>
          <p:cNvSpPr txBox="1"/>
          <p:nvPr/>
        </p:nvSpPr>
        <p:spPr>
          <a:xfrm>
            <a:off x="5884164" y="1171057"/>
            <a:ext cx="5507736" cy="3108543"/>
          </a:xfrm>
          <a:prstGeom prst="rect">
            <a:avLst/>
          </a:prstGeom>
          <a:noFill/>
        </p:spPr>
        <p:txBody>
          <a:bodyPr wrap="square">
            <a:spAutoFit/>
          </a:bodyPr>
          <a:lstStyle/>
          <a:p>
            <a:pPr>
              <a:buNone/>
            </a:pPr>
            <a:r>
              <a:rPr lang="en-US" sz="2800" b="1" dirty="0"/>
              <a:t>Hermitian operators do not have this problem: they always have a full orthonormal set of eigenvectors and therefore can always be </a:t>
            </a:r>
            <a:r>
              <a:rPr lang="en-US" sz="2800" b="1" dirty="0" err="1"/>
              <a:t>diagonalised</a:t>
            </a:r>
            <a:r>
              <a:rPr lang="en-US" sz="2800" b="1" dirty="0"/>
              <a:t>, which is the basis of the spectral decomposition.</a:t>
            </a:r>
          </a:p>
        </p:txBody>
      </p:sp>
      <p:sp>
        <p:nvSpPr>
          <p:cNvPr id="9" name="TextBox 8">
            <a:extLst>
              <a:ext uri="{FF2B5EF4-FFF2-40B4-BE49-F238E27FC236}">
                <a16:creationId xmlns:a16="http://schemas.microsoft.com/office/drawing/2014/main" id="{E78CAB0F-A286-E4EE-664C-0C9CCA7EC961}"/>
              </a:ext>
            </a:extLst>
          </p:cNvPr>
          <p:cNvSpPr txBox="1"/>
          <p:nvPr/>
        </p:nvSpPr>
        <p:spPr>
          <a:xfrm>
            <a:off x="5884164" y="4552175"/>
            <a:ext cx="5507736" cy="1384995"/>
          </a:xfrm>
          <a:prstGeom prst="rect">
            <a:avLst/>
          </a:prstGeom>
          <a:solidFill>
            <a:srgbClr val="00B050"/>
          </a:solidFill>
        </p:spPr>
        <p:txBody>
          <a:bodyPr wrap="square">
            <a:spAutoFit/>
          </a:bodyPr>
          <a:lstStyle/>
          <a:p>
            <a:pPr>
              <a:buNone/>
            </a:pPr>
            <a:r>
              <a:rPr lang="en-US" sz="2800" b="1" dirty="0">
                <a:solidFill>
                  <a:schemeClr val="bg1"/>
                </a:solidFill>
              </a:rPr>
              <a:t>Preview: the eigenvalues will be the outputs of our quantum computations. </a:t>
            </a:r>
          </a:p>
        </p:txBody>
      </p:sp>
    </p:spTree>
    <p:extLst>
      <p:ext uri="{BB962C8B-B14F-4D97-AF65-F5344CB8AC3E}">
        <p14:creationId xmlns:p14="http://schemas.microsoft.com/office/powerpoint/2010/main" val="1350233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B7D86-241E-25C5-6EC5-4E682BE59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DBC324-BC84-1CBE-3162-BEFA3B76C89F}"/>
              </a:ext>
            </a:extLst>
          </p:cNvPr>
          <p:cNvSpPr>
            <a:spLocks noGrp="1"/>
          </p:cNvSpPr>
          <p:nvPr>
            <p:ph type="title"/>
          </p:nvPr>
        </p:nvSpPr>
        <p:spPr>
          <a:xfrm>
            <a:off x="700635" y="83850"/>
            <a:ext cx="10691265" cy="1307592"/>
          </a:xfrm>
        </p:spPr>
        <p:txBody>
          <a:bodyPr>
            <a:normAutofit/>
          </a:bodyPr>
          <a:lstStyle/>
          <a:p>
            <a:r>
              <a:rPr lang="en-US" b="1" dirty="0">
                <a:solidFill>
                  <a:schemeClr val="bg1"/>
                </a:solidFill>
              </a:rPr>
              <a:t>Spectral decomposition</a:t>
            </a:r>
          </a:p>
        </p:txBody>
      </p:sp>
      <p:sp>
        <p:nvSpPr>
          <p:cNvPr id="3" name="TextBox 2">
            <a:extLst>
              <a:ext uri="{FF2B5EF4-FFF2-40B4-BE49-F238E27FC236}">
                <a16:creationId xmlns:a16="http://schemas.microsoft.com/office/drawing/2014/main" id="{6BE8C524-9FFF-8293-93B1-CA25F5757D08}"/>
              </a:ext>
            </a:extLst>
          </p:cNvPr>
          <p:cNvSpPr txBox="1"/>
          <p:nvPr/>
        </p:nvSpPr>
        <p:spPr>
          <a:xfrm>
            <a:off x="17684496" y="1517904"/>
            <a:ext cx="184731" cy="369332"/>
          </a:xfrm>
          <a:prstGeom prst="rect">
            <a:avLst/>
          </a:prstGeom>
          <a:solidFill>
            <a:schemeClr val="tx1"/>
          </a:solidFill>
        </p:spPr>
        <p:txBody>
          <a:bodyPr wrap="none" rtlCol="0">
            <a:spAutoFit/>
          </a:bodyPr>
          <a:lstStyle/>
          <a:p>
            <a:endParaRPr lang="en-US" dirty="0"/>
          </a:p>
        </p:txBody>
      </p:sp>
      <p:sp>
        <p:nvSpPr>
          <p:cNvPr id="6" name="TextBox 5">
            <a:extLst>
              <a:ext uri="{FF2B5EF4-FFF2-40B4-BE49-F238E27FC236}">
                <a16:creationId xmlns:a16="http://schemas.microsoft.com/office/drawing/2014/main" id="{49C7E6A2-F06F-08BA-A403-278B4B72E9DD}"/>
              </a:ext>
            </a:extLst>
          </p:cNvPr>
          <p:cNvSpPr txBox="1"/>
          <p:nvPr/>
        </p:nvSpPr>
        <p:spPr>
          <a:xfrm>
            <a:off x="324612" y="1028343"/>
            <a:ext cx="4978908" cy="4801314"/>
          </a:xfrm>
          <a:prstGeom prst="rect">
            <a:avLst/>
          </a:prstGeom>
          <a:noFill/>
        </p:spPr>
        <p:txBody>
          <a:bodyPr wrap="square">
            <a:spAutoFit/>
          </a:bodyPr>
          <a:lstStyle/>
          <a:p>
            <a:r>
              <a:rPr lang="en-US" dirty="0">
                <a:solidFill>
                  <a:schemeClr val="bg1"/>
                </a:solidFill>
              </a:rPr>
              <a:t># Example: Matrix that can't be </a:t>
            </a:r>
            <a:r>
              <a:rPr lang="en-US" dirty="0" err="1">
                <a:solidFill>
                  <a:schemeClr val="bg1"/>
                </a:solidFill>
              </a:rPr>
              <a:t>diagonalised</a:t>
            </a:r>
            <a:endParaRPr lang="en-US" dirty="0">
              <a:solidFill>
                <a:schemeClr val="bg1"/>
              </a:solidFill>
            </a:endParaRPr>
          </a:p>
          <a:p>
            <a:r>
              <a:rPr lang="en-US" dirty="0">
                <a:solidFill>
                  <a:schemeClr val="bg1"/>
                </a:solidFill>
              </a:rPr>
              <a:t>#------------------</a:t>
            </a:r>
          </a:p>
          <a:p>
            <a:endParaRPr lang="en-US" dirty="0">
              <a:solidFill>
                <a:schemeClr val="bg1"/>
              </a:solidFill>
            </a:endParaRPr>
          </a:p>
          <a:p>
            <a:r>
              <a:rPr lang="en-US" dirty="0">
                <a:solidFill>
                  <a:schemeClr val="bg1"/>
                </a:solidFill>
              </a:rPr>
              <a:t>A = [[1, 1],</a:t>
            </a:r>
          </a:p>
          <a:p>
            <a:r>
              <a:rPr lang="en-US" dirty="0">
                <a:solidFill>
                  <a:schemeClr val="bg1"/>
                </a:solidFill>
              </a:rPr>
              <a:t>     [0,  1]]</a:t>
            </a:r>
          </a:p>
          <a:p>
            <a:endParaRPr lang="en-US" dirty="0">
              <a:solidFill>
                <a:schemeClr val="bg1"/>
              </a:solidFill>
            </a:endParaRPr>
          </a:p>
          <a:p>
            <a:r>
              <a:rPr lang="en-US" dirty="0">
                <a:solidFill>
                  <a:schemeClr val="bg1"/>
                </a:solidFill>
              </a:rPr>
              <a:t># Compute eigenvalues</a:t>
            </a:r>
          </a:p>
          <a:p>
            <a:r>
              <a:rPr lang="en-US" dirty="0">
                <a:solidFill>
                  <a:schemeClr val="bg1"/>
                </a:solidFill>
              </a:rPr>
              <a:t>λ1, λ2 = complex_eigenvalues_2x2(A)</a:t>
            </a:r>
          </a:p>
          <a:p>
            <a:endParaRPr lang="en-US" dirty="0">
              <a:solidFill>
                <a:schemeClr val="bg1"/>
              </a:solidFill>
            </a:endParaRPr>
          </a:p>
          <a:p>
            <a:r>
              <a:rPr lang="en-US" dirty="0">
                <a:solidFill>
                  <a:schemeClr val="bg1"/>
                </a:solidFill>
              </a:rPr>
              <a:t>print("Eigenvalues:", λ1, ",", λ2)</a:t>
            </a:r>
          </a:p>
          <a:p>
            <a:endParaRPr lang="en-US" dirty="0">
              <a:solidFill>
                <a:schemeClr val="bg1"/>
              </a:solidFill>
            </a:endParaRPr>
          </a:p>
          <a:p>
            <a:r>
              <a:rPr lang="en-US" dirty="0">
                <a:solidFill>
                  <a:schemeClr val="bg1"/>
                </a:solidFill>
              </a:rPr>
              <a:t># Compute eigenvectors</a:t>
            </a:r>
          </a:p>
          <a:p>
            <a:r>
              <a:rPr lang="en-US" dirty="0">
                <a:solidFill>
                  <a:schemeClr val="bg1"/>
                </a:solidFill>
              </a:rPr>
              <a:t>v1 = complex_eigenvector_2x2(A, λ1)</a:t>
            </a:r>
          </a:p>
          <a:p>
            <a:r>
              <a:rPr lang="en-US" dirty="0">
                <a:solidFill>
                  <a:schemeClr val="bg1"/>
                </a:solidFill>
              </a:rPr>
              <a:t>v2 = complex_eigenvector_2x2(A, λ2)</a:t>
            </a:r>
          </a:p>
          <a:p>
            <a:endParaRPr lang="en-US" dirty="0">
              <a:solidFill>
                <a:schemeClr val="bg1"/>
              </a:solidFill>
            </a:endParaRPr>
          </a:p>
          <a:p>
            <a:r>
              <a:rPr lang="en-US" dirty="0">
                <a:solidFill>
                  <a:schemeClr val="bg1"/>
                </a:solidFill>
              </a:rPr>
              <a:t>print("Eigenvector for </a:t>
            </a:r>
            <a:r>
              <a:rPr lang="en-US" dirty="0" err="1">
                <a:solidFill>
                  <a:schemeClr val="bg1"/>
                </a:solidFill>
              </a:rPr>
              <a:t>λ</a:t>
            </a:r>
            <a:r>
              <a:rPr lang="en-US" dirty="0">
                <a:solidFill>
                  <a:schemeClr val="bg1"/>
                </a:solidFill>
              </a:rPr>
              <a:t> =", λ1, ":", v1)</a:t>
            </a:r>
          </a:p>
          <a:p>
            <a:r>
              <a:rPr lang="en-US" dirty="0">
                <a:solidFill>
                  <a:schemeClr val="bg1"/>
                </a:solidFill>
              </a:rPr>
              <a:t>print("Eigenvector for </a:t>
            </a:r>
            <a:r>
              <a:rPr lang="en-US" dirty="0" err="1">
                <a:solidFill>
                  <a:schemeClr val="bg1"/>
                </a:solidFill>
              </a:rPr>
              <a:t>λ</a:t>
            </a:r>
            <a:r>
              <a:rPr lang="en-US" dirty="0">
                <a:solidFill>
                  <a:schemeClr val="bg1"/>
                </a:solidFill>
              </a:rPr>
              <a:t> =", </a:t>
            </a:r>
            <a:r>
              <a:rPr lang="en-US" dirty="0"/>
              <a:t>λ2, ":", v2)</a:t>
            </a:r>
          </a:p>
        </p:txBody>
      </p:sp>
      <p:sp>
        <p:nvSpPr>
          <p:cNvPr id="8" name="TextBox 7">
            <a:extLst>
              <a:ext uri="{FF2B5EF4-FFF2-40B4-BE49-F238E27FC236}">
                <a16:creationId xmlns:a16="http://schemas.microsoft.com/office/drawing/2014/main" id="{15FC3AA9-B876-A5DB-F643-CF2A7E621080}"/>
              </a:ext>
            </a:extLst>
          </p:cNvPr>
          <p:cNvSpPr txBox="1"/>
          <p:nvPr/>
        </p:nvSpPr>
        <p:spPr>
          <a:xfrm>
            <a:off x="4919473" y="1028343"/>
            <a:ext cx="7272528" cy="4462760"/>
          </a:xfrm>
          <a:prstGeom prst="rect">
            <a:avLst/>
          </a:prstGeom>
          <a:noFill/>
        </p:spPr>
        <p:txBody>
          <a:bodyPr wrap="square">
            <a:spAutoFit/>
          </a:bodyPr>
          <a:lstStyle/>
          <a:p>
            <a:pPr algn="l" fontAlgn="base" latinLnBrk="1">
              <a:buNone/>
            </a:pPr>
            <a:r>
              <a:rPr lang="en-US" sz="2800" b="0" i="0" dirty="0">
                <a:solidFill>
                  <a:schemeClr val="bg1"/>
                </a:solidFill>
                <a:effectLst/>
                <a:latin typeface="Courier New" panose="02070309020205020404" pitchFamily="49" charset="0"/>
              </a:rPr>
              <a:t>Eigenvalues: (1+0j) , (1+0j)</a:t>
            </a:r>
          </a:p>
          <a:p>
            <a:pPr algn="l" fontAlgn="base" latinLnBrk="1">
              <a:buNone/>
            </a:pPr>
            <a:r>
              <a:rPr lang="en-US" sz="2800" b="0" i="0" dirty="0">
                <a:solidFill>
                  <a:srgbClr val="000000"/>
                </a:solidFill>
                <a:effectLst/>
                <a:latin typeface="Courier New" panose="02070309020205020404" pitchFamily="49" charset="0"/>
              </a:rPr>
              <a:t>Traceback (most recent</a:t>
            </a:r>
            <a:endParaRPr lang="en-US" sz="3600" b="0" i="0" dirty="0">
              <a:solidFill>
                <a:srgbClr val="000000"/>
              </a:solidFill>
              <a:effectLst/>
              <a:latin typeface="Courier New" panose="02070309020205020404" pitchFamily="49" charset="0"/>
            </a:endParaRPr>
          </a:p>
          <a:p>
            <a:pPr algn="l" fontAlgn="base" latinLnBrk="1">
              <a:buNone/>
            </a:pPr>
            <a:r>
              <a:rPr lang="en-US" sz="3600" b="0" i="0" dirty="0" err="1">
                <a:solidFill>
                  <a:srgbClr val="E75C58"/>
                </a:solidFill>
                <a:effectLst/>
                <a:latin typeface="Courier New" panose="02070309020205020404" pitchFamily="49" charset="0"/>
              </a:rPr>
              <a:t>ZeroDivisionError</a:t>
            </a:r>
            <a:r>
              <a:rPr lang="en-US" sz="3600" b="0" i="0" dirty="0">
                <a:solidFill>
                  <a:srgbClr val="000000"/>
                </a:solidFill>
                <a:effectLst/>
                <a:latin typeface="Courier New" panose="02070309020205020404" pitchFamily="49" charset="0"/>
              </a:rPr>
              <a:t>:</a:t>
            </a:r>
          </a:p>
          <a:p>
            <a:pPr algn="l" fontAlgn="base" latinLnBrk="1">
              <a:buNone/>
            </a:pPr>
            <a:endParaRPr lang="en-US" sz="3200" dirty="0">
              <a:solidFill>
                <a:srgbClr val="000000"/>
              </a:solidFill>
              <a:latin typeface="Courier New" panose="02070309020205020404" pitchFamily="49" charset="0"/>
            </a:endParaRPr>
          </a:p>
          <a:p>
            <a:pPr fontAlgn="base" latinLnBrk="1"/>
            <a:r>
              <a:rPr lang="en-US" sz="3200" dirty="0">
                <a:solidFill>
                  <a:srgbClr val="00B0F0"/>
                </a:solidFill>
                <a:latin typeface="Courier New" panose="02070309020205020404" pitchFamily="49" charset="0"/>
              </a:rPr>
              <a:t>Since the matrix has just </a:t>
            </a:r>
          </a:p>
          <a:p>
            <a:pPr fontAlgn="base" latinLnBrk="1"/>
            <a:r>
              <a:rPr lang="en-US" sz="3200" dirty="0">
                <a:solidFill>
                  <a:srgbClr val="00B0F0"/>
                </a:solidFill>
                <a:latin typeface="Courier New" panose="02070309020205020404" pitchFamily="49" charset="0"/>
              </a:rPr>
              <a:t>one repeated eigenvalue we </a:t>
            </a:r>
          </a:p>
          <a:p>
            <a:pPr fontAlgn="base" latinLnBrk="1"/>
            <a:r>
              <a:rPr lang="en-US" sz="3200" dirty="0">
                <a:solidFill>
                  <a:srgbClr val="00B0F0"/>
                </a:solidFill>
                <a:latin typeface="Courier New" panose="02070309020205020404" pitchFamily="49" charset="0"/>
              </a:rPr>
              <a:t>can’t write a matrix with </a:t>
            </a:r>
          </a:p>
          <a:p>
            <a:pPr fontAlgn="base" latinLnBrk="1"/>
            <a:r>
              <a:rPr lang="en-US" sz="3200" dirty="0">
                <a:solidFill>
                  <a:srgbClr val="00B0F0"/>
                </a:solidFill>
                <a:latin typeface="Courier New" panose="02070309020205020404" pitchFamily="49" charset="0"/>
              </a:rPr>
              <a:t>two eigenvalues on the </a:t>
            </a:r>
          </a:p>
          <a:p>
            <a:pPr fontAlgn="base" latinLnBrk="1"/>
            <a:r>
              <a:rPr lang="en-US" sz="3200" dirty="0">
                <a:solidFill>
                  <a:srgbClr val="00B0F0"/>
                </a:solidFill>
                <a:latin typeface="Courier New" panose="02070309020205020404" pitchFamily="49" charset="0"/>
              </a:rPr>
              <a:t>diagonal.</a:t>
            </a:r>
            <a:endParaRPr lang="en-US" sz="3200" b="0" i="0" dirty="0">
              <a:solidFill>
                <a:srgbClr val="00B0F0"/>
              </a:solidFill>
              <a:effectLst/>
              <a:latin typeface="Courier New" panose="02070309020205020404" pitchFamily="49" charset="0"/>
            </a:endParaRPr>
          </a:p>
        </p:txBody>
      </p:sp>
    </p:spTree>
    <p:extLst>
      <p:ext uri="{BB962C8B-B14F-4D97-AF65-F5344CB8AC3E}">
        <p14:creationId xmlns:p14="http://schemas.microsoft.com/office/powerpoint/2010/main" val="2580604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CDB94-C8A6-6291-E80D-43D86F8C2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A1A69-0A5D-4A01-31B5-3D1B01476CE6}"/>
              </a:ext>
            </a:extLst>
          </p:cNvPr>
          <p:cNvSpPr>
            <a:spLocks noGrp="1"/>
          </p:cNvSpPr>
          <p:nvPr>
            <p:ph type="title"/>
          </p:nvPr>
        </p:nvSpPr>
        <p:spPr>
          <a:xfrm>
            <a:off x="700635" y="83850"/>
            <a:ext cx="10691265" cy="1307592"/>
          </a:xfrm>
        </p:spPr>
        <p:txBody>
          <a:bodyPr>
            <a:normAutofit/>
          </a:bodyPr>
          <a:lstStyle/>
          <a:p>
            <a:r>
              <a:rPr lang="en-US" b="1" dirty="0"/>
              <a:t>Spectral decomposition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5083A9-9791-274E-2E3C-2B93353E323E}"/>
                  </a:ext>
                </a:extLst>
              </p:cNvPr>
              <p:cNvSpPr txBox="1"/>
              <p:nvPr/>
            </p:nvSpPr>
            <p:spPr>
              <a:xfrm>
                <a:off x="883516" y="1341749"/>
                <a:ext cx="4127397" cy="4401205"/>
              </a:xfrm>
              <a:prstGeom prst="rect">
                <a:avLst/>
              </a:prstGeom>
              <a:noFill/>
            </p:spPr>
            <p:txBody>
              <a:bodyPr wrap="square">
                <a:spAutoFit/>
              </a:bodyPr>
              <a:lstStyle/>
              <a:p>
                <a:pPr/>
                <a:r>
                  <a:rPr lang="en-US" sz="2800" dirty="0"/>
                  <a:t>Key Identity:</a:t>
                </a:r>
                <a:br>
                  <a:rPr lang="en-US" sz="2800" dirty="0"/>
                </a:br>
                <a:br>
                  <a:rPr lang="en-US" sz="2800" dirty="0"/>
                </a:b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m:t>
                      </m:r>
                      <m:r>
                        <a:rPr lang="en-US" sz="2800" i="1" dirty="0" smtClean="0">
                          <a:latin typeface="Cambria Math" panose="02040503050406030204" pitchFamily="18" charset="0"/>
                        </a:rPr>
                        <m:t>=</m:t>
                      </m:r>
                      <m:r>
                        <a:rPr lang="en-US" sz="2800" i="1" dirty="0" smtClean="0">
                          <a:latin typeface="Cambria Math" panose="02040503050406030204" pitchFamily="18" charset="0"/>
                        </a:rPr>
                        <m:t>𝑉</m:t>
                      </m:r>
                      <m:r>
                        <m:rPr>
                          <m:sty m:val="p"/>
                        </m:rPr>
                        <a:rPr lang="en-US" sz="2800" i="0" dirty="0" smtClean="0">
                          <a:latin typeface="Cambria Math" panose="02040503050406030204" pitchFamily="18" charset="0"/>
                        </a:rPr>
                        <m:t>Λ</m:t>
                      </m:r>
                      <m:sSup>
                        <m:sSupPr>
                          <m:ctrlPr>
                            <a:rPr lang="en-US" sz="2800" i="1" dirty="0" smtClean="0">
                              <a:latin typeface="Cambria Math" panose="02040503050406030204" pitchFamily="18" charset="0"/>
                            </a:rPr>
                          </m:ctrlPr>
                        </m:sSupPr>
                        <m:e>
                          <m:r>
                            <a:rPr lang="en-US" sz="2800" i="1" dirty="0" smtClean="0">
                              <a:latin typeface="Cambria Math" panose="02040503050406030204" pitchFamily="18" charset="0"/>
                            </a:rPr>
                            <m:t>𝑉</m:t>
                          </m:r>
                        </m:e>
                        <m:sup>
                          <m:r>
                            <a:rPr lang="en-US" sz="2800" i="1" dirty="0" smtClean="0">
                              <a:latin typeface="Cambria Math" panose="02040503050406030204" pitchFamily="18" charset="0"/>
                            </a:rPr>
                            <m:t>†</m:t>
                          </m:r>
                        </m:sup>
                      </m:sSup>
                    </m:oMath>
                  </m:oMathPara>
                </a14:m>
                <a:endParaRPr lang="en-US" sz="2800" dirty="0"/>
              </a:p>
              <a:p>
                <a:br>
                  <a:rPr lang="en-US" sz="2800" dirty="0"/>
                </a:br>
                <a:endParaRPr lang="en-US" sz="2800" dirty="0"/>
              </a:p>
              <a:p>
                <a:r>
                  <a:rPr lang="en-US" sz="2800" dirty="0"/>
                  <a:t>or equivalently</a:t>
                </a:r>
              </a:p>
              <a:p>
                <a:br>
                  <a:rPr lang="en-US" sz="2800" dirty="0"/>
                </a:br>
                <a:endParaRPr lang="en-US" sz="2800" dirty="0"/>
              </a:p>
              <a:p>
                <a:pPr/>
                <a14:m>
                  <m:oMathPara xmlns:m="http://schemas.openxmlformats.org/officeDocument/2006/math">
                    <m:oMathParaPr>
                      <m:jc m:val="centerGroup"/>
                    </m:oMathParaPr>
                    <m:oMath xmlns:m="http://schemas.openxmlformats.org/officeDocument/2006/math">
                      <m:sSup>
                        <m:sSupPr>
                          <m:ctrlPr>
                            <a:rPr lang="en-US" sz="2800" i="1" dirty="0" smtClean="0">
                              <a:latin typeface="Cambria Math" panose="02040503050406030204" pitchFamily="18" charset="0"/>
                            </a:rPr>
                          </m:ctrlPr>
                        </m:sSupPr>
                        <m:e>
                          <m:r>
                            <a:rPr lang="en-US" sz="2800" i="1" dirty="0" smtClean="0">
                              <a:latin typeface="Cambria Math" panose="02040503050406030204" pitchFamily="18" charset="0"/>
                            </a:rPr>
                            <m:t>𝑉</m:t>
                          </m:r>
                        </m:e>
                        <m:sup>
                          <m:r>
                            <a:rPr lang="en-US" sz="2800" i="1" dirty="0" smtClean="0">
                              <a:latin typeface="Cambria Math" panose="02040503050406030204" pitchFamily="18" charset="0"/>
                            </a:rPr>
                            <m:t>†</m:t>
                          </m:r>
                        </m:sup>
                      </m:sSup>
                      <m:r>
                        <a:rPr lang="en-US" sz="2800" i="1" dirty="0" smtClean="0">
                          <a:latin typeface="Cambria Math" panose="02040503050406030204" pitchFamily="18" charset="0"/>
                        </a:rPr>
                        <m:t>𝐴𝑉</m:t>
                      </m:r>
                      <m:r>
                        <a:rPr lang="en-US" sz="2800" i="1" dirty="0" smtClean="0">
                          <a:latin typeface="Cambria Math" panose="02040503050406030204" pitchFamily="18" charset="0"/>
                        </a:rPr>
                        <m:t>=</m:t>
                      </m:r>
                      <m:r>
                        <m:rPr>
                          <m:sty m:val="p"/>
                        </m:rPr>
                        <a:rPr lang="en-US" sz="2800" i="0" dirty="0" smtClean="0">
                          <a:latin typeface="Cambria Math" panose="02040503050406030204" pitchFamily="18" charset="0"/>
                        </a:rPr>
                        <m:t>Λ</m:t>
                      </m:r>
                    </m:oMath>
                  </m:oMathPara>
                </a14:m>
                <a:endParaRPr lang="en-US" sz="2800" dirty="0"/>
              </a:p>
              <a:p>
                <a:pPr>
                  <a:buNone/>
                </a:pPr>
                <a:endParaRPr lang="en-US" sz="2800" dirty="0"/>
              </a:p>
            </p:txBody>
          </p:sp>
        </mc:Choice>
        <mc:Fallback xmlns="">
          <p:sp>
            <p:nvSpPr>
              <p:cNvPr id="5" name="TextBox 4">
                <a:extLst>
                  <a:ext uri="{FF2B5EF4-FFF2-40B4-BE49-F238E27FC236}">
                    <a16:creationId xmlns:a16="http://schemas.microsoft.com/office/drawing/2014/main" id="{A05083A9-9791-274E-2E3C-2B93353E323E}"/>
                  </a:ext>
                </a:extLst>
              </p:cNvPr>
              <p:cNvSpPr txBox="1">
                <a:spLocks noRot="1" noChangeAspect="1" noMove="1" noResize="1" noEditPoints="1" noAdjustHandles="1" noChangeArrowheads="1" noChangeShapeType="1" noTextEdit="1"/>
              </p:cNvSpPr>
              <p:nvPr/>
            </p:nvSpPr>
            <p:spPr>
              <a:xfrm>
                <a:off x="883516" y="1341749"/>
                <a:ext cx="4127397" cy="4401205"/>
              </a:xfrm>
              <a:prstGeom prst="rect">
                <a:avLst/>
              </a:prstGeom>
              <a:blipFill>
                <a:blip r:embed="rId2"/>
                <a:stretch>
                  <a:fillRect l="-3067" t="-14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2D7DFF3-3E4F-8165-39A2-B566F9973CB7}"/>
                  </a:ext>
                </a:extLst>
              </p:cNvPr>
              <p:cNvSpPr txBox="1"/>
              <p:nvPr/>
            </p:nvSpPr>
            <p:spPr>
              <a:xfrm>
                <a:off x="5193793" y="1098834"/>
                <a:ext cx="6380987" cy="4469557"/>
              </a:xfrm>
              <a:prstGeom prst="rect">
                <a:avLst/>
              </a:prstGeom>
              <a:noFill/>
              <a:ln>
                <a:solidFill>
                  <a:schemeClr val="accent1"/>
                </a:solidFill>
              </a:ln>
            </p:spPr>
            <p:txBody>
              <a:bodyPr wrap="square">
                <a:spAutoFit/>
              </a:bodyPr>
              <a:lstStyle/>
              <a:p>
                <a:r>
                  <a:rPr lang="en-US" sz="2400" dirty="0">
                    <a:latin typeface="Cambria Math" panose="02040503050406030204" pitchFamily="18" charset="0"/>
                  </a:rPr>
                  <a:t>The operator is a diagonal matrix in the orthonormal basis.</a:t>
                </a:r>
              </a:p>
              <a:p>
                <a:endParaRPr lang="en-US" sz="2400" dirty="0">
                  <a:latin typeface="Cambria Math" panose="02040503050406030204" pitchFamily="18" charset="0"/>
                </a:endParaRPr>
              </a:p>
              <a:p>
                <a:r>
                  <a:rPr lang="en-US" sz="2400" dirty="0">
                    <a:latin typeface="Cambria Math" panose="02040503050406030204" pitchFamily="18" charset="0"/>
                  </a:rPr>
                  <a:t>I.e. the things that matter are all on the diagonal line of the matrix. </a:t>
                </a:r>
              </a:p>
              <a:p>
                <a:br>
                  <a:rPr lang="en-US" sz="2400" dirty="0"/>
                </a:br>
                <a:endParaRPr lang="en-US" sz="2400" dirty="0"/>
              </a:p>
              <a:p>
                <a:pPr/>
                <a14:m>
                  <m:oMathPara xmlns:m="http://schemas.openxmlformats.org/officeDocument/2006/math">
                    <m:oMathParaPr>
                      <m:jc m:val="centerGroup"/>
                    </m:oMathParaPr>
                    <m:oMath xmlns:m="http://schemas.openxmlformats.org/officeDocument/2006/math">
                      <m:r>
                        <m:rPr>
                          <m:sty m:val="p"/>
                        </m:rPr>
                        <a:rPr lang="en-US" sz="2400" i="0" dirty="0" smtClean="0">
                          <a:latin typeface="Cambria Math" panose="02040503050406030204" pitchFamily="18" charset="0"/>
                        </a:rPr>
                        <m:t>Λ</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4"/>
                                    <m:mcJc m:val="center"/>
                                  </m:mcPr>
                                </m:mc>
                              </m:mcs>
                              <m:ctrlPr>
                                <a:rPr lang="en-US" sz="2400" i="1" dirty="0" smtClean="0">
                                  <a:latin typeface="Cambria Math" panose="02040503050406030204" pitchFamily="18" charset="0"/>
                                </a:rPr>
                              </m:ctrlPr>
                            </m:mPr>
                            <m:mr>
                              <m:e>
                                <m:sSub>
                                  <m:sSubPr>
                                    <m:ctrlPr>
                                      <a:rPr lang="en-US" sz="2400" i="1" dirty="0" smtClean="0">
                                        <a:latin typeface="Cambria Math" panose="02040503050406030204" pitchFamily="18" charset="0"/>
                                      </a:rPr>
                                    </m:ctrlPr>
                                  </m:sSubPr>
                                  <m:e>
                                    <m:r>
                                      <a:rPr lang="en-US" sz="2400" i="1" dirty="0">
                                        <a:latin typeface="Cambria Math" panose="02040503050406030204" pitchFamily="18" charset="0"/>
                                      </a:rPr>
                                      <m:t>𝜆</m:t>
                                    </m:r>
                                  </m:e>
                                  <m:sub>
                                    <m:r>
                                      <a:rPr lang="en-US" sz="2400" i="1" dirty="0">
                                        <a:latin typeface="Cambria Math" panose="02040503050406030204" pitchFamily="18" charset="0"/>
                                      </a:rPr>
                                      <m:t>1</m:t>
                                    </m:r>
                                  </m:sub>
                                </m:sSub>
                              </m:e>
                              <m:e>
                                <m:r>
                                  <a:rPr lang="en-US" sz="2400" i="1" dirty="0">
                                    <a:latin typeface="Cambria Math" panose="02040503050406030204" pitchFamily="18" charset="0"/>
                                  </a:rPr>
                                  <m:t>0</m:t>
                                </m:r>
                              </m:e>
                              <m:e>
                                <m:r>
                                  <a:rPr lang="en-US" sz="2400" i="1" dirty="0">
                                    <a:latin typeface="Cambria Math" panose="02040503050406030204" pitchFamily="18" charset="0"/>
                                  </a:rPr>
                                  <m:t>⋯</m:t>
                                </m:r>
                              </m:e>
                              <m:e>
                                <m:r>
                                  <a:rPr lang="en-US" sz="2400" i="1" dirty="0">
                                    <a:latin typeface="Cambria Math" panose="02040503050406030204" pitchFamily="18" charset="0"/>
                                  </a:rPr>
                                  <m:t>0</m:t>
                                </m:r>
                              </m:e>
                            </m:mr>
                            <m:mr>
                              <m:e>
                                <m:r>
                                  <a:rPr lang="en-US" sz="2400" i="1" dirty="0">
                                    <a:latin typeface="Cambria Math" panose="02040503050406030204" pitchFamily="18" charset="0"/>
                                  </a:rPr>
                                  <m:t>0</m:t>
                                </m:r>
                              </m:e>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𝜆</m:t>
                                    </m:r>
                                  </m:e>
                                  <m:sub>
                                    <m:r>
                                      <a:rPr lang="en-US" sz="2400" i="1" dirty="0">
                                        <a:latin typeface="Cambria Math" panose="02040503050406030204" pitchFamily="18" charset="0"/>
                                      </a:rPr>
                                      <m:t>2</m:t>
                                    </m:r>
                                  </m:sub>
                                </m:sSub>
                              </m:e>
                              <m:e>
                                <m:r>
                                  <a:rPr lang="en-US" sz="2400" i="1" dirty="0">
                                    <a:latin typeface="Cambria Math" panose="02040503050406030204" pitchFamily="18" charset="0"/>
                                  </a:rPr>
                                  <m:t>⋯</m:t>
                                </m:r>
                              </m:e>
                              <m:e>
                                <m:r>
                                  <a:rPr lang="en-US" sz="2400" i="1" dirty="0">
                                    <a:latin typeface="Cambria Math" panose="02040503050406030204" pitchFamily="18" charset="0"/>
                                  </a:rPr>
                                  <m:t>0</m:t>
                                </m:r>
                              </m:e>
                            </m:mr>
                            <m:mr>
                              <m:e>
                                <m:r>
                                  <a:rPr lang="en-US" sz="2400" i="1" dirty="0">
                                    <a:latin typeface="Cambria Math" panose="02040503050406030204" pitchFamily="18" charset="0"/>
                                  </a:rPr>
                                  <m:t>⋮</m:t>
                                </m:r>
                              </m:e>
                              <m:e/>
                              <m:e>
                                <m:r>
                                  <a:rPr lang="en-US" sz="2400" i="1" dirty="0">
                                    <a:latin typeface="Cambria Math" panose="02040503050406030204" pitchFamily="18" charset="0"/>
                                  </a:rPr>
                                  <m:t>⋱</m:t>
                                </m:r>
                              </m:e>
                              <m:e>
                                <m:r>
                                  <a:rPr lang="en-US" sz="2400" i="1" dirty="0">
                                    <a:latin typeface="Cambria Math" panose="02040503050406030204" pitchFamily="18" charset="0"/>
                                  </a:rPr>
                                  <m:t>⋮</m:t>
                                </m:r>
                              </m:e>
                            </m:mr>
                            <m:mr>
                              <m:e>
                                <m:r>
                                  <a:rPr lang="en-US" sz="2400" i="1" dirty="0">
                                    <a:latin typeface="Cambria Math" panose="02040503050406030204" pitchFamily="18" charset="0"/>
                                  </a:rPr>
                                  <m:t>0</m:t>
                                </m:r>
                              </m:e>
                              <m:e>
                                <m:r>
                                  <a:rPr lang="en-US" sz="2400" i="1" dirty="0">
                                    <a:latin typeface="Cambria Math" panose="02040503050406030204" pitchFamily="18" charset="0"/>
                                  </a:rPr>
                                  <m:t>0</m:t>
                                </m:r>
                              </m:e>
                              <m:e>
                                <m:r>
                                  <a:rPr lang="en-US" sz="2400" i="1" dirty="0">
                                    <a:latin typeface="Cambria Math" panose="02040503050406030204" pitchFamily="18" charset="0"/>
                                  </a:rPr>
                                  <m:t>⋯</m:t>
                                </m:r>
                              </m:e>
                              <m:e>
                                <m:sSub>
                                  <m:sSubPr>
                                    <m:ctrlPr>
                                      <a:rPr lang="en-US" sz="2400" i="1" dirty="0" err="1">
                                        <a:latin typeface="Cambria Math" panose="02040503050406030204" pitchFamily="18" charset="0"/>
                                      </a:rPr>
                                    </m:ctrlPr>
                                  </m:sSubPr>
                                  <m:e>
                                    <m:r>
                                      <a:rPr lang="en-US" sz="2400" i="1" dirty="0">
                                        <a:latin typeface="Cambria Math" panose="02040503050406030204" pitchFamily="18" charset="0"/>
                                      </a:rPr>
                                      <m:t>𝜆</m:t>
                                    </m:r>
                                  </m:e>
                                  <m:sub>
                                    <m:r>
                                      <a:rPr lang="en-US" sz="2400" i="1" dirty="0" err="1">
                                        <a:latin typeface="Cambria Math" panose="02040503050406030204" pitchFamily="18" charset="0"/>
                                      </a:rPr>
                                      <m:t>𝑛</m:t>
                                    </m:r>
                                  </m:sub>
                                </m:sSub>
                              </m:e>
                            </m:mr>
                          </m:m>
                        </m:e>
                      </m:d>
                    </m:oMath>
                  </m:oMathPara>
                </a14:m>
                <a:endParaRPr lang="en-US" sz="2400" dirty="0"/>
              </a:p>
              <a:p>
                <a:endParaRPr lang="en-US" sz="2400" dirty="0">
                  <a:latin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42D7DFF3-3E4F-8165-39A2-B566F9973CB7}"/>
                  </a:ext>
                </a:extLst>
              </p:cNvPr>
              <p:cNvSpPr txBox="1">
                <a:spLocks noRot="1" noChangeAspect="1" noMove="1" noResize="1" noEditPoints="1" noAdjustHandles="1" noChangeArrowheads="1" noChangeShapeType="1" noTextEdit="1"/>
              </p:cNvSpPr>
              <p:nvPr/>
            </p:nvSpPr>
            <p:spPr>
              <a:xfrm>
                <a:off x="5193793" y="1098834"/>
                <a:ext cx="6380987" cy="4469557"/>
              </a:xfrm>
              <a:prstGeom prst="rect">
                <a:avLst/>
              </a:prstGeom>
              <a:blipFill>
                <a:blip r:embed="rId3"/>
                <a:stretch>
                  <a:fillRect l="-1386" t="-847"/>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3408518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F6B4-61F2-02F5-59E6-B3B1CA04ECC9}"/>
              </a:ext>
            </a:extLst>
          </p:cNvPr>
          <p:cNvSpPr>
            <a:spLocks noGrp="1"/>
          </p:cNvSpPr>
          <p:nvPr>
            <p:ph type="title"/>
          </p:nvPr>
        </p:nvSpPr>
        <p:spPr>
          <a:xfrm>
            <a:off x="572619" y="0"/>
            <a:ext cx="10691265" cy="786384"/>
          </a:xfrm>
        </p:spPr>
        <p:txBody>
          <a:bodyPr/>
          <a:lstStyle/>
          <a:p>
            <a:r>
              <a:rPr lang="en-US" dirty="0"/>
              <a:t>The outer product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9028C5B-6E4D-2660-6FC2-097E26D4BEDE}"/>
                  </a:ext>
                </a:extLst>
              </p:cNvPr>
              <p:cNvSpPr txBox="1"/>
              <p:nvPr/>
            </p:nvSpPr>
            <p:spPr>
              <a:xfrm>
                <a:off x="700635" y="1028343"/>
                <a:ext cx="5395365" cy="4754956"/>
              </a:xfrm>
              <a:prstGeom prst="rect">
                <a:avLst/>
              </a:prstGeom>
              <a:noFill/>
            </p:spPr>
            <p:txBody>
              <a:bodyPr wrap="square">
                <a:spAutoFit/>
              </a:bodyPr>
              <a:lstStyle/>
              <a:p>
                <a:pPr>
                  <a:buNone/>
                </a:pPr>
                <a:r>
                  <a:rPr lang="en-US" sz="2400" dirty="0"/>
                  <a:t>Definition</a:t>
                </a:r>
                <a:br>
                  <a:rPr lang="en-US" sz="2400" dirty="0"/>
                </a:br>
                <a:endParaRPr lang="en-US" sz="2400" dirty="0"/>
              </a:p>
              <a:p>
                <a:pPr>
                  <a:buNone/>
                </a:pPr>
                <a:r>
                  <a:rPr lang="en-US" sz="2400" dirty="0"/>
                  <a:t>For vectors v and w</a:t>
                </a:r>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𝑣</m:t>
                      </m:r>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𝑤</m:t>
                          </m:r>
                        </m:e>
                        <m:sup>
                          <m:r>
                            <a:rPr lang="en-US" sz="2400" i="1" dirty="0" smtClean="0">
                              <a:latin typeface="Cambria Math" panose="02040503050406030204" pitchFamily="18" charset="0"/>
                            </a:rPr>
                            <m:t>†</m:t>
                          </m:r>
                        </m:sup>
                      </m:sSup>
                    </m:oMath>
                  </m:oMathPara>
                </a14:m>
                <a:endParaRPr lang="en-US" sz="2400" dirty="0"/>
              </a:p>
              <a:p>
                <a:pPr>
                  <a:buNone/>
                </a:pPr>
                <a:endParaRPr lang="en-US" sz="2400" dirty="0"/>
              </a:p>
              <a:p>
                <a:pPr>
                  <a:buNone/>
                </a:pPr>
                <a:r>
                  <a:rPr lang="en-US" sz="2400" dirty="0"/>
                  <a:t>produces a </a:t>
                </a:r>
                <a:r>
                  <a:rPr lang="en-US" sz="2400" b="1" dirty="0"/>
                  <a:t>matrix</a:t>
                </a:r>
                <a:r>
                  <a:rPr lang="en-US" sz="2400" dirty="0"/>
                  <a:t>.</a:t>
                </a:r>
              </a:p>
              <a:p>
                <a:pPr>
                  <a:buNone/>
                </a:pPr>
                <a:endParaRPr lang="en-US" sz="2400" dirty="0"/>
              </a:p>
              <a:p>
                <a:pPr>
                  <a:buNone/>
                </a:pPr>
                <a:r>
                  <a:rPr lang="en-US" sz="2400" dirty="0"/>
                  <a:t>Example</a:t>
                </a:r>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𝑣</m:t>
                      </m:r>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1"/>
                                    <m:mcJc m:val="center"/>
                                  </m:mcPr>
                                </m:mc>
                              </m:mcs>
                              <m:ctrlPr>
                                <a:rPr lang="en-US" sz="2400" i="1" dirty="0" smtClean="0">
                                  <a:latin typeface="Cambria Math" panose="02040503050406030204" pitchFamily="18" charset="0"/>
                                </a:rPr>
                              </m:ctrlPr>
                            </m:mPr>
                            <m:m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1</m:t>
                                    </m:r>
                                  </m:sub>
                                </m:sSub>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2</m:t>
                                    </m:r>
                                  </m:sub>
                                </m:sSub>
                              </m:e>
                            </m:mr>
                          </m:m>
                        </m:e>
                      </m:d>
                      <m:r>
                        <a:rPr lang="en-US" sz="2400" i="1" dirty="0">
                          <a:latin typeface="Cambria Math" panose="02040503050406030204" pitchFamily="18" charset="0"/>
                        </a:rPr>
                        <m:t>, </m:t>
                      </m:r>
                      <m:sSup>
                        <m:sSupPr>
                          <m:ctrlPr>
                            <a:rPr lang="en-US" sz="2400" i="1" dirty="0">
                              <a:latin typeface="Cambria Math" panose="02040503050406030204" pitchFamily="18" charset="0"/>
                            </a:rPr>
                          </m:ctrlPr>
                        </m:sSupPr>
                        <m:e>
                          <m:r>
                            <a:rPr lang="en-US" sz="2400" i="1" dirty="0">
                              <a:latin typeface="Cambria Math" panose="02040503050406030204" pitchFamily="18" charset="0"/>
                            </a:rPr>
                            <m:t>𝑤</m:t>
                          </m:r>
                        </m:e>
                        <m:sup>
                          <m:r>
                            <a:rPr lang="en-US" sz="2400" i="1" dirty="0">
                              <a:latin typeface="Cambria Math" panose="02040503050406030204" pitchFamily="18" charset="0"/>
                            </a:rPr>
                            <m:t>†</m:t>
                          </m:r>
                        </m:sup>
                      </m:sSup>
                      <m:r>
                        <a:rPr lang="en-US" sz="2400" i="1" dirty="0">
                          <a:latin typeface="Cambria Math" panose="02040503050406030204" pitchFamily="18" charset="0"/>
                        </a:rPr>
                        <m:t>=</m:t>
                      </m:r>
                      <m:d>
                        <m:dPr>
                          <m:ctrlPr>
                            <a:rPr lang="en-US" sz="2400" i="1" dirty="0">
                              <a:latin typeface="Cambria Math" panose="02040503050406030204" pitchFamily="18" charset="0"/>
                            </a:rPr>
                          </m:ctrlPr>
                        </m:dPr>
                        <m:e>
                          <m:m>
                            <m:mPr>
                              <m:mcs>
                                <m:mc>
                                  <m:mcPr>
                                    <m:count m:val="1"/>
                                    <m:mcJc m:val="center"/>
                                  </m:mcPr>
                                </m:mc>
                              </m:mcs>
                              <m:ctrlPr>
                                <a:rPr lang="en-US" sz="2400" i="1" dirty="0" smtClean="0">
                                  <a:latin typeface="Cambria Math" panose="02040503050406030204" pitchFamily="18" charset="0"/>
                                </a:rPr>
                              </m:ctrlPr>
                            </m:mPr>
                            <m:mr>
                              <m:e>
                                <m:acc>
                                  <m:accPr>
                                    <m:chr m:val="̅"/>
                                    <m:ctrlPr>
                                      <a:rPr lang="en-US" sz="2400" i="1" dirty="0" smtClean="0">
                                        <a:latin typeface="Cambria Math" panose="02040503050406030204" pitchFamily="18" charset="0"/>
                                      </a:rPr>
                                    </m:ctrlPr>
                                  </m:acc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i="1" dirty="0">
                                            <a:latin typeface="Cambria Math" panose="02040503050406030204" pitchFamily="18" charset="0"/>
                                          </a:rPr>
                                          <m:t>1</m:t>
                                        </m:r>
                                      </m:sub>
                                    </m:sSub>
                                  </m:e>
                                </m:acc>
                              </m:e>
                            </m:mr>
                            <m:mr>
                              <m:e>
                                <m:acc>
                                  <m:accPr>
                                    <m:chr m:val="̅"/>
                                    <m:ctrlPr>
                                      <a:rPr lang="en-US" sz="2400" i="1" dirty="0" smtClean="0">
                                        <a:latin typeface="Cambria Math" panose="02040503050406030204" pitchFamily="18" charset="0"/>
                                      </a:rPr>
                                    </m:ctrlPr>
                                  </m:acc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i="1" dirty="0">
                                            <a:latin typeface="Cambria Math" panose="02040503050406030204" pitchFamily="18" charset="0"/>
                                          </a:rPr>
                                          <m:t>2</m:t>
                                        </m:r>
                                      </m:sub>
                                    </m:sSub>
                                  </m:e>
                                </m:acc>
                              </m:e>
                            </m:mr>
                          </m:m>
                        </m:e>
                      </m:d>
                    </m:oMath>
                  </m:oMathPara>
                </a14:m>
                <a:endParaRPr lang="en-US" sz="2400" dirty="0"/>
              </a:p>
              <a:p>
                <a:pPr>
                  <a:buNone/>
                </a:pPr>
                <a:endParaRPr lang="en-US" sz="2400" dirty="0"/>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𝑣</m:t>
                      </m:r>
                      <m:sSup>
                        <m:sSupPr>
                          <m:ctrlPr>
                            <a:rPr lang="en-US" sz="2400" i="1" dirty="0" smtClean="0">
                              <a:latin typeface="Cambria Math" panose="02040503050406030204" pitchFamily="18" charset="0"/>
                            </a:rPr>
                          </m:ctrlPr>
                        </m:sSupPr>
                        <m:e>
                          <m:r>
                            <a:rPr lang="en-US" sz="2400" i="1" dirty="0" smtClean="0">
                              <a:latin typeface="Cambria Math" panose="02040503050406030204" pitchFamily="18" charset="0"/>
                            </a:rPr>
                            <m:t>𝑤</m:t>
                          </m:r>
                        </m:e>
                        <m:sup>
                          <m:r>
                            <a:rPr lang="en-US" sz="2400" i="1" dirty="0" smtClean="0">
                              <a:latin typeface="Cambria Math" panose="02040503050406030204" pitchFamily="18" charset="0"/>
                            </a:rPr>
                            <m:t>†</m:t>
                          </m:r>
                        </m:sup>
                      </m:sSup>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m>
                            <m:mPr>
                              <m:plcHide m:val="on"/>
                              <m:mcs>
                                <m:mc>
                                  <m:mcPr>
                                    <m:count m:val="2"/>
                                    <m:mcJc m:val="center"/>
                                  </m:mcPr>
                                </m:mc>
                              </m:mcs>
                              <m:ctrlPr>
                                <a:rPr lang="en-US" sz="2400" i="1" dirty="0" smtClean="0">
                                  <a:latin typeface="Cambria Math" panose="02040503050406030204" pitchFamily="18" charset="0"/>
                                </a:rPr>
                              </m:ctrlPr>
                            </m:mPr>
                            <m:m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1</m:t>
                                    </m:r>
                                  </m:sub>
                                </m:sSub>
                                <m:acc>
                                  <m:accPr>
                                    <m:chr m:val="̅"/>
                                    <m:ctrlPr>
                                      <a:rPr lang="en-US" sz="2400" i="1" dirty="0" smtClean="0">
                                        <a:latin typeface="Cambria Math" panose="02040503050406030204" pitchFamily="18" charset="0"/>
                                      </a:rPr>
                                    </m:ctrlPr>
                                  </m:accPr>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𝑤</m:t>
                                        </m:r>
                                      </m:e>
                                      <m:sub>
                                        <m:r>
                                          <a:rPr lang="en-US" sz="2400" b="0" i="1" dirty="0" smtClean="0">
                                            <a:latin typeface="Cambria Math" panose="02040503050406030204" pitchFamily="18" charset="0"/>
                                          </a:rPr>
                                          <m:t>1</m:t>
                                        </m:r>
                                      </m:sub>
                                    </m:sSub>
                                  </m:e>
                                </m:acc>
                              </m:e>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1</m:t>
                                    </m:r>
                                  </m:sub>
                                </m:sSub>
                                <m:acc>
                                  <m:accPr>
                                    <m:chr m:val="̅"/>
                                    <m:ctrlPr>
                                      <a:rPr lang="en-US" sz="2400" i="1" dirty="0">
                                        <a:latin typeface="Cambria Math" panose="02040503050406030204" pitchFamily="18" charset="0"/>
                                      </a:rPr>
                                    </m:ctrlPr>
                                  </m:acc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b="0" i="1" dirty="0" smtClean="0">
                                            <a:latin typeface="Cambria Math" panose="02040503050406030204" pitchFamily="18" charset="0"/>
                                          </a:rPr>
                                          <m:t>2</m:t>
                                        </m:r>
                                      </m:sub>
                                    </m:sSub>
                                  </m:e>
                                </m:acc>
                              </m:e>
                            </m:mr>
                            <m:m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2</m:t>
                                    </m:r>
                                  </m:sub>
                                </m:sSub>
                                <m:acc>
                                  <m:accPr>
                                    <m:chr m:val="̅"/>
                                    <m:ctrlPr>
                                      <a:rPr lang="en-US" sz="2400" i="1" dirty="0">
                                        <a:latin typeface="Cambria Math" panose="02040503050406030204" pitchFamily="18" charset="0"/>
                                      </a:rPr>
                                    </m:ctrlPr>
                                  </m:acc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i="1" dirty="0">
                                            <a:latin typeface="Cambria Math" panose="02040503050406030204" pitchFamily="18" charset="0"/>
                                          </a:rPr>
                                          <m:t>1</m:t>
                                        </m:r>
                                      </m:sub>
                                    </m:sSub>
                                  </m:e>
                                </m:acc>
                              </m:e>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2</m:t>
                                    </m:r>
                                  </m:sub>
                                </m:sSub>
                                <m:acc>
                                  <m:accPr>
                                    <m:chr m:val="̅"/>
                                    <m:ctrlPr>
                                      <a:rPr lang="en-US" sz="2400" i="1" dirty="0">
                                        <a:latin typeface="Cambria Math" panose="02040503050406030204" pitchFamily="18" charset="0"/>
                                      </a:rPr>
                                    </m:ctrlPr>
                                  </m:acc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𝑤</m:t>
                                        </m:r>
                                      </m:e>
                                      <m:sub>
                                        <m:r>
                                          <a:rPr lang="en-US" sz="2400" b="0" i="1" dirty="0" smtClean="0">
                                            <a:latin typeface="Cambria Math" panose="02040503050406030204" pitchFamily="18" charset="0"/>
                                          </a:rPr>
                                          <m:t>2</m:t>
                                        </m:r>
                                      </m:sub>
                                    </m:sSub>
                                  </m:e>
                                </m:acc>
                              </m:e>
                            </m:mr>
                          </m:m>
                        </m:e>
                      </m:d>
                    </m:oMath>
                  </m:oMathPara>
                </a14:m>
                <a:endParaRPr lang="en-US" sz="2400" dirty="0"/>
              </a:p>
            </p:txBody>
          </p:sp>
        </mc:Choice>
        <mc:Fallback xmlns="">
          <p:sp>
            <p:nvSpPr>
              <p:cNvPr id="5" name="TextBox 4">
                <a:extLst>
                  <a:ext uri="{FF2B5EF4-FFF2-40B4-BE49-F238E27FC236}">
                    <a16:creationId xmlns:a16="http://schemas.microsoft.com/office/drawing/2014/main" id="{89028C5B-6E4D-2660-6FC2-097E26D4BEDE}"/>
                  </a:ext>
                </a:extLst>
              </p:cNvPr>
              <p:cNvSpPr txBox="1">
                <a:spLocks noRot="1" noChangeAspect="1" noMove="1" noResize="1" noEditPoints="1" noAdjustHandles="1" noChangeArrowheads="1" noChangeShapeType="1" noTextEdit="1"/>
              </p:cNvSpPr>
              <p:nvPr/>
            </p:nvSpPr>
            <p:spPr>
              <a:xfrm>
                <a:off x="700635" y="1028343"/>
                <a:ext cx="5395365" cy="4754956"/>
              </a:xfrm>
              <a:prstGeom prst="rect">
                <a:avLst/>
              </a:prstGeom>
              <a:blipFill>
                <a:blip r:embed="rId2"/>
                <a:stretch>
                  <a:fillRect l="-1878" t="-10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DD63344-B777-A1BC-952B-EC8E82E2D48B}"/>
                  </a:ext>
                </a:extLst>
              </p:cNvPr>
              <p:cNvSpPr txBox="1"/>
              <p:nvPr/>
            </p:nvSpPr>
            <p:spPr>
              <a:xfrm>
                <a:off x="5961887" y="1194739"/>
                <a:ext cx="5529477" cy="5274136"/>
              </a:xfrm>
              <a:prstGeom prst="rect">
                <a:avLst/>
              </a:prstGeom>
              <a:noFill/>
            </p:spPr>
            <p:txBody>
              <a:bodyPr wrap="square">
                <a:spAutoFit/>
              </a:bodyPr>
              <a:lstStyle/>
              <a:p>
                <a:pPr>
                  <a:buNone/>
                </a:pPr>
                <a:r>
                  <a:rPr lang="en-US" sz="2800" dirty="0">
                    <a:solidFill>
                      <a:srgbClr val="0E0E0E"/>
                    </a:solidFill>
                    <a:effectLst/>
                    <a:latin typeface=".AppleSystemUIFont"/>
                  </a:rPr>
                  <a:t>The overbar denotes the complex conjugate. The adjoint </a:t>
                </a:r>
                <a14:m>
                  <m:oMath xmlns:m="http://schemas.openxmlformats.org/officeDocument/2006/math">
                    <m:sSup>
                      <m:sSupPr>
                        <m:ctrlPr>
                          <a:rPr lang="en-US" sz="2800" i="1" dirty="0" smtClean="0">
                            <a:solidFill>
                              <a:srgbClr val="0E0E0E"/>
                            </a:solidFill>
                            <a:effectLst/>
                            <a:latin typeface="Cambria Math" panose="02040503050406030204" pitchFamily="18" charset="0"/>
                          </a:rPr>
                        </m:ctrlPr>
                      </m:sSupPr>
                      <m:e>
                        <m:r>
                          <a:rPr lang="en-US" sz="2800" i="1" dirty="0" smtClean="0">
                            <a:solidFill>
                              <a:srgbClr val="0E0E0E"/>
                            </a:solidFill>
                            <a:effectLst/>
                            <a:latin typeface="Cambria Math" panose="02040503050406030204" pitchFamily="18" charset="0"/>
                          </a:rPr>
                          <m:t>𝑣</m:t>
                        </m:r>
                      </m:e>
                      <m:sup>
                        <m:r>
                          <a:rPr lang="en-US" sz="2800" i="1" dirty="0" smtClean="0">
                            <a:solidFill>
                              <a:srgbClr val="0E0E0E"/>
                            </a:solidFill>
                            <a:effectLst/>
                            <a:latin typeface="Cambria Math" panose="02040503050406030204" pitchFamily="18" charset="0"/>
                          </a:rPr>
                          <m:t>†</m:t>
                        </m:r>
                      </m:sup>
                    </m:sSup>
                  </m:oMath>
                </a14:m>
                <a:r>
                  <a:rPr lang="en-US" sz="2800" dirty="0">
                    <a:solidFill>
                      <a:srgbClr val="0E0E0E"/>
                    </a:solidFill>
                    <a:effectLst/>
                    <a:latin typeface=".AppleSystemUIFont"/>
                  </a:rPr>
                  <a:t>means transpose </a:t>
                </a:r>
                <a:r>
                  <a:rPr lang="en-US" sz="2800" dirty="0">
                    <a:solidFill>
                      <a:srgbClr val="0E0E0E"/>
                    </a:solidFill>
                    <a:latin typeface=".AppleSystemUIFont"/>
                  </a:rPr>
                  <a:t>composed with</a:t>
                </a:r>
                <a:r>
                  <a:rPr lang="en-US" sz="2800" dirty="0">
                    <a:solidFill>
                      <a:srgbClr val="0E0E0E"/>
                    </a:solidFill>
                    <a:effectLst/>
                    <a:latin typeface=".AppleSystemUIFont"/>
                  </a:rPr>
                  <a:t> complex conjugation.</a:t>
                </a:r>
              </a:p>
              <a:p>
                <a:pPr>
                  <a:buNone/>
                </a:pPr>
                <a:endParaRPr lang="en-US" sz="2800" dirty="0"/>
              </a:p>
              <a:p>
                <a:pPr>
                  <a:buNone/>
                </a:pPr>
                <a:r>
                  <a:rPr lang="en-US" sz="2800" dirty="0"/>
                  <a:t>• Inner product → number</a:t>
                </a:r>
              </a:p>
              <a:p>
                <a:pPr>
                  <a:buNone/>
                </a:pPr>
                <a:r>
                  <a:rPr lang="en-US" sz="2800" dirty="0"/>
                  <a:t>• Outer product → matrix</a:t>
                </a:r>
              </a:p>
              <a:p>
                <a:pPr>
                  <a:buNone/>
                </a:pPr>
                <a:endParaRPr lang="en-US" sz="2800" dirty="0"/>
              </a:p>
              <a:p>
                <a:pPr>
                  <a:buNone/>
                </a:pPr>
                <a:r>
                  <a:rPr lang="en-US" sz="2800" dirty="0"/>
                  <a:t>The outer product gives us the component of a vector in a particular direction. </a:t>
                </a:r>
              </a:p>
              <a:p>
                <a:pPr>
                  <a:buNone/>
                </a:pPr>
                <a:endParaRPr lang="en-US" sz="2800" dirty="0">
                  <a:solidFill>
                    <a:srgbClr val="0E0E0E"/>
                  </a:solidFill>
                  <a:effectLst/>
                  <a:latin typeface=".AppleSystemUIFont"/>
                </a:endParaRPr>
              </a:p>
            </p:txBody>
          </p:sp>
        </mc:Choice>
        <mc:Fallback xmlns="">
          <p:sp>
            <p:nvSpPr>
              <p:cNvPr id="7" name="TextBox 6">
                <a:extLst>
                  <a:ext uri="{FF2B5EF4-FFF2-40B4-BE49-F238E27FC236}">
                    <a16:creationId xmlns:a16="http://schemas.microsoft.com/office/drawing/2014/main" id="{8DD63344-B777-A1BC-952B-EC8E82E2D48B}"/>
                  </a:ext>
                </a:extLst>
              </p:cNvPr>
              <p:cNvSpPr txBox="1">
                <a:spLocks noRot="1" noChangeAspect="1" noMove="1" noResize="1" noEditPoints="1" noAdjustHandles="1" noChangeArrowheads="1" noChangeShapeType="1" noTextEdit="1"/>
              </p:cNvSpPr>
              <p:nvPr/>
            </p:nvSpPr>
            <p:spPr>
              <a:xfrm>
                <a:off x="5961887" y="1194739"/>
                <a:ext cx="5529477" cy="5274136"/>
              </a:xfrm>
              <a:prstGeom prst="rect">
                <a:avLst/>
              </a:prstGeom>
              <a:blipFill>
                <a:blip r:embed="rId3"/>
                <a:stretch>
                  <a:fillRect l="-2294" t="-1442"/>
                </a:stretch>
              </a:blipFill>
            </p:spPr>
            <p:txBody>
              <a:bodyPr/>
              <a:lstStyle/>
              <a:p>
                <a:r>
                  <a:rPr lang="en-US">
                    <a:noFill/>
                  </a:rPr>
                  <a:t> </a:t>
                </a:r>
              </a:p>
            </p:txBody>
          </p:sp>
        </mc:Fallback>
      </mc:AlternateContent>
    </p:spTree>
    <p:extLst>
      <p:ext uri="{BB962C8B-B14F-4D97-AF65-F5344CB8AC3E}">
        <p14:creationId xmlns:p14="http://schemas.microsoft.com/office/powerpoint/2010/main" val="3841772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BCE0-074F-357B-509F-F5138627B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8DAE3E-6437-8AD0-1145-875DF39BB1C5}"/>
              </a:ext>
            </a:extLst>
          </p:cNvPr>
          <p:cNvSpPr>
            <a:spLocks noGrp="1"/>
          </p:cNvSpPr>
          <p:nvPr>
            <p:ph type="title"/>
          </p:nvPr>
        </p:nvSpPr>
        <p:spPr>
          <a:xfrm>
            <a:off x="572619" y="0"/>
            <a:ext cx="10691265" cy="786384"/>
          </a:xfrm>
        </p:spPr>
        <p:txBody>
          <a:bodyPr/>
          <a:lstStyle/>
          <a:p>
            <a:r>
              <a:rPr lang="en-US" dirty="0"/>
              <a:t>The outer product</a:t>
            </a:r>
          </a:p>
        </p:txBody>
      </p:sp>
      <p:pic>
        <p:nvPicPr>
          <p:cNvPr id="7170" name="Picture 2">
            <a:extLst>
              <a:ext uri="{FF2B5EF4-FFF2-40B4-BE49-F238E27FC236}">
                <a16:creationId xmlns:a16="http://schemas.microsoft.com/office/drawing/2014/main" id="{52A01637-2F8C-CBBA-0D8B-8A2C65635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656" y="876867"/>
            <a:ext cx="8661400" cy="51525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1D7EA2D-1E7F-A398-0420-DECF81795317}"/>
              </a:ext>
            </a:extLst>
          </p:cNvPr>
          <p:cNvSpPr txBox="1"/>
          <p:nvPr/>
        </p:nvSpPr>
        <p:spPr>
          <a:xfrm>
            <a:off x="237744" y="1242627"/>
            <a:ext cx="2724912" cy="3539430"/>
          </a:xfrm>
          <a:prstGeom prst="rect">
            <a:avLst/>
          </a:prstGeom>
          <a:noFill/>
        </p:spPr>
        <p:txBody>
          <a:bodyPr wrap="square">
            <a:spAutoFit/>
          </a:bodyPr>
          <a:lstStyle/>
          <a:p>
            <a:pPr>
              <a:buNone/>
            </a:pPr>
            <a:r>
              <a:rPr lang="en-US" sz="2800" dirty="0">
                <a:solidFill>
                  <a:srgbClr val="0E0E0E"/>
                </a:solidFill>
                <a:effectLst/>
                <a:latin typeface=".AppleSystemUIFont"/>
              </a:rPr>
              <a:t>We are asking: “How much of vector </a:t>
            </a:r>
            <a:r>
              <a:rPr lang="en-US" sz="2800" i="1" dirty="0">
                <a:solidFill>
                  <a:srgbClr val="0E0E0E"/>
                </a:solidFill>
                <a:effectLst/>
                <a:latin typeface=".AppleSystemUIFont"/>
              </a:rPr>
              <a:t>x</a:t>
            </a:r>
            <a:r>
              <a:rPr lang="en-US" sz="2800" dirty="0">
                <a:solidFill>
                  <a:srgbClr val="0E0E0E"/>
                </a:solidFill>
                <a:effectLst/>
                <a:latin typeface=".AppleSystemUIFont"/>
              </a:rPr>
              <a:t> points in that direction?”</a:t>
            </a:r>
          </a:p>
          <a:p>
            <a:pPr>
              <a:buNone/>
            </a:pPr>
            <a:endParaRPr lang="en-US" sz="2800" dirty="0">
              <a:solidFill>
                <a:srgbClr val="0E0E0E"/>
              </a:solidFill>
              <a:effectLst/>
              <a:latin typeface=".AppleSystemUIFont"/>
            </a:endParaRPr>
          </a:p>
          <a:p>
            <a:pPr>
              <a:buNone/>
            </a:pPr>
            <a:r>
              <a:rPr lang="en-US" sz="2800" dirty="0">
                <a:solidFill>
                  <a:srgbClr val="0E0E0E"/>
                </a:solidFill>
                <a:effectLst/>
                <a:latin typeface=".AppleSystemUIFont"/>
              </a:rPr>
              <a:t>The projection is the part that points that way.</a:t>
            </a:r>
          </a:p>
        </p:txBody>
      </p:sp>
    </p:spTree>
    <p:extLst>
      <p:ext uri="{BB962C8B-B14F-4D97-AF65-F5344CB8AC3E}">
        <p14:creationId xmlns:p14="http://schemas.microsoft.com/office/powerpoint/2010/main" val="2060446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87F1F-A720-2923-11FB-45D7B6121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287F5-DE4C-7E2F-1A91-C840114CDC41}"/>
              </a:ext>
            </a:extLst>
          </p:cNvPr>
          <p:cNvSpPr>
            <a:spLocks noGrp="1"/>
          </p:cNvSpPr>
          <p:nvPr>
            <p:ph type="title"/>
          </p:nvPr>
        </p:nvSpPr>
        <p:spPr>
          <a:xfrm>
            <a:off x="572619" y="0"/>
            <a:ext cx="10691265" cy="786384"/>
          </a:xfrm>
        </p:spPr>
        <p:txBody>
          <a:bodyPr/>
          <a:lstStyle/>
          <a:p>
            <a:r>
              <a:rPr lang="en-US" dirty="0"/>
              <a:t>The outer product</a:t>
            </a:r>
          </a:p>
        </p:txBody>
      </p:sp>
      <p:sp>
        <p:nvSpPr>
          <p:cNvPr id="4" name="TextBox 3">
            <a:extLst>
              <a:ext uri="{FF2B5EF4-FFF2-40B4-BE49-F238E27FC236}">
                <a16:creationId xmlns:a16="http://schemas.microsoft.com/office/drawing/2014/main" id="{22AF9572-B37A-AFD8-80CD-90944234AE6B}"/>
              </a:ext>
            </a:extLst>
          </p:cNvPr>
          <p:cNvSpPr txBox="1"/>
          <p:nvPr/>
        </p:nvSpPr>
        <p:spPr>
          <a:xfrm>
            <a:off x="237744" y="786384"/>
            <a:ext cx="3493008" cy="5940088"/>
          </a:xfrm>
          <a:prstGeom prst="rect">
            <a:avLst/>
          </a:prstGeom>
          <a:solidFill>
            <a:schemeClr val="bg1"/>
          </a:solidFill>
        </p:spPr>
        <p:txBody>
          <a:bodyPr wrap="square">
            <a:spAutoFit/>
          </a:bodyPr>
          <a:lstStyle/>
          <a:p>
            <a:r>
              <a:rPr lang="en-US" sz="2000" dirty="0"/>
              <a:t>The original vector </a:t>
            </a:r>
            <a:r>
              <a:rPr lang="en-US" sz="2000" b="1" dirty="0"/>
              <a:t>x</a:t>
            </a:r>
            <a:r>
              <a:rPr lang="en-US" sz="2000" dirty="0"/>
              <a:t> (black) can be decomposed relative to the direction </a:t>
            </a:r>
            <a:r>
              <a:rPr lang="en-US" sz="2000" b="1" dirty="0"/>
              <a:t>v</a:t>
            </a:r>
            <a:r>
              <a:rPr lang="en-US" sz="2000" dirty="0"/>
              <a:t> (blue). When light shines from the sun, </a:t>
            </a:r>
            <a:r>
              <a:rPr lang="en-US" sz="2000" b="1" dirty="0"/>
              <a:t>x</a:t>
            </a:r>
            <a:r>
              <a:rPr lang="en-US" sz="2000" dirty="0"/>
              <a:t> casts a shadow onto the line defined by </a:t>
            </a:r>
            <a:r>
              <a:rPr lang="en-US" sz="2000" b="1" dirty="0"/>
              <a:t>v</a:t>
            </a:r>
            <a:r>
              <a:rPr lang="en-US" sz="2000" dirty="0"/>
              <a:t>. </a:t>
            </a:r>
          </a:p>
          <a:p>
            <a:endParaRPr lang="en-US" sz="2000" dirty="0"/>
          </a:p>
          <a:p>
            <a:r>
              <a:rPr lang="en-US" sz="2000" dirty="0"/>
              <a:t>This shadow is the </a:t>
            </a:r>
            <a:r>
              <a:rPr lang="en-US" sz="2000" b="1" dirty="0"/>
              <a:t>projection </a:t>
            </a:r>
            <a:r>
              <a:rPr lang="en-US" sz="2000" dirty="0"/>
              <a:t>P x (orange dashed segment ending in the red arrow). The remaining component x - P x (red) is the part of the vector perpendicular to that direction. </a:t>
            </a:r>
          </a:p>
          <a:p>
            <a:endParaRPr lang="en-US" sz="2000" dirty="0"/>
          </a:p>
          <a:p>
            <a:r>
              <a:rPr lang="en-US" sz="2000" dirty="0"/>
              <a:t>The projection operator keeps only the component of a vector that lies along the chosen direction.</a:t>
            </a:r>
          </a:p>
        </p:txBody>
      </p:sp>
      <p:pic>
        <p:nvPicPr>
          <p:cNvPr id="3" name="Picture 2">
            <a:extLst>
              <a:ext uri="{FF2B5EF4-FFF2-40B4-BE49-F238E27FC236}">
                <a16:creationId xmlns:a16="http://schemas.microsoft.com/office/drawing/2014/main" id="{4BCDDA3D-34CF-6767-B300-9050018A1C8B}"/>
              </a:ext>
            </a:extLst>
          </p:cNvPr>
          <p:cNvPicPr>
            <a:picLocks noChangeAspect="1"/>
          </p:cNvPicPr>
          <p:nvPr/>
        </p:nvPicPr>
        <p:blipFill>
          <a:blip r:embed="rId2"/>
          <a:stretch>
            <a:fillRect/>
          </a:stretch>
        </p:blipFill>
        <p:spPr>
          <a:xfrm>
            <a:off x="3752088" y="948690"/>
            <a:ext cx="8202168" cy="5468112"/>
          </a:xfrm>
          <a:prstGeom prst="rect">
            <a:avLst/>
          </a:prstGeom>
        </p:spPr>
      </p:pic>
    </p:spTree>
    <p:extLst>
      <p:ext uri="{BB962C8B-B14F-4D97-AF65-F5344CB8AC3E}">
        <p14:creationId xmlns:p14="http://schemas.microsoft.com/office/powerpoint/2010/main" val="544465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F89AC-6F07-5FBB-FF34-CF4F0E4A5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38105-3F17-F7E5-58E5-451AB5755A6F}"/>
              </a:ext>
            </a:extLst>
          </p:cNvPr>
          <p:cNvSpPr>
            <a:spLocks noGrp="1"/>
          </p:cNvSpPr>
          <p:nvPr>
            <p:ph type="title"/>
          </p:nvPr>
        </p:nvSpPr>
        <p:spPr>
          <a:xfrm>
            <a:off x="572619" y="0"/>
            <a:ext cx="10691265" cy="786384"/>
          </a:xfrm>
        </p:spPr>
        <p:txBody>
          <a:bodyPr/>
          <a:lstStyle/>
          <a:p>
            <a:r>
              <a:rPr lang="en-US" dirty="0"/>
              <a:t>The outer product</a:t>
            </a:r>
          </a:p>
        </p:txBody>
      </p:sp>
      <p:pic>
        <p:nvPicPr>
          <p:cNvPr id="9218" name="Picture 2">
            <a:extLst>
              <a:ext uri="{FF2B5EF4-FFF2-40B4-BE49-F238E27FC236}">
                <a16:creationId xmlns:a16="http://schemas.microsoft.com/office/drawing/2014/main" id="{42FB9CC9-98C6-D417-2082-308BE547F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230" y="811022"/>
            <a:ext cx="6022473" cy="52359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A75D614-4D2D-10CC-1075-8FA5854F7005}"/>
              </a:ext>
            </a:extLst>
          </p:cNvPr>
          <p:cNvSpPr txBox="1"/>
          <p:nvPr/>
        </p:nvSpPr>
        <p:spPr>
          <a:xfrm>
            <a:off x="572619" y="1059747"/>
            <a:ext cx="5214486" cy="3416320"/>
          </a:xfrm>
          <a:prstGeom prst="rect">
            <a:avLst/>
          </a:prstGeom>
          <a:noFill/>
        </p:spPr>
        <p:txBody>
          <a:bodyPr wrap="square">
            <a:spAutoFit/>
          </a:bodyPr>
          <a:lstStyle/>
          <a:p>
            <a:pPr>
              <a:buNone/>
            </a:pPr>
            <a:r>
              <a:rPr lang="en-US" sz="3600" dirty="0">
                <a:solidFill>
                  <a:srgbClr val="0E0E0E"/>
                </a:solidFill>
                <a:effectLst/>
                <a:latin typeface=".AppleSystemUIFont"/>
              </a:rPr>
              <a:t>We are asking: “How much of vector </a:t>
            </a:r>
            <a:r>
              <a:rPr lang="en-US" sz="3600" i="1" dirty="0">
                <a:solidFill>
                  <a:srgbClr val="0E0E0E"/>
                </a:solidFill>
                <a:effectLst/>
                <a:latin typeface=".AppleSystemUIFont"/>
              </a:rPr>
              <a:t>x</a:t>
            </a:r>
            <a:r>
              <a:rPr lang="en-US" sz="3600" dirty="0">
                <a:solidFill>
                  <a:srgbClr val="0E0E0E"/>
                </a:solidFill>
                <a:effectLst/>
                <a:latin typeface=".AppleSystemUIFont"/>
              </a:rPr>
              <a:t> points in that direction?”</a:t>
            </a:r>
          </a:p>
          <a:p>
            <a:pPr>
              <a:buNone/>
            </a:pPr>
            <a:endParaRPr lang="en-US" sz="3600" dirty="0">
              <a:solidFill>
                <a:srgbClr val="0E0E0E"/>
              </a:solidFill>
              <a:effectLst/>
              <a:latin typeface=".AppleSystemUIFont"/>
            </a:endParaRPr>
          </a:p>
          <a:p>
            <a:pPr>
              <a:buNone/>
            </a:pPr>
            <a:r>
              <a:rPr lang="en-US" sz="3600" dirty="0">
                <a:solidFill>
                  <a:srgbClr val="0E0E0E"/>
                </a:solidFill>
                <a:effectLst/>
                <a:latin typeface=".AppleSystemUIFont"/>
              </a:rPr>
              <a:t>The projection is the part that points that way.</a:t>
            </a:r>
          </a:p>
        </p:txBody>
      </p:sp>
    </p:spTree>
    <p:extLst>
      <p:ext uri="{BB962C8B-B14F-4D97-AF65-F5344CB8AC3E}">
        <p14:creationId xmlns:p14="http://schemas.microsoft.com/office/powerpoint/2010/main" val="3101351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C510D-B85E-9A60-CF13-2603802AD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94C863-581A-0E7B-D6B3-BD63F368B105}"/>
              </a:ext>
            </a:extLst>
          </p:cNvPr>
          <p:cNvSpPr>
            <a:spLocks noGrp="1"/>
          </p:cNvSpPr>
          <p:nvPr>
            <p:ph type="title"/>
          </p:nvPr>
        </p:nvSpPr>
        <p:spPr>
          <a:xfrm>
            <a:off x="700635" y="83850"/>
            <a:ext cx="10691265" cy="1307592"/>
          </a:xfrm>
        </p:spPr>
        <p:txBody>
          <a:bodyPr>
            <a:normAutofit/>
          </a:bodyPr>
          <a:lstStyle/>
          <a:p>
            <a:r>
              <a:rPr lang="en-US" b="1" dirty="0"/>
              <a:t>Spectral decomposition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DE2A3D0-E5B0-03DF-AB95-65AF62F75089}"/>
                  </a:ext>
                </a:extLst>
              </p:cNvPr>
              <p:cNvSpPr txBox="1"/>
              <p:nvPr/>
            </p:nvSpPr>
            <p:spPr>
              <a:xfrm>
                <a:off x="534162" y="824633"/>
                <a:ext cx="11123676" cy="5208734"/>
              </a:xfrm>
              <a:prstGeom prst="rect">
                <a:avLst/>
              </a:prstGeom>
              <a:noFill/>
            </p:spPr>
            <p:txBody>
              <a:bodyPr wrap="square">
                <a:spAutoFit/>
              </a:bodyPr>
              <a:lstStyle/>
              <a:p>
                <a:pPr>
                  <a:buNone/>
                </a:pPr>
                <a:r>
                  <a:rPr lang="en-US" sz="2400" dirty="0"/>
                  <a:t>For a Hermitian operator</a:t>
                </a:r>
                <a:br>
                  <a:rPr lang="en-US" sz="2400" dirty="0"/>
                </a:br>
                <a:endParaRPr lang="en-US" sz="2400" dirty="0"/>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𝐴</m:t>
                      </m:r>
                      <m:r>
                        <a:rPr lang="en-US" sz="2400" i="1" dirty="0" smtClean="0">
                          <a:latin typeface="Cambria Math" panose="02040503050406030204" pitchFamily="18" charset="0"/>
                        </a:rPr>
                        <m:t>=</m:t>
                      </m:r>
                      <m:nary>
                        <m:naryPr>
                          <m:chr m:val="∑"/>
                          <m:supHide m:val="on"/>
                          <m:ctrlPr>
                            <a:rPr lang="en-US" sz="2400" i="1" dirty="0" smtClean="0">
                              <a:latin typeface="Cambria Math" panose="02040503050406030204" pitchFamily="18" charset="0"/>
                            </a:rPr>
                          </m:ctrlPr>
                        </m:naryPr>
                        <m:sub>
                          <m:r>
                            <a:rPr lang="en-US" sz="2400" i="1" dirty="0" err="1">
                              <a:latin typeface="Cambria Math" panose="02040503050406030204" pitchFamily="18" charset="0"/>
                            </a:rPr>
                            <m:t>𝑖</m:t>
                          </m:r>
                        </m:sub>
                        <m:sup/>
                        <m:e>
                          <m:sSub>
                            <m:sSubPr>
                              <m:ctrlPr>
                                <a:rPr lang="en-US" sz="2400" i="1" dirty="0" err="1">
                                  <a:latin typeface="Cambria Math" panose="02040503050406030204" pitchFamily="18" charset="0"/>
                                </a:rPr>
                              </m:ctrlPr>
                            </m:sSubPr>
                            <m:e>
                              <m:r>
                                <a:rPr lang="en-US" sz="2400" i="1" dirty="0">
                                  <a:latin typeface="Cambria Math" panose="02040503050406030204" pitchFamily="18" charset="0"/>
                                </a:rPr>
                                <m:t>𝜆</m:t>
                              </m:r>
                            </m:e>
                            <m:sub>
                              <m:r>
                                <a:rPr lang="en-US" sz="2400" i="1" dirty="0" err="1">
                                  <a:latin typeface="Cambria Math" panose="02040503050406030204" pitchFamily="18" charset="0"/>
                                </a:rPr>
                                <m:t>𝑖</m:t>
                              </m:r>
                            </m:sub>
                          </m:sSub>
                          <m:sSub>
                            <m:sSubPr>
                              <m:ctrlPr>
                                <a:rPr lang="en-US" sz="2400" i="1" dirty="0" err="1">
                                  <a:latin typeface="Cambria Math" panose="02040503050406030204" pitchFamily="18" charset="0"/>
                                </a:rPr>
                              </m:ctrlPr>
                            </m:sSubPr>
                            <m:e>
                              <m:r>
                                <a:rPr lang="en-US" sz="2400" i="1" dirty="0" err="1">
                                  <a:latin typeface="Cambria Math" panose="02040503050406030204" pitchFamily="18" charset="0"/>
                                </a:rPr>
                                <m:t>𝑣</m:t>
                              </m:r>
                            </m:e>
                            <m:sub>
                              <m:r>
                                <a:rPr lang="en-US" sz="2400" i="1" dirty="0" err="1">
                                  <a:latin typeface="Cambria Math" panose="02040503050406030204" pitchFamily="18" charset="0"/>
                                </a:rPr>
                                <m:t>𝑖</m:t>
                              </m:r>
                            </m:sub>
                          </m:sSub>
                          <m:sSubSup>
                            <m:sSubSupPr>
                              <m:ctrlPr>
                                <a:rPr lang="en-US" sz="2400" i="1" dirty="0" err="1">
                                  <a:latin typeface="Cambria Math" panose="02040503050406030204" pitchFamily="18" charset="0"/>
                                </a:rPr>
                              </m:ctrlPr>
                            </m:sSubSupPr>
                            <m:e>
                              <m:r>
                                <a:rPr lang="en-US" sz="2400" i="1" dirty="0" err="1">
                                  <a:latin typeface="Cambria Math" panose="02040503050406030204" pitchFamily="18" charset="0"/>
                                </a:rPr>
                                <m:t>𝑣</m:t>
                              </m:r>
                            </m:e>
                            <m:sub>
                              <m:r>
                                <a:rPr lang="en-US" sz="2400" i="1" dirty="0" err="1">
                                  <a:latin typeface="Cambria Math" panose="02040503050406030204" pitchFamily="18" charset="0"/>
                                </a:rPr>
                                <m:t>𝑖</m:t>
                              </m:r>
                            </m:sub>
                            <m:sup>
                              <m:r>
                                <a:rPr lang="en-US" sz="2400" i="1" dirty="0">
                                  <a:latin typeface="Cambria Math" panose="02040503050406030204" pitchFamily="18" charset="0"/>
                                </a:rPr>
                                <m:t>†</m:t>
                              </m:r>
                            </m:sup>
                          </m:sSubSup>
                        </m:e>
                      </m:nary>
                    </m:oMath>
                  </m:oMathPara>
                </a14:m>
                <a:endParaRPr lang="en-US" sz="2400" dirty="0"/>
              </a:p>
              <a:p>
                <a:pPr>
                  <a:buNone/>
                </a:pPr>
                <a:r>
                  <a:rPr lang="en-US" sz="2400" dirty="0"/>
                  <a:t>Key properties</a:t>
                </a:r>
              </a:p>
              <a:p>
                <a:pPr>
                  <a:buNone/>
                </a:pPr>
                <a:r>
                  <a:rPr lang="en-US" sz="2400" dirty="0"/>
                  <a:t>• Eigenvectors are orthonormal</a:t>
                </a:r>
              </a:p>
              <a:p>
                <a:pPr>
                  <a:buNone/>
                </a:pPr>
                <a:r>
                  <a:rPr lang="en-US" sz="2400" dirty="0"/>
                  <a:t>• They form a complete basis</a:t>
                </a:r>
              </a:p>
              <a:p>
                <a:pPr>
                  <a:buNone/>
                </a:pPr>
                <a:r>
                  <a:rPr lang="en-US" sz="2400" dirty="0"/>
                  <a:t>• Any vector can be decomposed in this basis</a:t>
                </a:r>
              </a:p>
              <a:p>
                <a:pPr>
                  <a:buNone/>
                </a:pPr>
                <a:endParaRPr lang="en-US" sz="2400" dirty="0"/>
              </a:p>
              <a:p>
                <a:pPr>
                  <a:buNone/>
                </a:pPr>
                <a:r>
                  <a:rPr lang="en-US" sz="2400" dirty="0"/>
                  <a:t>Action of the operator</a:t>
                </a:r>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𝐴𝑥</m:t>
                      </m:r>
                      <m:r>
                        <a:rPr lang="en-US" sz="2400" i="1" dirty="0" smtClean="0">
                          <a:latin typeface="Cambria Math" panose="02040503050406030204" pitchFamily="18" charset="0"/>
                        </a:rPr>
                        <m:t>=</m:t>
                      </m:r>
                      <m:nary>
                        <m:naryPr>
                          <m:chr m:val="∑"/>
                          <m:supHide m:val="on"/>
                          <m:ctrlPr>
                            <a:rPr lang="en-US" sz="2400" i="1" dirty="0" smtClean="0">
                              <a:latin typeface="Cambria Math" panose="02040503050406030204" pitchFamily="18" charset="0"/>
                            </a:rPr>
                          </m:ctrlPr>
                        </m:naryPr>
                        <m:sub>
                          <m:r>
                            <a:rPr lang="en-US" sz="2400" i="1" dirty="0" err="1">
                              <a:latin typeface="Cambria Math" panose="02040503050406030204" pitchFamily="18" charset="0"/>
                            </a:rPr>
                            <m:t>𝑖</m:t>
                          </m:r>
                        </m:sub>
                        <m:sup/>
                        <m:e>
                          <m:sSub>
                            <m:sSubPr>
                              <m:ctrlPr>
                                <a:rPr lang="en-US" sz="2400" i="1" dirty="0" err="1">
                                  <a:latin typeface="Cambria Math" panose="02040503050406030204" pitchFamily="18" charset="0"/>
                                </a:rPr>
                              </m:ctrlPr>
                            </m:sSubPr>
                            <m:e>
                              <m:r>
                                <a:rPr lang="en-US" sz="2400" i="1" dirty="0">
                                  <a:latin typeface="Cambria Math" panose="02040503050406030204" pitchFamily="18" charset="0"/>
                                </a:rPr>
                                <m:t>𝜆</m:t>
                              </m:r>
                            </m:e>
                            <m:sub>
                              <m:r>
                                <a:rPr lang="en-US" sz="2400" i="1" dirty="0" err="1">
                                  <a:latin typeface="Cambria Math" panose="02040503050406030204" pitchFamily="18" charset="0"/>
                                </a:rPr>
                                <m:t>𝑖</m:t>
                              </m:r>
                            </m:sub>
                          </m:sSub>
                          <m:sSub>
                            <m:sSubPr>
                              <m:ctrlPr>
                                <a:rPr lang="en-US" sz="2400" i="1" dirty="0" err="1">
                                  <a:latin typeface="Cambria Math" panose="02040503050406030204" pitchFamily="18" charset="0"/>
                                </a:rPr>
                              </m:ctrlPr>
                            </m:sSubPr>
                            <m:e>
                              <m:r>
                                <a:rPr lang="en-US" sz="2400" i="1" dirty="0" err="1">
                                  <a:latin typeface="Cambria Math" panose="02040503050406030204" pitchFamily="18" charset="0"/>
                                </a:rPr>
                                <m:t>𝑐</m:t>
                              </m:r>
                            </m:e>
                            <m:sub>
                              <m:r>
                                <a:rPr lang="en-US" sz="2400" i="1" dirty="0" err="1">
                                  <a:latin typeface="Cambria Math" panose="02040503050406030204" pitchFamily="18" charset="0"/>
                                </a:rPr>
                                <m:t>𝑖</m:t>
                              </m:r>
                            </m:sub>
                          </m:sSub>
                          <m:sSub>
                            <m:sSubPr>
                              <m:ctrlPr>
                                <a:rPr lang="en-US" sz="2400" i="1" dirty="0" err="1">
                                  <a:latin typeface="Cambria Math" panose="02040503050406030204" pitchFamily="18" charset="0"/>
                                </a:rPr>
                              </m:ctrlPr>
                            </m:sSubPr>
                            <m:e>
                              <m:r>
                                <a:rPr lang="en-US" sz="2400" i="1" dirty="0" err="1">
                                  <a:latin typeface="Cambria Math" panose="02040503050406030204" pitchFamily="18" charset="0"/>
                                </a:rPr>
                                <m:t>𝑣</m:t>
                              </m:r>
                            </m:e>
                            <m:sub>
                              <m:r>
                                <a:rPr lang="en-US" sz="2400" i="1" dirty="0" err="1">
                                  <a:latin typeface="Cambria Math" panose="02040503050406030204" pitchFamily="18" charset="0"/>
                                </a:rPr>
                                <m:t>𝑖</m:t>
                              </m:r>
                            </m:sub>
                          </m:sSub>
                        </m:e>
                      </m:nary>
                    </m:oMath>
                  </m:oMathPara>
                </a14:m>
                <a:endParaRPr lang="en-US" sz="2400" dirty="0"/>
              </a:p>
              <a:p>
                <a:pPr>
                  <a:buNone/>
                </a:pPr>
                <a:r>
                  <a:rPr lang="en-US" sz="2400" dirty="0"/>
                  <a:t>The operator scales each eigenvector component by its eigenvalue.</a:t>
                </a:r>
              </a:p>
            </p:txBody>
          </p:sp>
        </mc:Choice>
        <mc:Fallback xmlns="">
          <p:sp>
            <p:nvSpPr>
              <p:cNvPr id="4" name="TextBox 3">
                <a:extLst>
                  <a:ext uri="{FF2B5EF4-FFF2-40B4-BE49-F238E27FC236}">
                    <a16:creationId xmlns:a16="http://schemas.microsoft.com/office/drawing/2014/main" id="{5DE2A3D0-E5B0-03DF-AB95-65AF62F75089}"/>
                  </a:ext>
                </a:extLst>
              </p:cNvPr>
              <p:cNvSpPr txBox="1">
                <a:spLocks noRot="1" noChangeAspect="1" noMove="1" noResize="1" noEditPoints="1" noAdjustHandles="1" noChangeArrowheads="1" noChangeShapeType="1" noTextEdit="1"/>
              </p:cNvSpPr>
              <p:nvPr/>
            </p:nvSpPr>
            <p:spPr>
              <a:xfrm>
                <a:off x="534162" y="824633"/>
                <a:ext cx="11123676" cy="5208734"/>
              </a:xfrm>
              <a:prstGeom prst="rect">
                <a:avLst/>
              </a:prstGeom>
              <a:blipFill>
                <a:blip r:embed="rId2"/>
                <a:stretch>
                  <a:fillRect l="-913" t="-10680" b="-26456"/>
                </a:stretch>
              </a:blipFill>
            </p:spPr>
            <p:txBody>
              <a:bodyPr/>
              <a:lstStyle/>
              <a:p>
                <a:r>
                  <a:rPr lang="en-US">
                    <a:noFill/>
                  </a:rPr>
                  <a:t> </a:t>
                </a:r>
              </a:p>
            </p:txBody>
          </p:sp>
        </mc:Fallback>
      </mc:AlternateContent>
    </p:spTree>
    <p:extLst>
      <p:ext uri="{BB962C8B-B14F-4D97-AF65-F5344CB8AC3E}">
        <p14:creationId xmlns:p14="http://schemas.microsoft.com/office/powerpoint/2010/main" val="1476850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BF476-B290-DF3D-61AD-0ED151691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0E81D-13BF-09F6-107D-CDE9315409CF}"/>
              </a:ext>
            </a:extLst>
          </p:cNvPr>
          <p:cNvSpPr>
            <a:spLocks noGrp="1"/>
          </p:cNvSpPr>
          <p:nvPr>
            <p:ph type="title"/>
          </p:nvPr>
        </p:nvSpPr>
        <p:spPr>
          <a:xfrm>
            <a:off x="700634" y="0"/>
            <a:ext cx="10691265" cy="1307592"/>
          </a:xfrm>
        </p:spPr>
        <p:txBody>
          <a:bodyPr>
            <a:normAutofit/>
          </a:bodyPr>
          <a:lstStyle/>
          <a:p>
            <a:r>
              <a:rPr lang="en-US" b="1" dirty="0"/>
              <a:t>Tensor Products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3716608-9654-B548-D744-BDA3637ABDFD}"/>
                  </a:ext>
                </a:extLst>
              </p:cNvPr>
              <p:cNvSpPr>
                <a:spLocks noGrp="1"/>
              </p:cNvSpPr>
              <p:nvPr>
                <p:ph idx="1"/>
              </p:nvPr>
            </p:nvSpPr>
            <p:spPr>
              <a:xfrm>
                <a:off x="700635" y="822960"/>
                <a:ext cx="10691265" cy="5138928"/>
              </a:xfrm>
            </p:spPr>
            <p:txBody>
              <a:bodyPr>
                <a:normAutofit fontScale="92500" lnSpcReduction="20000"/>
              </a:bodyPr>
              <a:lstStyle/>
              <a:p>
                <a:r>
                  <a:rPr lang="en-US" sz="2800" dirty="0"/>
                  <a:t>Recall from earlier that vectors are a mathematical object with direction and length. </a:t>
                </a:r>
              </a:p>
              <a:p>
                <a:pPr lvl="1"/>
                <a:r>
                  <a:rPr lang="en-US" sz="2400" dirty="0"/>
                  <a:t>We can represent a vector as a sequence of values, </a:t>
                </a:r>
                <a:r>
                  <a:rPr lang="en-US" sz="2400" dirty="0" err="1"/>
                  <a:t>e.g</a:t>
                </a:r>
                <a:r>
                  <a:rPr lang="en-US" sz="2400" dirty="0"/>
                  <a:t>, </a:t>
                </a:r>
                <a14:m>
                  <m:oMath xmlns:m="http://schemas.openxmlformats.org/officeDocument/2006/math">
                    <m:acc>
                      <m:accPr>
                        <m:chr m:val="⃗"/>
                        <m:ctrlPr>
                          <a:rPr lang="en-US" sz="2400" i="1" dirty="0" smtClean="0">
                            <a:latin typeface="Cambria Math" panose="02040503050406030204" pitchFamily="18" charset="0"/>
                          </a:rPr>
                        </m:ctrlPr>
                      </m:accPr>
                      <m:e>
                        <m:r>
                          <a:rPr lang="en-US" sz="2400" i="1" dirty="0" smtClean="0">
                            <a:latin typeface="Cambria Math" panose="02040503050406030204" pitchFamily="18" charset="0"/>
                          </a:rPr>
                          <m:t>𝑣</m:t>
                        </m:r>
                      </m:e>
                    </m:acc>
                    <m:r>
                      <a:rPr lang="en-US" sz="2400" b="0" i="1" dirty="0" smtClean="0">
                        <a:latin typeface="Cambria Math" panose="02040503050406030204" pitchFamily="18" charset="0"/>
                      </a:rPr>
                      <m:t>=</m:t>
                    </m:r>
                    <m:d>
                      <m:dPr>
                        <m:ctrlPr>
                          <a:rPr lang="en-US" sz="2400" b="0" i="1" dirty="0" smtClean="0">
                            <a:latin typeface="Cambria Math" panose="02040503050406030204" pitchFamily="18" charset="0"/>
                          </a:rPr>
                        </m:ctrlPr>
                      </m:dPr>
                      <m:e>
                        <m:m>
                          <m:mPr>
                            <m:mcs>
                              <m:mc>
                                <m:mcPr>
                                  <m:count m:val="1"/>
                                  <m:mcJc m:val="center"/>
                                </m:mcPr>
                              </m:mc>
                            </m:mcs>
                            <m:ctrlPr>
                              <a:rPr lang="en-US" sz="2400" b="0" i="1" dirty="0" smtClean="0">
                                <a:latin typeface="Cambria Math" panose="02040503050406030204" pitchFamily="18" charset="0"/>
                              </a:rPr>
                            </m:ctrlPr>
                          </m:mPr>
                          <m:mr>
                            <m:e>
                              <m:r>
                                <m:rPr>
                                  <m:brk m:alnAt="7"/>
                                </m:rPr>
                                <a:rPr lang="en-US" sz="2400" b="0" i="1" dirty="0" smtClean="0">
                                  <a:latin typeface="Cambria Math" panose="02040503050406030204" pitchFamily="18" charset="0"/>
                                </a:rPr>
                                <m:t>3</m:t>
                              </m:r>
                            </m:e>
                          </m:mr>
                          <m:mr>
                            <m:e>
                              <m:r>
                                <a:rPr lang="en-US" sz="2400" b="0" i="1" dirty="0" smtClean="0">
                                  <a:latin typeface="Cambria Math" panose="02040503050406030204" pitchFamily="18" charset="0"/>
                                </a:rPr>
                                <m:t>8</m:t>
                              </m:r>
                            </m:e>
                          </m:mr>
                        </m:m>
                      </m:e>
                    </m:d>
                  </m:oMath>
                </a14:m>
                <a:r>
                  <a:rPr lang="en-US" sz="2400" dirty="0"/>
                  <a:t>  but the values depend on the coordinate system we chose. </a:t>
                </a:r>
              </a:p>
              <a:p>
                <a:pPr lvl="1"/>
                <a:r>
                  <a:rPr lang="en-US" sz="2400" dirty="0"/>
                  <a:t>If we rotate or change the coordinate axes, the numbers change, even though the vector itself is the same geometric object.</a:t>
                </a:r>
              </a:p>
              <a:p>
                <a:endParaRPr lang="en-US" sz="2800" dirty="0"/>
              </a:p>
              <a:p>
                <a:r>
                  <a:rPr lang="en-US" sz="2800" dirty="0"/>
                  <a:t>The relationship between tensors and matrices is similar.</a:t>
                </a:r>
              </a:p>
              <a:p>
                <a:pPr lvl="1"/>
                <a:r>
                  <a:rPr lang="en-US" sz="2400" dirty="0"/>
                  <a:t>A tensor is the underlying mathematical object that represents the linear interaction of vectors. </a:t>
                </a:r>
              </a:p>
              <a:p>
                <a:pPr lvl="1"/>
                <a:r>
                  <a:rPr lang="en-US" sz="2400" dirty="0"/>
                  <a:t>A matrix is a multi-dimensional array of numbers that represents that tensor once we choose a coordinate system.</a:t>
                </a:r>
              </a:p>
              <a:p>
                <a:pPr lvl="1"/>
                <a:r>
                  <a:rPr lang="en-US" sz="2400" dirty="0"/>
                  <a:t>So just as coordinates represent vectors, matrices represent tensors.</a:t>
                </a:r>
              </a:p>
            </p:txBody>
          </p:sp>
        </mc:Choice>
        <mc:Fallback xmlns="">
          <p:sp>
            <p:nvSpPr>
              <p:cNvPr id="3" name="Content Placeholder 2">
                <a:extLst>
                  <a:ext uri="{FF2B5EF4-FFF2-40B4-BE49-F238E27FC236}">
                    <a16:creationId xmlns:a16="http://schemas.microsoft.com/office/drawing/2014/main" id="{63716608-9654-B548-D744-BDA3637ABDFD}"/>
                  </a:ext>
                </a:extLst>
              </p:cNvPr>
              <p:cNvSpPr>
                <a:spLocks noGrp="1" noRot="1" noChangeAspect="1" noMove="1" noResize="1" noEditPoints="1" noAdjustHandles="1" noChangeArrowheads="1" noChangeShapeType="1" noTextEdit="1"/>
              </p:cNvSpPr>
              <p:nvPr>
                <p:ph idx="1"/>
              </p:nvPr>
            </p:nvSpPr>
            <p:spPr>
              <a:xfrm>
                <a:off x="700635" y="822960"/>
                <a:ext cx="10691265" cy="5138928"/>
              </a:xfrm>
              <a:blipFill>
                <a:blip r:embed="rId3"/>
                <a:stretch>
                  <a:fillRect l="-949" t="-1724" r="-1305"/>
                </a:stretch>
              </a:blipFill>
            </p:spPr>
            <p:txBody>
              <a:bodyPr/>
              <a:lstStyle/>
              <a:p>
                <a:r>
                  <a:rPr lang="en-US">
                    <a:noFill/>
                  </a:rPr>
                  <a:t> </a:t>
                </a:r>
              </a:p>
            </p:txBody>
          </p:sp>
        </mc:Fallback>
      </mc:AlternateContent>
    </p:spTree>
    <p:extLst>
      <p:ext uri="{BB962C8B-B14F-4D97-AF65-F5344CB8AC3E}">
        <p14:creationId xmlns:p14="http://schemas.microsoft.com/office/powerpoint/2010/main" val="2848446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32A085-31FC-084E-BEE5-032AA15FA45C}"/>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578AA2-B343-07B8-1E98-A41FDEDCE622}"/>
              </a:ext>
            </a:extLst>
          </p:cNvPr>
          <p:cNvSpPr>
            <a:spLocks noGrp="1"/>
          </p:cNvSpPr>
          <p:nvPr>
            <p:ph type="title"/>
          </p:nvPr>
        </p:nvSpPr>
        <p:spPr>
          <a:xfrm>
            <a:off x="704088" y="914400"/>
            <a:ext cx="3799763" cy="1473200"/>
          </a:xfrm>
        </p:spPr>
        <p:txBody>
          <a:bodyPr>
            <a:normAutofit/>
          </a:bodyPr>
          <a:lstStyle/>
          <a:p>
            <a:r>
              <a:rPr lang="en-US" sz="3600" b="1"/>
              <a:t>Tensors</a:t>
            </a:r>
            <a:endParaRPr lang="en-US" sz="3600" b="1" dirty="0"/>
          </a:p>
        </p:txBody>
      </p:sp>
      <p:cxnSp>
        <p:nvCxnSpPr>
          <p:cNvPr id="25" name="Straight Connector 24">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6D10665-91E8-9B11-32DB-AC389FC678CD}"/>
              </a:ext>
            </a:extLst>
          </p:cNvPr>
          <p:cNvSpPr>
            <a:spLocks noGrp="1"/>
          </p:cNvSpPr>
          <p:nvPr>
            <p:ph idx="1"/>
          </p:nvPr>
        </p:nvSpPr>
        <p:spPr>
          <a:xfrm>
            <a:off x="450127" y="1636777"/>
            <a:ext cx="3799763" cy="5001768"/>
          </a:xfrm>
        </p:spPr>
        <p:txBody>
          <a:bodyPr>
            <a:normAutofit/>
          </a:bodyPr>
          <a:lstStyle/>
          <a:p>
            <a:pPr marL="0" indent="0">
              <a:lnSpc>
                <a:spcPct val="100000"/>
              </a:lnSpc>
              <a:buNone/>
            </a:pPr>
            <a:r>
              <a:rPr lang="en-US" sz="2400" dirty="0"/>
              <a:t>A </a:t>
            </a:r>
            <a:r>
              <a:rPr lang="en-US" sz="2400" b="1" dirty="0"/>
              <a:t>rank-2 tensor</a:t>
            </a:r>
            <a:r>
              <a:rPr lang="en-US" sz="2400" dirty="0"/>
              <a:t> acts as a linear transformation of vectors, changing their direction and magnitude.</a:t>
            </a:r>
            <a:br>
              <a:rPr lang="en-US" sz="2400" dirty="0"/>
            </a:br>
            <a:endParaRPr lang="en-US" sz="2400" dirty="0"/>
          </a:p>
          <a:p>
            <a:pPr marL="0" indent="0">
              <a:lnSpc>
                <a:spcPct val="100000"/>
              </a:lnSpc>
              <a:buNone/>
            </a:pPr>
            <a:r>
              <a:rPr lang="en-US" sz="2400" dirty="0"/>
              <a:t>When we choose a coordinate system, this transformation is represented by a </a:t>
            </a:r>
            <a:r>
              <a:rPr lang="en-US" sz="2400" b="1" dirty="0"/>
              <a:t>matrix</a:t>
            </a:r>
            <a:r>
              <a:rPr lang="en-US" sz="2400" dirty="0"/>
              <a:t>.</a:t>
            </a:r>
          </a:p>
          <a:p>
            <a:pPr marL="0" indent="0">
              <a:lnSpc>
                <a:spcPct val="100000"/>
              </a:lnSpc>
              <a:buNone/>
            </a:pPr>
            <a:r>
              <a:rPr lang="en-US" sz="2400" dirty="0"/>
              <a:t>Conceptual art showing 2D tensor distorting vector space.</a:t>
            </a:r>
            <a:endParaRPr lang="en-US" sz="1700" dirty="0"/>
          </a:p>
          <a:p>
            <a:pPr marL="0" indent="0">
              <a:lnSpc>
                <a:spcPct val="100000"/>
              </a:lnSpc>
              <a:buNone/>
            </a:pPr>
            <a:endParaRPr lang="en-US" sz="1700" dirty="0"/>
          </a:p>
        </p:txBody>
      </p:sp>
      <p:pic>
        <p:nvPicPr>
          <p:cNvPr id="5" name="Picture 4">
            <a:extLst>
              <a:ext uri="{FF2B5EF4-FFF2-40B4-BE49-F238E27FC236}">
                <a16:creationId xmlns:a16="http://schemas.microsoft.com/office/drawing/2014/main" id="{EE326BF5-AC0F-12B5-E53D-7C2834BEAD21}"/>
              </a:ext>
            </a:extLst>
          </p:cNvPr>
          <p:cNvPicPr>
            <a:picLocks noChangeAspect="1"/>
          </p:cNvPicPr>
          <p:nvPr/>
        </p:nvPicPr>
        <p:blipFill>
          <a:blip r:embed="rId3"/>
          <a:srcRect l="5524" r="2202"/>
          <a:stretch>
            <a:fillRect/>
          </a:stretch>
        </p:blipFill>
        <p:spPr>
          <a:xfrm>
            <a:off x="4474953" y="722376"/>
            <a:ext cx="7491984" cy="5419642"/>
          </a:xfrm>
          <a:prstGeom prst="rect">
            <a:avLst/>
          </a:prstGeom>
        </p:spPr>
      </p:pic>
    </p:spTree>
    <p:extLst>
      <p:ext uri="{BB962C8B-B14F-4D97-AF65-F5344CB8AC3E}">
        <p14:creationId xmlns:p14="http://schemas.microsoft.com/office/powerpoint/2010/main" val="42848938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0301B8-988B-B57C-E1AF-A874C495B38A}"/>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1C5BCCB-AD70-D122-CC76-A49E3DC69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CDB523-8660-8A60-52DF-9697BE488B30}"/>
              </a:ext>
            </a:extLst>
          </p:cNvPr>
          <p:cNvSpPr>
            <a:spLocks noGrp="1"/>
          </p:cNvSpPr>
          <p:nvPr>
            <p:ph type="title"/>
          </p:nvPr>
        </p:nvSpPr>
        <p:spPr>
          <a:xfrm>
            <a:off x="704088" y="914400"/>
            <a:ext cx="3799763" cy="1473200"/>
          </a:xfrm>
        </p:spPr>
        <p:txBody>
          <a:bodyPr>
            <a:normAutofit/>
          </a:bodyPr>
          <a:lstStyle/>
          <a:p>
            <a:r>
              <a:rPr lang="en-US" sz="3600" b="1" dirty="0"/>
              <a:t>Not a Tensor</a:t>
            </a:r>
          </a:p>
        </p:txBody>
      </p:sp>
      <p:cxnSp>
        <p:nvCxnSpPr>
          <p:cNvPr id="25" name="Straight Connector 24">
            <a:extLst>
              <a:ext uri="{FF2B5EF4-FFF2-40B4-BE49-F238E27FC236}">
                <a16:creationId xmlns:a16="http://schemas.microsoft.com/office/drawing/2014/main" id="{166AE630-5F66-10A4-707B-C1D1FF2A67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579D34-06FE-4F40-71BA-9CA0AFBE0DF3}"/>
              </a:ext>
            </a:extLst>
          </p:cNvPr>
          <p:cNvSpPr>
            <a:spLocks noGrp="1"/>
          </p:cNvSpPr>
          <p:nvPr>
            <p:ph idx="1"/>
          </p:nvPr>
        </p:nvSpPr>
        <p:spPr>
          <a:xfrm>
            <a:off x="450127" y="1636777"/>
            <a:ext cx="3799763" cy="5001768"/>
          </a:xfrm>
        </p:spPr>
        <p:txBody>
          <a:bodyPr>
            <a:normAutofit fontScale="85000" lnSpcReduction="20000"/>
          </a:bodyPr>
          <a:lstStyle/>
          <a:p>
            <a:pPr marL="0" indent="0">
              <a:buNone/>
            </a:pPr>
            <a:r>
              <a:rPr lang="en-US" sz="2400" b="1" dirty="0"/>
              <a:t>This concept art shows a nonlinear transformation.</a:t>
            </a:r>
            <a:endParaRPr lang="en-US" sz="2400" dirty="0"/>
          </a:p>
          <a:p>
            <a:pPr marL="0" indent="0">
              <a:buNone/>
            </a:pPr>
            <a:r>
              <a:rPr lang="en-US" sz="2400" dirty="0"/>
              <a:t>Straight lines bend, so the mapping is </a:t>
            </a:r>
            <a:r>
              <a:rPr lang="en-US" sz="2400" b="1" dirty="0"/>
              <a:t>not linear</a:t>
            </a:r>
            <a:r>
              <a:rPr lang="en-US" sz="2400" dirty="0"/>
              <a:t> and cannot be represented by a </a:t>
            </a:r>
            <a:r>
              <a:rPr lang="en-US" sz="2400" b="1" dirty="0"/>
              <a:t>tensor (matrix)</a:t>
            </a:r>
            <a:r>
              <a:rPr lang="en-US" sz="2400" dirty="0"/>
              <a:t>.</a:t>
            </a:r>
          </a:p>
          <a:p>
            <a:endParaRPr lang="en-US" sz="2400" dirty="0"/>
          </a:p>
          <a:p>
            <a:pPr marL="0" indent="0">
              <a:buNone/>
            </a:pPr>
            <a:r>
              <a:rPr lang="en-US" sz="2400" i="1" dirty="0"/>
              <a:t>(However, nonlinear transformations can often be approximated locally by linear maps.</a:t>
            </a:r>
            <a:endParaRPr lang="en-US" sz="2400" dirty="0"/>
          </a:p>
          <a:p>
            <a:pPr marL="0" indent="0">
              <a:buNone/>
            </a:pPr>
            <a:r>
              <a:rPr lang="en-US" sz="2400" i="1" dirty="0"/>
              <a:t>In calculus, we approximate a curved transformation with many infinitesimal linear pieces. This is the idea behind derivatives and integrals. We won’t care about that in this course.) </a:t>
            </a:r>
            <a:endParaRPr lang="en-US" sz="2400" dirty="0"/>
          </a:p>
          <a:p>
            <a:pPr marL="0" indent="0">
              <a:lnSpc>
                <a:spcPct val="100000"/>
              </a:lnSpc>
              <a:buNone/>
            </a:pPr>
            <a:endParaRPr lang="en-US" sz="1700" dirty="0"/>
          </a:p>
        </p:txBody>
      </p:sp>
      <p:pic>
        <p:nvPicPr>
          <p:cNvPr id="4" name="Picture 3">
            <a:extLst>
              <a:ext uri="{FF2B5EF4-FFF2-40B4-BE49-F238E27FC236}">
                <a16:creationId xmlns:a16="http://schemas.microsoft.com/office/drawing/2014/main" id="{94DA8AC6-9DA4-8F07-A03B-A89AE4423A37}"/>
              </a:ext>
            </a:extLst>
          </p:cNvPr>
          <p:cNvPicPr>
            <a:picLocks noChangeAspect="1"/>
          </p:cNvPicPr>
          <p:nvPr/>
        </p:nvPicPr>
        <p:blipFill>
          <a:blip r:embed="rId3"/>
          <a:stretch>
            <a:fillRect/>
          </a:stretch>
        </p:blipFill>
        <p:spPr>
          <a:xfrm>
            <a:off x="4249890" y="914400"/>
            <a:ext cx="7772400" cy="5181600"/>
          </a:xfrm>
          <a:prstGeom prst="rect">
            <a:avLst/>
          </a:prstGeom>
        </p:spPr>
      </p:pic>
    </p:spTree>
    <p:extLst>
      <p:ext uri="{BB962C8B-B14F-4D97-AF65-F5344CB8AC3E}">
        <p14:creationId xmlns:p14="http://schemas.microsoft.com/office/powerpoint/2010/main" val="1043777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7A8A1B-FACD-01C0-CF1B-22FBDFDE0674}"/>
              </a:ext>
            </a:extLst>
          </p:cNvPr>
          <p:cNvPicPr>
            <a:picLocks noChangeAspect="1"/>
          </p:cNvPicPr>
          <p:nvPr/>
        </p:nvPicPr>
        <p:blipFill>
          <a:blip r:embed="rId2"/>
          <a:stretch>
            <a:fillRect/>
          </a:stretch>
        </p:blipFill>
        <p:spPr>
          <a:xfrm>
            <a:off x="932688" y="-13208"/>
            <a:ext cx="10168128" cy="6778752"/>
          </a:xfrm>
          <a:prstGeom prst="rect">
            <a:avLst/>
          </a:prstGeom>
        </p:spPr>
      </p:pic>
    </p:spTree>
    <p:extLst>
      <p:ext uri="{BB962C8B-B14F-4D97-AF65-F5344CB8AC3E}">
        <p14:creationId xmlns:p14="http://schemas.microsoft.com/office/powerpoint/2010/main" val="2899808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56E17-151A-E26A-5DFC-BBE923FDE9AF}"/>
              </a:ext>
            </a:extLst>
          </p:cNvPr>
          <p:cNvSpPr>
            <a:spLocks noGrp="1"/>
          </p:cNvSpPr>
          <p:nvPr>
            <p:ph type="title"/>
          </p:nvPr>
        </p:nvSpPr>
        <p:spPr>
          <a:xfrm>
            <a:off x="750367" y="0"/>
            <a:ext cx="10691265" cy="1307592"/>
          </a:xfrm>
        </p:spPr>
        <p:txBody>
          <a:bodyPr/>
          <a:lstStyle/>
          <a:p>
            <a:r>
              <a:rPr lang="en-US" dirty="0"/>
              <a:t>Tensor Products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E733F34-59AB-138C-96C9-B5CCEE184353}"/>
                  </a:ext>
                </a:extLst>
              </p:cNvPr>
              <p:cNvSpPr txBox="1"/>
              <p:nvPr/>
            </p:nvSpPr>
            <p:spPr>
              <a:xfrm>
                <a:off x="536447" y="889843"/>
                <a:ext cx="5425441" cy="5262979"/>
              </a:xfrm>
              <a:prstGeom prst="rect">
                <a:avLst/>
              </a:prstGeom>
              <a:noFill/>
            </p:spPr>
            <p:txBody>
              <a:bodyPr wrap="square">
                <a:spAutoFit/>
              </a:bodyPr>
              <a:lstStyle/>
              <a:p>
                <a:r>
                  <a:rPr lang="en-US" sz="2400" dirty="0"/>
                  <a:t>Let V and W be vector spaces over a scalar field </a:t>
                </a:r>
                <a14:m>
                  <m:oMath xmlns:m="http://schemas.openxmlformats.org/officeDocument/2006/math">
                    <m:r>
                      <a:rPr lang="en-US" sz="2400" i="1" dirty="0" smtClean="0">
                        <a:latin typeface="Cambria Math" panose="02040503050406030204" pitchFamily="18" charset="0"/>
                      </a:rPr>
                      <m:t>𝔽</m:t>
                    </m:r>
                    <m:r>
                      <a:rPr lang="en-US" sz="2400" i="1" dirty="0" smtClean="0">
                        <a:latin typeface="Cambria Math" panose="02040503050406030204" pitchFamily="18" charset="0"/>
                      </a:rPr>
                      <m:t>.</m:t>
                    </m:r>
                  </m:oMath>
                </a14:m>
                <a:br>
                  <a:rPr lang="en-US" sz="2400" dirty="0"/>
                </a:br>
                <a:endParaRPr lang="en-US" sz="2400" dirty="0"/>
              </a:p>
              <a:p>
                <a:r>
                  <a:rPr lang="en-US" sz="2400" dirty="0"/>
                  <a:t>The tensor product space</a:t>
                </a:r>
              </a:p>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𝑉</m:t>
                      </m:r>
                      <m:r>
                        <a:rPr lang="en-US" sz="2400" i="1" dirty="0" smtClean="0">
                          <a:latin typeface="Cambria Math" panose="02040503050406030204" pitchFamily="18" charset="0"/>
                        </a:rPr>
                        <m:t> ⊗</m:t>
                      </m:r>
                      <m:r>
                        <a:rPr lang="en-US" sz="2400" i="1" dirty="0">
                          <a:latin typeface="Cambria Math" panose="02040503050406030204" pitchFamily="18" charset="0"/>
                        </a:rPr>
                        <m:t>𝑊</m:t>
                      </m:r>
                    </m:oMath>
                  </m:oMathPara>
                </a14:m>
                <a:endParaRPr lang="en-US" sz="2400" dirty="0"/>
              </a:p>
              <a:p>
                <a:endParaRPr lang="en-US" sz="2400" dirty="0"/>
              </a:p>
              <a:p>
                <a:r>
                  <a:rPr lang="en-US" sz="2400" dirty="0"/>
                  <a:t>is a vector space together with a map</a:t>
                </a:r>
              </a:p>
              <a:p>
                <a:endParaRPr lang="en-US" sz="2400" dirty="0"/>
              </a:p>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m:t>
                      </m:r>
                      <m:r>
                        <a:rPr lang="en-US" sz="2400" i="1" dirty="0">
                          <a:latin typeface="Cambria Math" panose="02040503050406030204" pitchFamily="18" charset="0"/>
                        </a:rPr>
                        <m:t>: </m:t>
                      </m:r>
                      <m:r>
                        <a:rPr lang="en-US" sz="2400" i="1" dirty="0">
                          <a:latin typeface="Cambria Math" panose="02040503050406030204" pitchFamily="18" charset="0"/>
                        </a:rPr>
                        <m:t>𝑉</m:t>
                      </m:r>
                      <m:r>
                        <a:rPr lang="en-US" sz="2400" i="1" dirty="0">
                          <a:latin typeface="Cambria Math" panose="02040503050406030204" pitchFamily="18" charset="0"/>
                        </a:rPr>
                        <m:t> ×</m:t>
                      </m:r>
                      <m:r>
                        <a:rPr lang="en-US" sz="2400" i="1" dirty="0">
                          <a:latin typeface="Cambria Math" panose="02040503050406030204" pitchFamily="18" charset="0"/>
                        </a:rPr>
                        <m:t>𝑊</m:t>
                      </m:r>
                      <m:r>
                        <a:rPr lang="en-US" sz="2400" i="1" dirty="0">
                          <a:latin typeface="Cambria Math" panose="02040503050406030204" pitchFamily="18" charset="0"/>
                        </a:rPr>
                        <m:t> →</m:t>
                      </m:r>
                      <m:r>
                        <a:rPr lang="en-US" sz="2400" i="1" dirty="0">
                          <a:latin typeface="Cambria Math" panose="02040503050406030204" pitchFamily="18" charset="0"/>
                        </a:rPr>
                        <m:t>𝑉</m:t>
                      </m:r>
                      <m:r>
                        <a:rPr lang="en-US" sz="2400" i="1" dirty="0">
                          <a:latin typeface="Cambria Math" panose="02040503050406030204" pitchFamily="18" charset="0"/>
                        </a:rPr>
                        <m:t> ⊗</m:t>
                      </m:r>
                      <m:r>
                        <a:rPr lang="en-US" sz="2400" i="1" dirty="0">
                          <a:latin typeface="Cambria Math" panose="02040503050406030204" pitchFamily="18" charset="0"/>
                        </a:rPr>
                        <m:t>𝑊</m:t>
                      </m:r>
                    </m:oMath>
                  </m:oMathPara>
                </a14:m>
                <a:endParaRPr lang="en-US" sz="2400" dirty="0"/>
              </a:p>
              <a:p>
                <a:endParaRPr lang="en-US" sz="2400" dirty="0"/>
              </a:p>
              <a:p>
                <a:r>
                  <a:rPr lang="en-US" sz="2400" dirty="0"/>
                  <a:t>such that</a:t>
                </a:r>
              </a:p>
              <a:p>
                <a:pPr/>
                <a14:m>
                  <m:oMathPara xmlns:m="http://schemas.openxmlformats.org/officeDocument/2006/math">
                    <m:oMathParaPr>
                      <m:jc m:val="centerGroup"/>
                    </m:oMathParaPr>
                    <m:oMath xmlns:m="http://schemas.openxmlformats.org/officeDocument/2006/math">
                      <m:d>
                        <m:dPr>
                          <m:ctrlPr>
                            <a:rPr lang="en-US" sz="2400" i="1" dirty="0" smtClean="0">
                              <a:latin typeface="Cambria Math" panose="02040503050406030204" pitchFamily="18" charset="0"/>
                            </a:rPr>
                          </m:ctrlPr>
                        </m:dPr>
                        <m:e>
                          <m:r>
                            <a:rPr lang="en-US" sz="2400" i="1" dirty="0" err="1">
                              <a:latin typeface="Cambria Math" panose="02040503050406030204" pitchFamily="18" charset="0"/>
                            </a:rPr>
                            <m:t>𝑣</m:t>
                          </m:r>
                          <m:r>
                            <a:rPr lang="en-US" sz="2400" i="1" dirty="0" err="1">
                              <a:latin typeface="Cambria Math" panose="02040503050406030204" pitchFamily="18" charset="0"/>
                            </a:rPr>
                            <m:t>,</m:t>
                          </m:r>
                          <m:r>
                            <a:rPr lang="en-US" sz="2400" i="1" dirty="0" err="1">
                              <a:latin typeface="Cambria Math" panose="02040503050406030204" pitchFamily="18" charset="0"/>
                            </a:rPr>
                            <m:t>𝑤</m:t>
                          </m:r>
                        </m:e>
                      </m:d>
                      <m:r>
                        <a:rPr lang="en-US" sz="2400" i="1" dirty="0">
                          <a:latin typeface="Cambria Math" panose="02040503050406030204" pitchFamily="18" charset="0"/>
                        </a:rPr>
                        <m:t>↦</m:t>
                      </m:r>
                      <m:r>
                        <a:rPr lang="en-US" sz="2400" i="1" dirty="0">
                          <a:latin typeface="Cambria Math" panose="02040503050406030204" pitchFamily="18" charset="0"/>
                        </a:rPr>
                        <m:t>𝑣</m:t>
                      </m:r>
                      <m:r>
                        <a:rPr lang="en-US" sz="2400" i="1" dirty="0">
                          <a:latin typeface="Cambria Math" panose="02040503050406030204" pitchFamily="18" charset="0"/>
                        </a:rPr>
                        <m:t>⊗</m:t>
                      </m:r>
                      <m:r>
                        <a:rPr lang="en-US" sz="2400" i="1" dirty="0">
                          <a:latin typeface="Cambria Math" panose="02040503050406030204" pitchFamily="18" charset="0"/>
                        </a:rPr>
                        <m:t>𝑤</m:t>
                      </m:r>
                    </m:oMath>
                  </m:oMathPara>
                </a14:m>
                <a:endParaRPr lang="en-US" sz="2400" dirty="0"/>
              </a:p>
              <a:p>
                <a:endParaRPr lang="en-US" sz="2400" dirty="0"/>
              </a:p>
              <a:p>
                <a:r>
                  <a:rPr lang="en-US" sz="2400" dirty="0"/>
                  <a:t>and the map is bilinear.</a:t>
                </a:r>
              </a:p>
            </p:txBody>
          </p:sp>
        </mc:Choice>
        <mc:Fallback xmlns="">
          <p:sp>
            <p:nvSpPr>
              <p:cNvPr id="5" name="TextBox 4">
                <a:extLst>
                  <a:ext uri="{FF2B5EF4-FFF2-40B4-BE49-F238E27FC236}">
                    <a16:creationId xmlns:a16="http://schemas.microsoft.com/office/drawing/2014/main" id="{AE733F34-59AB-138C-96C9-B5CCEE184353}"/>
                  </a:ext>
                </a:extLst>
              </p:cNvPr>
              <p:cNvSpPr txBox="1">
                <a:spLocks noRot="1" noChangeAspect="1" noMove="1" noResize="1" noEditPoints="1" noAdjustHandles="1" noChangeArrowheads="1" noChangeShapeType="1" noTextEdit="1"/>
              </p:cNvSpPr>
              <p:nvPr/>
            </p:nvSpPr>
            <p:spPr>
              <a:xfrm>
                <a:off x="536447" y="889843"/>
                <a:ext cx="5425441" cy="5262979"/>
              </a:xfrm>
              <a:prstGeom prst="rect">
                <a:avLst/>
              </a:prstGeom>
              <a:blipFill>
                <a:blip r:embed="rId2"/>
                <a:stretch>
                  <a:fillRect l="-1869" t="-964" b="-168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8DEF57D8-76FD-0576-9DB6-859BFD67C8B5}"/>
              </a:ext>
            </a:extLst>
          </p:cNvPr>
          <p:cNvSpPr txBox="1"/>
          <p:nvPr/>
        </p:nvSpPr>
        <p:spPr>
          <a:xfrm>
            <a:off x="5961888" y="1270552"/>
            <a:ext cx="5425441" cy="1938992"/>
          </a:xfrm>
          <a:prstGeom prst="rect">
            <a:avLst/>
          </a:prstGeom>
          <a:noFill/>
        </p:spPr>
        <p:txBody>
          <a:bodyPr wrap="square">
            <a:spAutoFit/>
          </a:bodyPr>
          <a:lstStyle/>
          <a:p>
            <a:pPr>
              <a:buNone/>
            </a:pPr>
            <a:r>
              <a:rPr lang="en-US" sz="4000" dirty="0"/>
              <a:t>The tensor product of matrices is </a:t>
            </a:r>
            <a:r>
              <a:rPr lang="en-US" sz="4000" b="1" dirty="0"/>
              <a:t>not</a:t>
            </a:r>
            <a:r>
              <a:rPr lang="en-US" sz="4000" dirty="0"/>
              <a:t> ordinary matrix multiplication.</a:t>
            </a:r>
          </a:p>
        </p:txBody>
      </p:sp>
      <p:sp>
        <p:nvSpPr>
          <p:cNvPr id="9" name="TextBox 8">
            <a:extLst>
              <a:ext uri="{FF2B5EF4-FFF2-40B4-BE49-F238E27FC236}">
                <a16:creationId xmlns:a16="http://schemas.microsoft.com/office/drawing/2014/main" id="{1D76C8E1-E7E3-8874-A4D3-FD813030FEA6}"/>
              </a:ext>
            </a:extLst>
          </p:cNvPr>
          <p:cNvSpPr txBox="1"/>
          <p:nvPr/>
        </p:nvSpPr>
        <p:spPr>
          <a:xfrm>
            <a:off x="5961888" y="3636748"/>
            <a:ext cx="5559554" cy="2585323"/>
          </a:xfrm>
          <a:prstGeom prst="rect">
            <a:avLst/>
          </a:prstGeom>
          <a:noFill/>
        </p:spPr>
        <p:txBody>
          <a:bodyPr wrap="square">
            <a:spAutoFit/>
          </a:bodyPr>
          <a:lstStyle/>
          <a:p>
            <a:pPr>
              <a:buNone/>
            </a:pPr>
            <a:r>
              <a:rPr lang="en-US" sz="2400" dirty="0"/>
              <a:t>The tensor product </a:t>
            </a:r>
            <a:r>
              <a:rPr lang="en-US" sz="2400" b="1" dirty="0"/>
              <a:t>combines transformations acting on different spaces</a:t>
            </a:r>
            <a:r>
              <a:rPr lang="en-US" sz="2400" dirty="0"/>
              <a:t>.</a:t>
            </a:r>
          </a:p>
          <a:p>
            <a:pPr>
              <a:buNone/>
            </a:pPr>
            <a:endParaRPr lang="en-US" sz="2400" dirty="0"/>
          </a:p>
          <a:p>
            <a:pPr>
              <a:buNone/>
            </a:pPr>
            <a:r>
              <a:rPr lang="en-US" sz="2400" dirty="0"/>
              <a:t>The product operator takes operators are its arguments. </a:t>
            </a:r>
          </a:p>
          <a:p>
            <a:pPr>
              <a:buNone/>
            </a:pPr>
            <a:endParaRPr lang="en-US" dirty="0"/>
          </a:p>
        </p:txBody>
      </p:sp>
    </p:spTree>
    <p:extLst>
      <p:ext uri="{BB962C8B-B14F-4D97-AF65-F5344CB8AC3E}">
        <p14:creationId xmlns:p14="http://schemas.microsoft.com/office/powerpoint/2010/main" val="15285732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05CEA-481C-9759-904E-C2A5DF7E6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072FF-A5D8-7EEF-538D-3744AC570B00}"/>
              </a:ext>
            </a:extLst>
          </p:cNvPr>
          <p:cNvSpPr>
            <a:spLocks noGrp="1"/>
          </p:cNvSpPr>
          <p:nvPr>
            <p:ph type="title"/>
          </p:nvPr>
        </p:nvSpPr>
        <p:spPr>
          <a:xfrm>
            <a:off x="750367" y="0"/>
            <a:ext cx="10691265" cy="1307592"/>
          </a:xfrm>
        </p:spPr>
        <p:txBody>
          <a:bodyPr>
            <a:normAutofit fontScale="90000"/>
          </a:bodyPr>
          <a:lstStyle/>
          <a:p>
            <a:r>
              <a:rPr lang="en-US" dirty="0"/>
              <a:t>Tensor products are higher-order functions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CFECBE5-D8BD-EE14-6AC1-B019E1AD21C0}"/>
                  </a:ext>
                </a:extLst>
              </p:cNvPr>
              <p:cNvSpPr txBox="1"/>
              <p:nvPr/>
            </p:nvSpPr>
            <p:spPr>
              <a:xfrm>
                <a:off x="536447" y="889843"/>
                <a:ext cx="5754625" cy="5386090"/>
              </a:xfrm>
              <a:prstGeom prst="rect">
                <a:avLst/>
              </a:prstGeom>
              <a:noFill/>
            </p:spPr>
            <p:txBody>
              <a:bodyPr wrap="square">
                <a:spAutoFit/>
              </a:bodyPr>
              <a:lstStyle/>
              <a:p>
                <a:r>
                  <a:rPr lang="en-US" sz="2000" dirty="0"/>
                  <a:t>The tensor product can combine </a:t>
                </a:r>
                <a:r>
                  <a:rPr lang="en-US" sz="2000" b="1" dirty="0"/>
                  <a:t>vector spaces</a:t>
                </a:r>
                <a:r>
                  <a:rPr lang="en-US" sz="2000" dirty="0"/>
                  <a:t> and </a:t>
                </a:r>
                <a:r>
                  <a:rPr lang="en-US" sz="2000" b="1" dirty="0"/>
                  <a:t>operators</a:t>
                </a:r>
                <a:r>
                  <a:rPr lang="en-US" sz="2000" dirty="0"/>
                  <a:t>.</a:t>
                </a:r>
              </a:p>
              <a:p>
                <a:endParaRPr lang="en-US" sz="2000" dirty="0"/>
              </a:p>
              <a:p>
                <a:r>
                  <a:rPr lang="en-US" sz="2000" b="1" dirty="0"/>
                  <a:t>Combining vector spaces</a:t>
                </a:r>
                <a:endParaRPr lang="en-US" sz="2000" dirty="0"/>
              </a:p>
              <a:p>
                <a:r>
                  <a:rPr lang="en-US" sz="2000" dirty="0"/>
                  <a:t>If </a:t>
                </a:r>
                <a14:m>
                  <m:oMath xmlns:m="http://schemas.openxmlformats.org/officeDocument/2006/math">
                    <m:r>
                      <a:rPr lang="en-US" sz="2000" i="1" dirty="0" smtClean="0">
                        <a:latin typeface="Cambria Math" panose="02040503050406030204" pitchFamily="18" charset="0"/>
                      </a:rPr>
                      <m:t>𝑉</m:t>
                    </m:r>
                    <m:r>
                      <a:rPr lang="en-US" sz="2000" i="1" dirty="0">
                        <a:latin typeface="Cambria Math" panose="02040503050406030204" pitchFamily="18" charset="0"/>
                      </a:rPr>
                      <m:t>,</m:t>
                    </m:r>
                    <m:r>
                      <a:rPr lang="en-US" sz="2000" i="1" dirty="0">
                        <a:latin typeface="Cambria Math" panose="02040503050406030204" pitchFamily="18" charset="0"/>
                      </a:rPr>
                      <m:t>𝑊</m:t>
                    </m:r>
                    <m:r>
                      <m:rPr>
                        <m:nor/>
                      </m:rPr>
                      <a:rPr lang="en-US" sz="2000" i="0" dirty="0">
                        <a:latin typeface="Cambria Math" panose="02040503050406030204" pitchFamily="18" charset="0"/>
                      </a:rPr>
                      <m:t> </m:t>
                    </m:r>
                    <m:r>
                      <m:rPr>
                        <m:nor/>
                      </m:rPr>
                      <a:rPr lang="en-US" sz="2000" i="0" dirty="0">
                        <a:latin typeface="Cambria Math" panose="02040503050406030204" pitchFamily="18" charset="0"/>
                      </a:rPr>
                      <m:t>are</m:t>
                    </m:r>
                    <m:r>
                      <m:rPr>
                        <m:nor/>
                      </m:rPr>
                      <a:rPr lang="en-US" sz="2000" i="0" dirty="0">
                        <a:latin typeface="Cambria Math" panose="02040503050406030204" pitchFamily="18" charset="0"/>
                      </a:rPr>
                      <m:t> </m:t>
                    </m:r>
                    <m:r>
                      <m:rPr>
                        <m:nor/>
                      </m:rPr>
                      <a:rPr lang="en-US" sz="2000" i="0" dirty="0">
                        <a:latin typeface="Cambria Math" panose="02040503050406030204" pitchFamily="18" charset="0"/>
                      </a:rPr>
                      <m:t>vector</m:t>
                    </m:r>
                    <m:r>
                      <m:rPr>
                        <m:nor/>
                      </m:rPr>
                      <a:rPr lang="en-US" sz="2000" i="0" dirty="0">
                        <a:latin typeface="Cambria Math" panose="02040503050406030204" pitchFamily="18" charset="0"/>
                      </a:rPr>
                      <m:t> </m:t>
                    </m:r>
                    <m:r>
                      <m:rPr>
                        <m:nor/>
                      </m:rPr>
                      <a:rPr lang="en-US" sz="2000" i="0" dirty="0">
                        <a:latin typeface="Cambria Math" panose="02040503050406030204" pitchFamily="18" charset="0"/>
                      </a:rPr>
                      <m:t>spaces</m:t>
                    </m:r>
                  </m:oMath>
                </a14:m>
                <a:r>
                  <a:rPr lang="en-US" sz="2000" dirty="0"/>
                  <a:t> then the tensor product constructs a new space</a:t>
                </a:r>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𝑉</m:t>
                      </m:r>
                      <m:r>
                        <a:rPr lang="en-US" sz="2000" i="1" dirty="0" smtClean="0">
                          <a:latin typeface="Cambria Math" panose="02040503050406030204" pitchFamily="18" charset="0"/>
                        </a:rPr>
                        <m:t> ⊗</m:t>
                      </m:r>
                      <m:r>
                        <a:rPr lang="en-US" sz="2000" i="1" dirty="0" smtClean="0">
                          <a:latin typeface="Cambria Math" panose="02040503050406030204" pitchFamily="18" charset="0"/>
                        </a:rPr>
                        <m:t>𝑊</m:t>
                      </m:r>
                    </m:oMath>
                  </m:oMathPara>
                </a14:m>
                <a:endParaRPr lang="en-US" sz="2000" dirty="0"/>
              </a:p>
              <a:p>
                <a:r>
                  <a:rPr lang="en-US" sz="2000" dirty="0"/>
                  <a:t>whose dimension satisfies</a:t>
                </a:r>
              </a:p>
              <a:p>
                <a:pPr/>
                <a14:m>
                  <m:oMathPara xmlns:m="http://schemas.openxmlformats.org/officeDocument/2006/math">
                    <m:oMathParaPr>
                      <m:jc m:val="centerGroup"/>
                    </m:oMathParaPr>
                    <m:oMath xmlns:m="http://schemas.openxmlformats.org/officeDocument/2006/math">
                      <m:func>
                        <m:funcPr>
                          <m:ctrlPr>
                            <a:rPr lang="en-US" sz="2000" i="1" dirty="0" smtClean="0">
                              <a:latin typeface="Cambria Math" panose="02040503050406030204" pitchFamily="18" charset="0"/>
                            </a:rPr>
                          </m:ctrlPr>
                        </m:funcPr>
                        <m:fName>
                          <m:r>
                            <m:rPr>
                              <m:sty m:val="p"/>
                            </m:rPr>
                            <a:rPr lang="en-US" sz="2000" i="0" dirty="0" smtClean="0">
                              <a:latin typeface="Cambria Math" panose="02040503050406030204" pitchFamily="18" charset="0"/>
                            </a:rPr>
                            <m:t>dim</m:t>
                          </m:r>
                        </m:fName>
                        <m:e>
                          <m:d>
                            <m:dPr>
                              <m:ctrlPr>
                                <a:rPr lang="en-US" sz="2000" i="1" dirty="0" smtClean="0">
                                  <a:latin typeface="Cambria Math" panose="02040503050406030204" pitchFamily="18" charset="0"/>
                                </a:rPr>
                              </m:ctrlPr>
                            </m:dPr>
                            <m:e>
                              <m:r>
                                <a:rPr lang="en-US" sz="2000" i="1" dirty="0" smtClean="0">
                                  <a:latin typeface="Cambria Math" panose="02040503050406030204" pitchFamily="18" charset="0"/>
                                </a:rPr>
                                <m:t>𝑉</m:t>
                              </m:r>
                              <m:r>
                                <a:rPr lang="en-US" sz="2000" i="1" dirty="0" smtClean="0">
                                  <a:latin typeface="Cambria Math" panose="02040503050406030204" pitchFamily="18" charset="0"/>
                                </a:rPr>
                                <m:t>⊗</m:t>
                              </m:r>
                              <m:r>
                                <a:rPr lang="en-US" sz="2000" i="1" dirty="0">
                                  <a:latin typeface="Cambria Math" panose="02040503050406030204" pitchFamily="18" charset="0"/>
                                </a:rPr>
                                <m:t>𝑊</m:t>
                              </m:r>
                            </m:e>
                          </m:d>
                        </m:e>
                      </m:func>
                      <m:r>
                        <a:rPr lang="en-US" sz="2000" i="1" dirty="0">
                          <a:latin typeface="Cambria Math" panose="02040503050406030204" pitchFamily="18" charset="0"/>
                        </a:rPr>
                        <m:t>=</m:t>
                      </m:r>
                      <m:func>
                        <m:funcPr>
                          <m:ctrlPr>
                            <a:rPr lang="en-US" sz="2000" i="1" dirty="0">
                              <a:latin typeface="Cambria Math" panose="02040503050406030204" pitchFamily="18" charset="0"/>
                            </a:rPr>
                          </m:ctrlPr>
                        </m:funcPr>
                        <m:fName>
                          <m:r>
                            <m:rPr>
                              <m:sty m:val="p"/>
                            </m:rPr>
                            <a:rPr lang="en-US" sz="2000" i="0" dirty="0">
                              <a:latin typeface="Cambria Math" panose="02040503050406030204" pitchFamily="18" charset="0"/>
                            </a:rPr>
                            <m:t>dim</m:t>
                          </m:r>
                        </m:fName>
                        <m:e>
                          <m:d>
                            <m:dPr>
                              <m:ctrlPr>
                                <a:rPr lang="en-US" sz="2000" i="1" dirty="0">
                                  <a:latin typeface="Cambria Math" panose="02040503050406030204" pitchFamily="18" charset="0"/>
                                </a:rPr>
                              </m:ctrlPr>
                            </m:dPr>
                            <m:e>
                              <m:r>
                                <a:rPr lang="en-US" sz="2000" i="1" dirty="0">
                                  <a:latin typeface="Cambria Math" panose="02040503050406030204" pitchFamily="18" charset="0"/>
                                </a:rPr>
                                <m:t>𝑉</m:t>
                              </m:r>
                            </m:e>
                          </m:d>
                        </m:e>
                      </m:func>
                      <m:func>
                        <m:funcPr>
                          <m:ctrlPr>
                            <a:rPr lang="en-US" sz="2000" i="1" dirty="0">
                              <a:latin typeface="Cambria Math" panose="02040503050406030204" pitchFamily="18" charset="0"/>
                            </a:rPr>
                          </m:ctrlPr>
                        </m:funcPr>
                        <m:fName>
                          <m:r>
                            <m:rPr>
                              <m:sty m:val="p"/>
                            </m:rPr>
                            <a:rPr lang="en-US" sz="2000" i="0" dirty="0">
                              <a:latin typeface="Cambria Math" panose="02040503050406030204" pitchFamily="18" charset="0"/>
                            </a:rPr>
                            <m:t>dim</m:t>
                          </m:r>
                        </m:fName>
                        <m:e>
                          <m:d>
                            <m:dPr>
                              <m:ctrlPr>
                                <a:rPr lang="en-US" sz="2000" i="1" dirty="0">
                                  <a:latin typeface="Cambria Math" panose="02040503050406030204" pitchFamily="18" charset="0"/>
                                </a:rPr>
                              </m:ctrlPr>
                            </m:dPr>
                            <m:e>
                              <m:r>
                                <a:rPr lang="en-US" sz="2000" i="1" dirty="0">
                                  <a:latin typeface="Cambria Math" panose="02040503050406030204" pitchFamily="18" charset="0"/>
                                </a:rPr>
                                <m:t>𝑊</m:t>
                              </m:r>
                            </m:e>
                          </m:d>
                        </m:e>
                      </m:func>
                    </m:oMath>
                  </m:oMathPara>
                </a14:m>
                <a:endParaRPr lang="en-US" sz="2000" dirty="0"/>
              </a:p>
              <a:p>
                <a:endParaRPr lang="en-US" sz="2000" dirty="0"/>
              </a:p>
              <a:p>
                <a:r>
                  <a:rPr lang="en-US" sz="2000" b="1" dirty="0"/>
                  <a:t>Combining operators</a:t>
                </a:r>
                <a:endParaRPr lang="en-US" sz="2000" dirty="0"/>
              </a:p>
              <a:p>
                <a:r>
                  <a:rPr lang="en-US" sz="2000" dirty="0"/>
                  <a:t>If </a:t>
                </a:r>
                <a14:m>
                  <m:oMath xmlns:m="http://schemas.openxmlformats.org/officeDocument/2006/math">
                    <m:r>
                      <a:rPr lang="en-US" sz="2000" i="1" dirty="0" smtClean="0">
                        <a:latin typeface="Cambria Math" panose="02040503050406030204" pitchFamily="18" charset="0"/>
                      </a:rPr>
                      <m:t>𝐴</m:t>
                    </m:r>
                    <m:r>
                      <a:rPr lang="en-US" sz="2000" i="1" dirty="0" smtClean="0">
                        <a:latin typeface="Cambria Math" panose="02040503050406030204" pitchFamily="18" charset="0"/>
                      </a:rPr>
                      <m:t> : </m:t>
                    </m:r>
                    <m:r>
                      <a:rPr lang="en-US" sz="2000" i="1" dirty="0">
                        <a:latin typeface="Cambria Math" panose="02040503050406030204" pitchFamily="18" charset="0"/>
                      </a:rPr>
                      <m:t>𝑉</m:t>
                    </m:r>
                    <m:r>
                      <a:rPr lang="en-US" sz="2000" i="1" dirty="0">
                        <a:latin typeface="Cambria Math" panose="02040503050406030204" pitchFamily="18" charset="0"/>
                      </a:rPr>
                      <m:t> →</m:t>
                    </m:r>
                    <m:r>
                      <a:rPr lang="en-US" sz="2000" i="1" dirty="0" smtClean="0">
                        <a:latin typeface="Cambria Math" panose="02040503050406030204" pitchFamily="18" charset="0"/>
                      </a:rPr>
                      <m:t>𝑉</m:t>
                    </m:r>
                    <m:r>
                      <a:rPr lang="en-US" sz="2000" i="1" dirty="0" smtClean="0">
                        <a:latin typeface="Cambria Math" panose="02040503050406030204" pitchFamily="18" charset="0"/>
                      </a:rPr>
                      <m:t>,  </m:t>
                    </m:r>
                    <m:r>
                      <a:rPr lang="en-US" sz="2000" i="1" dirty="0" smtClean="0">
                        <a:latin typeface="Cambria Math" panose="02040503050406030204" pitchFamily="18" charset="0"/>
                      </a:rPr>
                      <m:t>𝐵</m:t>
                    </m:r>
                    <m:r>
                      <a:rPr lang="en-US" sz="2000" i="1" dirty="0" smtClean="0">
                        <a:latin typeface="Cambria Math" panose="02040503050406030204" pitchFamily="18" charset="0"/>
                      </a:rPr>
                      <m:t> : </m:t>
                    </m:r>
                    <m:r>
                      <a:rPr lang="en-US" sz="2000" i="1" dirty="0">
                        <a:latin typeface="Cambria Math" panose="02040503050406030204" pitchFamily="18" charset="0"/>
                      </a:rPr>
                      <m:t>𝑊</m:t>
                    </m:r>
                    <m:r>
                      <a:rPr lang="en-US" sz="2000" i="1" dirty="0">
                        <a:latin typeface="Cambria Math" panose="02040503050406030204" pitchFamily="18" charset="0"/>
                      </a:rPr>
                      <m:t> →</m:t>
                    </m:r>
                    <m:r>
                      <a:rPr lang="en-US" sz="2000" i="1" dirty="0" smtClean="0">
                        <a:latin typeface="Cambria Math" panose="02040503050406030204" pitchFamily="18" charset="0"/>
                      </a:rPr>
                      <m:t>𝑊</m:t>
                    </m:r>
                  </m:oMath>
                </a14:m>
                <a:endParaRPr lang="en-US" sz="2000" dirty="0"/>
              </a:p>
              <a:p>
                <a:r>
                  <a:rPr lang="en-US" sz="2000" dirty="0"/>
                  <a:t>then the tensor product produces a new operator</a:t>
                </a:r>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𝐴</m:t>
                      </m:r>
                      <m:r>
                        <a:rPr lang="en-US" sz="2000" i="1" dirty="0" smtClean="0">
                          <a:latin typeface="Cambria Math" panose="02040503050406030204" pitchFamily="18" charset="0"/>
                        </a:rPr>
                        <m:t> ⊗</m:t>
                      </m:r>
                      <m:r>
                        <a:rPr lang="en-US" sz="2000" i="1" dirty="0">
                          <a:latin typeface="Cambria Math" panose="02040503050406030204" pitchFamily="18" charset="0"/>
                        </a:rPr>
                        <m:t>𝐵</m:t>
                      </m:r>
                      <m:r>
                        <a:rPr lang="en-US" sz="2000" i="1" dirty="0">
                          <a:latin typeface="Cambria Math" panose="02040503050406030204" pitchFamily="18" charset="0"/>
                        </a:rPr>
                        <m:t> : </m:t>
                      </m:r>
                      <m:r>
                        <a:rPr lang="en-US" sz="2000" i="1" dirty="0">
                          <a:latin typeface="Cambria Math" panose="02040503050406030204" pitchFamily="18" charset="0"/>
                        </a:rPr>
                        <m:t>𝑉</m:t>
                      </m:r>
                      <m:r>
                        <a:rPr lang="en-US" sz="2000" i="1" dirty="0">
                          <a:latin typeface="Cambria Math" panose="02040503050406030204" pitchFamily="18" charset="0"/>
                        </a:rPr>
                        <m:t> ⊗</m:t>
                      </m:r>
                      <m:r>
                        <a:rPr lang="en-US" sz="2000" i="1" dirty="0">
                          <a:latin typeface="Cambria Math" panose="02040503050406030204" pitchFamily="18" charset="0"/>
                        </a:rPr>
                        <m:t>𝑊</m:t>
                      </m:r>
                      <m:r>
                        <a:rPr lang="en-US" sz="2000" i="1" dirty="0">
                          <a:latin typeface="Cambria Math" panose="02040503050406030204" pitchFamily="18" charset="0"/>
                        </a:rPr>
                        <m:t> →</m:t>
                      </m:r>
                      <m:r>
                        <a:rPr lang="en-US" sz="2000" i="1" dirty="0">
                          <a:latin typeface="Cambria Math" panose="02040503050406030204" pitchFamily="18" charset="0"/>
                        </a:rPr>
                        <m:t>𝑉</m:t>
                      </m:r>
                      <m:r>
                        <a:rPr lang="en-US" sz="2000" i="1" dirty="0">
                          <a:latin typeface="Cambria Math" panose="02040503050406030204" pitchFamily="18" charset="0"/>
                        </a:rPr>
                        <m:t> ⊗</m:t>
                      </m:r>
                      <m:r>
                        <a:rPr lang="en-US" sz="2000" i="1" dirty="0" smtClean="0">
                          <a:latin typeface="Cambria Math" panose="02040503050406030204" pitchFamily="18" charset="0"/>
                        </a:rPr>
                        <m:t>𝑊</m:t>
                      </m:r>
                    </m:oMath>
                  </m:oMathPara>
                </a14:m>
                <a:endParaRPr lang="en-US" sz="2000" dirty="0"/>
              </a:p>
              <a:p>
                <a:r>
                  <a:rPr lang="en-US" sz="2000" dirty="0"/>
                  <a:t>defined by</a:t>
                </a:r>
              </a:p>
              <a:p>
                <a:pPr/>
                <a14:m>
                  <m:oMathPara xmlns:m="http://schemas.openxmlformats.org/officeDocument/2006/math">
                    <m:oMathParaPr>
                      <m:jc m:val="centerGroup"/>
                    </m:oMathParaPr>
                    <m:oMath xmlns:m="http://schemas.openxmlformats.org/officeDocument/2006/math">
                      <m:d>
                        <m:dPr>
                          <m:ctrlPr>
                            <a:rPr lang="en-US" sz="2000" i="1" dirty="0" smtClean="0">
                              <a:latin typeface="Cambria Math" panose="02040503050406030204" pitchFamily="18" charset="0"/>
                            </a:rPr>
                          </m:ctrlPr>
                        </m:dPr>
                        <m:e>
                          <m:r>
                            <a:rPr lang="en-US" sz="2000" i="1" dirty="0" smtClean="0">
                              <a:latin typeface="Cambria Math" panose="02040503050406030204" pitchFamily="18" charset="0"/>
                            </a:rPr>
                            <m:t>𝐴</m:t>
                          </m:r>
                          <m:r>
                            <a:rPr lang="en-US" sz="2000" i="1" dirty="0" smtClean="0">
                              <a:latin typeface="Cambria Math" panose="02040503050406030204" pitchFamily="18" charset="0"/>
                            </a:rPr>
                            <m:t>⊗</m:t>
                          </m:r>
                          <m:r>
                            <a:rPr lang="en-US" sz="2000" i="1" dirty="0">
                              <a:latin typeface="Cambria Math" panose="02040503050406030204" pitchFamily="18" charset="0"/>
                            </a:rPr>
                            <m:t>𝐵</m:t>
                          </m:r>
                        </m:e>
                      </m:d>
                      <m:d>
                        <m:dPr>
                          <m:ctrlPr>
                            <a:rPr lang="en-US" sz="2000" i="1" dirty="0">
                              <a:latin typeface="Cambria Math" panose="02040503050406030204" pitchFamily="18" charset="0"/>
                            </a:rPr>
                          </m:ctrlPr>
                        </m:dPr>
                        <m:e>
                          <m:r>
                            <a:rPr lang="en-US" sz="2000" i="1" dirty="0">
                              <a:latin typeface="Cambria Math" panose="02040503050406030204" pitchFamily="18" charset="0"/>
                            </a:rPr>
                            <m:t>𝑣</m:t>
                          </m:r>
                          <m:r>
                            <a:rPr lang="en-US" sz="2000" i="1" dirty="0">
                              <a:latin typeface="Cambria Math" panose="02040503050406030204" pitchFamily="18" charset="0"/>
                            </a:rPr>
                            <m:t>⊗</m:t>
                          </m:r>
                          <m:r>
                            <a:rPr lang="en-US" sz="2000" i="1" dirty="0">
                              <a:latin typeface="Cambria Math" panose="02040503050406030204" pitchFamily="18" charset="0"/>
                            </a:rPr>
                            <m:t>𝑤</m:t>
                          </m:r>
                        </m:e>
                      </m:d>
                      <m:r>
                        <a:rPr lang="en-US" sz="2000" i="1" dirty="0">
                          <a:latin typeface="Cambria Math" panose="02040503050406030204" pitchFamily="18" charset="0"/>
                        </a:rPr>
                        <m:t>=</m:t>
                      </m:r>
                      <m:d>
                        <m:dPr>
                          <m:ctrlPr>
                            <a:rPr lang="en-US" sz="2000" i="1" dirty="0">
                              <a:latin typeface="Cambria Math" panose="02040503050406030204" pitchFamily="18" charset="0"/>
                            </a:rPr>
                          </m:ctrlPr>
                        </m:dPr>
                        <m:e>
                          <m:r>
                            <a:rPr lang="en-US" sz="2000" i="1" dirty="0">
                              <a:latin typeface="Cambria Math" panose="02040503050406030204" pitchFamily="18" charset="0"/>
                            </a:rPr>
                            <m:t>𝐴𝑣</m:t>
                          </m:r>
                        </m:e>
                      </m:d>
                      <m:r>
                        <a:rPr lang="en-US" sz="2000" i="1" dirty="0">
                          <a:latin typeface="Cambria Math" panose="02040503050406030204" pitchFamily="18" charset="0"/>
                        </a:rPr>
                        <m:t>⊗</m:t>
                      </m:r>
                      <m:d>
                        <m:dPr>
                          <m:ctrlPr>
                            <a:rPr lang="en-US" sz="2000" i="1" dirty="0">
                              <a:latin typeface="Cambria Math" panose="02040503050406030204" pitchFamily="18" charset="0"/>
                            </a:rPr>
                          </m:ctrlPr>
                        </m:dPr>
                        <m:e>
                          <m:r>
                            <a:rPr lang="en-US" sz="2000" i="1" dirty="0" err="1">
                              <a:latin typeface="Cambria Math" panose="02040503050406030204" pitchFamily="18" charset="0"/>
                            </a:rPr>
                            <m:t>𝐵𝑤</m:t>
                          </m:r>
                        </m:e>
                      </m:d>
                    </m:oMath>
                  </m:oMathPara>
                </a14:m>
                <a:endParaRPr lang="en-US" sz="2000" dirty="0"/>
              </a:p>
              <a:p>
                <a:endParaRPr lang="en-US" sz="2400" dirty="0"/>
              </a:p>
            </p:txBody>
          </p:sp>
        </mc:Choice>
        <mc:Fallback xmlns="">
          <p:sp>
            <p:nvSpPr>
              <p:cNvPr id="5" name="TextBox 4">
                <a:extLst>
                  <a:ext uri="{FF2B5EF4-FFF2-40B4-BE49-F238E27FC236}">
                    <a16:creationId xmlns:a16="http://schemas.microsoft.com/office/drawing/2014/main" id="{8CFECBE5-D8BD-EE14-6AC1-B019E1AD21C0}"/>
                  </a:ext>
                </a:extLst>
              </p:cNvPr>
              <p:cNvSpPr txBox="1">
                <a:spLocks noRot="1" noChangeAspect="1" noMove="1" noResize="1" noEditPoints="1" noAdjustHandles="1" noChangeArrowheads="1" noChangeShapeType="1" noTextEdit="1"/>
              </p:cNvSpPr>
              <p:nvPr/>
            </p:nvSpPr>
            <p:spPr>
              <a:xfrm>
                <a:off x="536447" y="889843"/>
                <a:ext cx="5754625" cy="5386090"/>
              </a:xfrm>
              <a:prstGeom prst="rect">
                <a:avLst/>
              </a:prstGeom>
              <a:blipFill>
                <a:blip r:embed="rId2"/>
                <a:stretch>
                  <a:fillRect l="-1101" t="-706" r="-220"/>
                </a:stretch>
              </a:blipFill>
            </p:spPr>
            <p:txBody>
              <a:bodyPr/>
              <a:lstStyle/>
              <a:p>
                <a:r>
                  <a:rPr lang="en-US">
                    <a:noFill/>
                  </a:rPr>
                  <a:t> </a:t>
                </a:r>
              </a:p>
            </p:txBody>
          </p:sp>
        </mc:Fallback>
      </mc:AlternateContent>
    </p:spTree>
    <p:extLst>
      <p:ext uri="{BB962C8B-B14F-4D97-AF65-F5344CB8AC3E}">
        <p14:creationId xmlns:p14="http://schemas.microsoft.com/office/powerpoint/2010/main" val="2802356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04014-BF49-809E-3C85-0F74BF3FB8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0920A-72B6-E87D-97E4-38AC7A62E917}"/>
              </a:ext>
            </a:extLst>
          </p:cNvPr>
          <p:cNvSpPr>
            <a:spLocks noGrp="1"/>
          </p:cNvSpPr>
          <p:nvPr>
            <p:ph type="title"/>
          </p:nvPr>
        </p:nvSpPr>
        <p:spPr>
          <a:xfrm>
            <a:off x="750367" y="0"/>
            <a:ext cx="10691265" cy="582067"/>
          </a:xfrm>
        </p:spPr>
        <p:txBody>
          <a:bodyPr>
            <a:normAutofit fontScale="90000"/>
          </a:bodyPr>
          <a:lstStyle/>
          <a:p>
            <a:r>
              <a:rPr lang="en-US" dirty="0"/>
              <a:t>Programming analogy</a:t>
            </a:r>
          </a:p>
        </p:txBody>
      </p:sp>
      <p:sp>
        <p:nvSpPr>
          <p:cNvPr id="5" name="TextBox 4">
            <a:extLst>
              <a:ext uri="{FF2B5EF4-FFF2-40B4-BE49-F238E27FC236}">
                <a16:creationId xmlns:a16="http://schemas.microsoft.com/office/drawing/2014/main" id="{59B633BE-E932-8991-EE18-0E71F08D55DE}"/>
              </a:ext>
            </a:extLst>
          </p:cNvPr>
          <p:cNvSpPr txBox="1"/>
          <p:nvPr/>
        </p:nvSpPr>
        <p:spPr>
          <a:xfrm>
            <a:off x="536447" y="889843"/>
            <a:ext cx="6851905" cy="400110"/>
          </a:xfrm>
          <a:prstGeom prst="rect">
            <a:avLst/>
          </a:prstGeom>
          <a:noFill/>
        </p:spPr>
        <p:txBody>
          <a:bodyPr wrap="square">
            <a:spAutoFit/>
          </a:bodyPr>
          <a:lstStyle/>
          <a:p>
            <a:r>
              <a:rPr lang="en-US" sz="2000" dirty="0"/>
              <a:t>In computer science we often write </a:t>
            </a:r>
            <a:r>
              <a:rPr lang="en-US" sz="2000" b="1" dirty="0"/>
              <a:t>higher-order functions</a:t>
            </a:r>
            <a:r>
              <a:rPr lang="en-US" sz="2000" dirty="0"/>
              <a: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9ABC15C-DA8F-5805-A7CB-7043D0B7A4AD}"/>
                  </a:ext>
                </a:extLst>
              </p:cNvPr>
              <p:cNvSpPr txBox="1"/>
              <p:nvPr/>
            </p:nvSpPr>
            <p:spPr>
              <a:xfrm>
                <a:off x="6720842" y="1411730"/>
                <a:ext cx="4934711" cy="3046988"/>
              </a:xfrm>
              <a:prstGeom prst="rect">
                <a:avLst/>
              </a:prstGeom>
              <a:noFill/>
            </p:spPr>
            <p:txBody>
              <a:bodyPr wrap="square">
                <a:spAutoFit/>
              </a:bodyPr>
              <a:lstStyle/>
              <a:p>
                <a:pPr>
                  <a:buNone/>
                </a:pPr>
                <a:r>
                  <a:rPr lang="en-US" sz="2400" dirty="0"/>
                  <a:t>The tensor product constructs a new operator</a:t>
                </a:r>
              </a:p>
              <a:p>
                <a:pPr>
                  <a:buNone/>
                </a:pPr>
                <a:endParaRPr lang="en-US" sz="2400" dirty="0"/>
              </a:p>
              <a:p>
                <a:pPr>
                  <a:buNone/>
                </a:pPr>
                <a:endParaRPr lang="en-US" sz="2400" dirty="0"/>
              </a:p>
              <a:p>
                <a:pPr>
                  <a:buNone/>
                </a:pPr>
                <a:endParaRPr lang="en-US" sz="2400" dirty="0"/>
              </a:p>
              <a:p>
                <a:pPr>
                  <a:buNone/>
                </a:pPr>
                <a:r>
                  <a:rPr lang="en-US" sz="2400" dirty="0"/>
                  <a:t>defined by</a:t>
                </a:r>
              </a:p>
              <a:p>
                <a:pPr>
                  <a:buNone/>
                </a:pPr>
                <a:endParaRPr lang="en-US" sz="2400" dirty="0"/>
              </a:p>
              <a:p>
                <a:pPr>
                  <a:buNone/>
                </a:pPr>
                <a14:m>
                  <m:oMathPara xmlns:m="http://schemas.openxmlformats.org/officeDocument/2006/math">
                    <m:oMathParaPr>
                      <m:jc m:val="centerGroup"/>
                    </m:oMathParaPr>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𝐴</m:t>
                          </m:r>
                          <m:r>
                            <a:rPr lang="en-US" sz="2400" i="1" dirty="0" smtClean="0">
                              <a:latin typeface="Cambria Math" panose="02040503050406030204" pitchFamily="18" charset="0"/>
                            </a:rPr>
                            <m:t>⊗</m:t>
                          </m:r>
                          <m:r>
                            <a:rPr lang="en-US" sz="2400" i="1" dirty="0">
                              <a:latin typeface="Cambria Math" panose="02040503050406030204" pitchFamily="18" charset="0"/>
                            </a:rPr>
                            <m:t>𝐵</m:t>
                          </m:r>
                        </m:e>
                      </m:d>
                      <m:d>
                        <m:dPr>
                          <m:ctrlPr>
                            <a:rPr lang="en-US" sz="2400" i="1" dirty="0">
                              <a:latin typeface="Cambria Math" panose="02040503050406030204" pitchFamily="18" charset="0"/>
                            </a:rPr>
                          </m:ctrlPr>
                        </m:dPr>
                        <m:e>
                          <m:r>
                            <a:rPr lang="en-US" sz="2400" i="1" dirty="0">
                              <a:latin typeface="Cambria Math" panose="02040503050406030204" pitchFamily="18" charset="0"/>
                            </a:rPr>
                            <m:t>𝑣</m:t>
                          </m:r>
                          <m:r>
                            <a:rPr lang="en-US" sz="2400" i="1" dirty="0">
                              <a:latin typeface="Cambria Math" panose="02040503050406030204" pitchFamily="18" charset="0"/>
                            </a:rPr>
                            <m:t>⊗</m:t>
                          </m:r>
                          <m:r>
                            <a:rPr lang="en-US" sz="2400" i="1" dirty="0">
                              <a:latin typeface="Cambria Math" panose="02040503050406030204" pitchFamily="18" charset="0"/>
                            </a:rPr>
                            <m:t>𝑤</m:t>
                          </m:r>
                        </m:e>
                      </m:d>
                      <m:r>
                        <a:rPr lang="en-US" sz="2400" i="1" dirty="0">
                          <a:latin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𝐴𝑣</m:t>
                          </m:r>
                        </m:e>
                      </m:d>
                      <m:r>
                        <a:rPr lang="en-US" sz="2400" i="1" dirty="0">
                          <a:latin typeface="Cambria Math" panose="02040503050406030204" pitchFamily="18" charset="0"/>
                        </a:rPr>
                        <m:t>⊗</m:t>
                      </m:r>
                      <m:d>
                        <m:dPr>
                          <m:ctrlPr>
                            <a:rPr lang="en-US" sz="2400" i="1" dirty="0">
                              <a:latin typeface="Cambria Math" panose="02040503050406030204" pitchFamily="18" charset="0"/>
                            </a:rPr>
                          </m:ctrlPr>
                        </m:dPr>
                        <m:e>
                          <m:r>
                            <a:rPr lang="en-US" sz="2400" i="1" dirty="0" err="1">
                              <a:latin typeface="Cambria Math" panose="02040503050406030204" pitchFamily="18" charset="0"/>
                            </a:rPr>
                            <m:t>𝐵𝑤</m:t>
                          </m:r>
                        </m:e>
                      </m:d>
                    </m:oMath>
                  </m:oMathPara>
                </a14:m>
                <a:endParaRPr lang="en-US" sz="2400" dirty="0"/>
              </a:p>
            </p:txBody>
          </p:sp>
        </mc:Choice>
        <mc:Fallback xmlns="">
          <p:sp>
            <p:nvSpPr>
              <p:cNvPr id="12" name="TextBox 11">
                <a:extLst>
                  <a:ext uri="{FF2B5EF4-FFF2-40B4-BE49-F238E27FC236}">
                    <a16:creationId xmlns:a16="http://schemas.microsoft.com/office/drawing/2014/main" id="{F9ABC15C-DA8F-5805-A7CB-7043D0B7A4AD}"/>
                  </a:ext>
                </a:extLst>
              </p:cNvPr>
              <p:cNvSpPr txBox="1">
                <a:spLocks noRot="1" noChangeAspect="1" noMove="1" noResize="1" noEditPoints="1" noAdjustHandles="1" noChangeArrowheads="1" noChangeShapeType="1" noTextEdit="1"/>
              </p:cNvSpPr>
              <p:nvPr/>
            </p:nvSpPr>
            <p:spPr>
              <a:xfrm>
                <a:off x="6720842" y="1411730"/>
                <a:ext cx="4934711" cy="3046988"/>
              </a:xfrm>
              <a:prstGeom prst="rect">
                <a:avLst/>
              </a:prstGeom>
              <a:blipFill>
                <a:blip r:embed="rId2"/>
                <a:stretch>
                  <a:fillRect l="-2057" t="-1667" r="-2057" b="-3750"/>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E7566B4A-50D3-54D1-EC8B-089BAB41449C}"/>
              </a:ext>
            </a:extLst>
          </p:cNvPr>
          <p:cNvSpPr txBox="1"/>
          <p:nvPr/>
        </p:nvSpPr>
        <p:spPr>
          <a:xfrm>
            <a:off x="13112496" y="475488"/>
            <a:ext cx="184731" cy="369332"/>
          </a:xfrm>
          <a:prstGeom prst="rect">
            <a:avLst/>
          </a:prstGeom>
          <a:solidFill>
            <a:schemeClr val="bg1"/>
          </a:solidFill>
        </p:spPr>
        <p:txBody>
          <a:bodyPr wrap="none" rtlCol="0">
            <a:spAutoFit/>
          </a:bodyPr>
          <a:lstStyle/>
          <a:p>
            <a:endParaRPr lang="en-US" dirty="0"/>
          </a:p>
        </p:txBody>
      </p:sp>
      <p:sp>
        <p:nvSpPr>
          <p:cNvPr id="17" name="TextBox 16">
            <a:extLst>
              <a:ext uri="{FF2B5EF4-FFF2-40B4-BE49-F238E27FC236}">
                <a16:creationId xmlns:a16="http://schemas.microsoft.com/office/drawing/2014/main" id="{B449A9FD-B69D-AD8E-013D-E513278BBA8F}"/>
              </a:ext>
            </a:extLst>
          </p:cNvPr>
          <p:cNvSpPr txBox="1"/>
          <p:nvPr/>
        </p:nvSpPr>
        <p:spPr>
          <a:xfrm>
            <a:off x="201168" y="1411730"/>
            <a:ext cx="6217919" cy="5078313"/>
          </a:xfrm>
          <a:prstGeom prst="rect">
            <a:avLst/>
          </a:prstGeom>
          <a:solidFill>
            <a:schemeClr val="tx1"/>
          </a:solidFill>
        </p:spPr>
        <p:txBody>
          <a:bodyPr wrap="square">
            <a:spAutoFit/>
          </a:bodyPr>
          <a:lstStyle/>
          <a:p>
            <a:pPr>
              <a:buNone/>
            </a:pPr>
            <a:r>
              <a:rPr lang="en-US" b="0" dirty="0">
                <a:solidFill>
                  <a:srgbClr val="569CD6"/>
                </a:solidFill>
                <a:effectLst/>
                <a:latin typeface="Menlo" panose="020B0609030804020204" pitchFamily="49" charset="0"/>
              </a:rPr>
              <a:t>def</a:t>
            </a:r>
            <a:r>
              <a:rPr lang="en-US" b="0" dirty="0">
                <a:solidFill>
                  <a:srgbClr val="FFFFFF"/>
                </a:solidFill>
                <a:effectLst/>
                <a:latin typeface="Menlo" panose="020B0609030804020204" pitchFamily="49" charset="0"/>
              </a:rPr>
              <a:t> </a:t>
            </a:r>
            <a:r>
              <a:rPr lang="en-US" b="0" dirty="0" err="1">
                <a:solidFill>
                  <a:srgbClr val="DCDCAA"/>
                </a:solidFill>
                <a:effectLst/>
                <a:latin typeface="Menlo" panose="020B0609030804020204" pitchFamily="49" charset="0"/>
              </a:rPr>
              <a:t>pair_map</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f</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g</a:t>
            </a:r>
            <a:r>
              <a:rPr lang="en-US" b="0" dirty="0">
                <a:solidFill>
                  <a:srgbClr val="FFFFFF"/>
                </a:solidFill>
                <a:effectLst/>
                <a:latin typeface="Menlo" panose="020B0609030804020204" pitchFamily="49" charset="0"/>
              </a:rPr>
              <a:t>):</a:t>
            </a:r>
          </a:p>
          <a:p>
            <a:pPr>
              <a:buNone/>
            </a:pPr>
            <a:r>
              <a:rPr lang="en-US" b="0" dirty="0">
                <a:solidFill>
                  <a:srgbClr val="569CD6"/>
                </a:solidFill>
                <a:effectLst/>
                <a:latin typeface="Menlo" panose="020B0609030804020204" pitchFamily="49" charset="0"/>
              </a:rPr>
              <a:t>	def</a:t>
            </a:r>
            <a:r>
              <a:rPr lang="en-US" b="0" dirty="0">
                <a:solidFill>
                  <a:srgbClr val="FFFFFF"/>
                </a:solidFill>
                <a:effectLst/>
                <a:latin typeface="Menlo" panose="020B0609030804020204" pitchFamily="49" charset="0"/>
              </a:rPr>
              <a:t> </a:t>
            </a:r>
            <a:r>
              <a:rPr lang="en-US" b="0" dirty="0">
                <a:solidFill>
                  <a:srgbClr val="DCDCAA"/>
                </a:solidFill>
                <a:effectLst/>
                <a:latin typeface="Menlo" panose="020B0609030804020204" pitchFamily="49" charset="0"/>
              </a:rPr>
              <a:t>combined</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x</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y</a:t>
            </a:r>
            <a:r>
              <a:rPr lang="en-US" b="0" dirty="0">
                <a:solidFill>
                  <a:srgbClr val="FFFFFF"/>
                </a:solidFill>
                <a:effectLst/>
                <a:latin typeface="Menlo" panose="020B0609030804020204" pitchFamily="49" charset="0"/>
              </a:rPr>
              <a:t>):</a:t>
            </a:r>
          </a:p>
          <a:p>
            <a:pPr>
              <a:buNone/>
            </a:pPr>
            <a:r>
              <a:rPr lang="en-US" b="0" dirty="0">
                <a:solidFill>
                  <a:srgbClr val="C586C0"/>
                </a:solidFill>
                <a:effectLst/>
                <a:latin typeface="Menlo" panose="020B0609030804020204" pitchFamily="49" charset="0"/>
              </a:rPr>
              <a:t>		return</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f</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x</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g</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y</a:t>
            </a:r>
            <a:r>
              <a:rPr lang="en-US" b="0" dirty="0">
                <a:solidFill>
                  <a:srgbClr val="FFFFFF"/>
                </a:solidFill>
                <a:effectLst/>
                <a:latin typeface="Menlo" panose="020B0609030804020204" pitchFamily="49" charset="0"/>
              </a:rPr>
              <a:t>))</a:t>
            </a:r>
          </a:p>
          <a:p>
            <a:pPr>
              <a:buNone/>
            </a:pPr>
            <a:r>
              <a:rPr lang="en-US" b="0" dirty="0">
                <a:solidFill>
                  <a:srgbClr val="C586C0"/>
                </a:solidFill>
                <a:effectLst/>
                <a:latin typeface="Menlo" panose="020B0609030804020204" pitchFamily="49" charset="0"/>
              </a:rPr>
              <a:t>	return</a:t>
            </a:r>
            <a:r>
              <a:rPr lang="en-US" b="0" dirty="0">
                <a:solidFill>
                  <a:srgbClr val="FFFFFF"/>
                </a:solidFill>
                <a:effectLst/>
                <a:latin typeface="Menlo" panose="020B0609030804020204" pitchFamily="49" charset="0"/>
              </a:rPr>
              <a:t> </a:t>
            </a:r>
            <a:r>
              <a:rPr lang="en-US" b="0" dirty="0">
                <a:solidFill>
                  <a:srgbClr val="DCDCAA"/>
                </a:solidFill>
                <a:effectLst/>
                <a:latin typeface="Menlo" panose="020B0609030804020204" pitchFamily="49" charset="0"/>
              </a:rPr>
              <a:t>combined </a:t>
            </a:r>
            <a:r>
              <a:rPr lang="en-US" b="0" dirty="0">
                <a:solidFill>
                  <a:srgbClr val="03D866"/>
                </a:solidFill>
                <a:effectLst/>
                <a:latin typeface="Menlo" panose="020B0609030804020204" pitchFamily="49" charset="0"/>
              </a:rPr>
              <a:t># return a function</a:t>
            </a:r>
          </a:p>
          <a:p>
            <a:pPr>
              <a:buNone/>
            </a:pPr>
            <a:endParaRPr lang="en-US" b="0" dirty="0">
              <a:solidFill>
                <a:srgbClr val="FFFFFF"/>
              </a:solidFill>
              <a:effectLst/>
              <a:latin typeface="Menlo" panose="020B0609030804020204" pitchFamily="49" charset="0"/>
            </a:endParaRPr>
          </a:p>
          <a:p>
            <a:pPr>
              <a:buNone/>
            </a:pPr>
            <a:r>
              <a:rPr lang="en-US" b="0" dirty="0">
                <a:solidFill>
                  <a:srgbClr val="569CD6"/>
                </a:solidFill>
                <a:effectLst/>
                <a:latin typeface="Menlo" panose="020B0609030804020204" pitchFamily="49" charset="0"/>
              </a:rPr>
              <a:t>def</a:t>
            </a:r>
            <a:r>
              <a:rPr lang="en-US" b="0" dirty="0">
                <a:solidFill>
                  <a:srgbClr val="FFFFFF"/>
                </a:solidFill>
                <a:effectLst/>
                <a:latin typeface="Menlo" panose="020B0609030804020204" pitchFamily="49" charset="0"/>
              </a:rPr>
              <a:t> </a:t>
            </a:r>
            <a:r>
              <a:rPr lang="en-US" b="0" dirty="0">
                <a:solidFill>
                  <a:srgbClr val="DCDCAA"/>
                </a:solidFill>
                <a:effectLst/>
                <a:latin typeface="Menlo" panose="020B0609030804020204" pitchFamily="49" charset="0"/>
              </a:rPr>
              <a:t>square</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x</a:t>
            </a:r>
            <a:r>
              <a:rPr lang="en-US" b="0" dirty="0">
                <a:solidFill>
                  <a:srgbClr val="FFFFFF"/>
                </a:solidFill>
                <a:effectLst/>
                <a:latin typeface="Menlo" panose="020B0609030804020204" pitchFamily="49" charset="0"/>
              </a:rPr>
              <a:t>):</a:t>
            </a:r>
          </a:p>
          <a:p>
            <a:pPr>
              <a:buNone/>
            </a:pPr>
            <a:r>
              <a:rPr lang="en-US" b="0" dirty="0">
                <a:solidFill>
                  <a:srgbClr val="C586C0"/>
                </a:solidFill>
                <a:effectLst/>
                <a:latin typeface="Menlo" panose="020B0609030804020204" pitchFamily="49" charset="0"/>
              </a:rPr>
              <a:t>	return</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x</a:t>
            </a:r>
            <a:r>
              <a:rPr lang="en-US" b="0" dirty="0">
                <a:solidFill>
                  <a:srgbClr val="FFFFFF"/>
                </a:solidFill>
                <a:effectLst/>
                <a:latin typeface="Menlo" panose="020B0609030804020204" pitchFamily="49" charset="0"/>
              </a:rPr>
              <a:t> </a:t>
            </a:r>
            <a:r>
              <a:rPr lang="en-US" b="0" dirty="0">
                <a:solidFill>
                  <a:srgbClr val="D4D4D4"/>
                </a:solidFill>
                <a:effectLst/>
                <a:latin typeface="Menlo" panose="020B0609030804020204" pitchFamily="49" charset="0"/>
              </a:rPr>
              <a:t>*</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x</a:t>
            </a:r>
            <a:endParaRPr lang="en-US" b="0" dirty="0">
              <a:solidFill>
                <a:srgbClr val="FFFFFF"/>
              </a:solidFill>
              <a:effectLst/>
              <a:latin typeface="Menlo" panose="020B0609030804020204" pitchFamily="49" charset="0"/>
            </a:endParaRPr>
          </a:p>
          <a:p>
            <a:pPr>
              <a:buNone/>
            </a:pPr>
            <a:br>
              <a:rPr lang="en-US" b="0" dirty="0">
                <a:solidFill>
                  <a:srgbClr val="FFFFFF"/>
                </a:solidFill>
                <a:effectLst/>
                <a:latin typeface="Menlo" panose="020B0609030804020204" pitchFamily="49" charset="0"/>
              </a:rPr>
            </a:br>
            <a:endParaRPr lang="en-US" b="0" dirty="0">
              <a:solidFill>
                <a:srgbClr val="FFFFFF"/>
              </a:solidFill>
              <a:effectLst/>
              <a:latin typeface="Menlo" panose="020B0609030804020204" pitchFamily="49" charset="0"/>
            </a:endParaRPr>
          </a:p>
          <a:p>
            <a:pPr>
              <a:buNone/>
            </a:pPr>
            <a:r>
              <a:rPr lang="en-US" b="0" dirty="0">
                <a:solidFill>
                  <a:srgbClr val="569CD6"/>
                </a:solidFill>
                <a:effectLst/>
                <a:latin typeface="Menlo" panose="020B0609030804020204" pitchFamily="49" charset="0"/>
              </a:rPr>
              <a:t>def</a:t>
            </a:r>
            <a:r>
              <a:rPr lang="en-US" b="0" dirty="0">
                <a:solidFill>
                  <a:srgbClr val="FFFFFF"/>
                </a:solidFill>
                <a:effectLst/>
                <a:latin typeface="Menlo" panose="020B0609030804020204" pitchFamily="49" charset="0"/>
              </a:rPr>
              <a:t> </a:t>
            </a:r>
            <a:r>
              <a:rPr lang="en-US" b="0" dirty="0">
                <a:solidFill>
                  <a:srgbClr val="DCDCAA"/>
                </a:solidFill>
                <a:effectLst/>
                <a:latin typeface="Menlo" panose="020B0609030804020204" pitchFamily="49" charset="0"/>
              </a:rPr>
              <a:t>double</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x</a:t>
            </a:r>
            <a:r>
              <a:rPr lang="en-US" b="0" dirty="0">
                <a:solidFill>
                  <a:srgbClr val="FFFFFF"/>
                </a:solidFill>
                <a:effectLst/>
                <a:latin typeface="Menlo" panose="020B0609030804020204" pitchFamily="49" charset="0"/>
              </a:rPr>
              <a:t>):</a:t>
            </a:r>
          </a:p>
          <a:p>
            <a:pPr>
              <a:buNone/>
            </a:pPr>
            <a:r>
              <a:rPr lang="en-US" b="0" dirty="0">
                <a:solidFill>
                  <a:srgbClr val="C586C0"/>
                </a:solidFill>
                <a:effectLst/>
                <a:latin typeface="Menlo" panose="020B0609030804020204" pitchFamily="49" charset="0"/>
              </a:rPr>
              <a:t>	return</a:t>
            </a:r>
            <a:r>
              <a:rPr lang="en-US" b="0" dirty="0">
                <a:solidFill>
                  <a:srgbClr val="FFFFFF"/>
                </a:solidFill>
                <a:effectLst/>
                <a:latin typeface="Menlo" panose="020B0609030804020204" pitchFamily="49" charset="0"/>
              </a:rPr>
              <a:t> </a:t>
            </a:r>
            <a:r>
              <a:rPr lang="en-US" b="0" dirty="0">
                <a:solidFill>
                  <a:srgbClr val="B5CEA8"/>
                </a:solidFill>
                <a:effectLst/>
                <a:latin typeface="Menlo" panose="020B0609030804020204" pitchFamily="49" charset="0"/>
              </a:rPr>
              <a:t>2</a:t>
            </a:r>
            <a:r>
              <a:rPr lang="en-US" b="0" dirty="0">
                <a:solidFill>
                  <a:srgbClr val="FFFFFF"/>
                </a:solidFill>
                <a:effectLst/>
                <a:latin typeface="Menlo" panose="020B0609030804020204" pitchFamily="49" charset="0"/>
              </a:rPr>
              <a:t> </a:t>
            </a:r>
            <a:r>
              <a:rPr lang="en-US" b="0" dirty="0">
                <a:solidFill>
                  <a:srgbClr val="D4D4D4"/>
                </a:solidFill>
                <a:effectLst/>
                <a:latin typeface="Menlo" panose="020B0609030804020204" pitchFamily="49" charset="0"/>
              </a:rPr>
              <a:t>*</a:t>
            </a:r>
            <a:r>
              <a:rPr lang="en-US" b="0" dirty="0">
                <a:solidFill>
                  <a:srgbClr val="FFFFFF"/>
                </a:solidFill>
                <a:effectLst/>
                <a:latin typeface="Menlo" panose="020B0609030804020204" pitchFamily="49" charset="0"/>
              </a:rPr>
              <a:t> </a:t>
            </a:r>
            <a:r>
              <a:rPr lang="en-US" b="0" dirty="0">
                <a:solidFill>
                  <a:srgbClr val="9CDCFE"/>
                </a:solidFill>
                <a:effectLst/>
                <a:latin typeface="Menlo" panose="020B0609030804020204" pitchFamily="49" charset="0"/>
              </a:rPr>
              <a:t>x</a:t>
            </a:r>
            <a:endParaRPr lang="en-US" b="0" dirty="0">
              <a:solidFill>
                <a:srgbClr val="FFFFFF"/>
              </a:solidFill>
              <a:effectLst/>
              <a:latin typeface="Menlo" panose="020B0609030804020204" pitchFamily="49" charset="0"/>
            </a:endParaRPr>
          </a:p>
          <a:p>
            <a:pPr>
              <a:buNone/>
            </a:pPr>
            <a:br>
              <a:rPr lang="en-US" b="0" dirty="0">
                <a:solidFill>
                  <a:srgbClr val="FFFFFF"/>
                </a:solidFill>
                <a:effectLst/>
                <a:latin typeface="Menlo" panose="020B0609030804020204" pitchFamily="49" charset="0"/>
              </a:rPr>
            </a:br>
            <a:endParaRPr lang="en-US" b="0" dirty="0">
              <a:solidFill>
                <a:srgbClr val="FFFFFF"/>
              </a:solidFill>
              <a:effectLst/>
              <a:latin typeface="Menlo" panose="020B0609030804020204" pitchFamily="49" charset="0"/>
            </a:endParaRPr>
          </a:p>
          <a:p>
            <a:pPr>
              <a:buNone/>
            </a:pPr>
            <a:r>
              <a:rPr lang="en-US" b="0" dirty="0">
                <a:solidFill>
                  <a:srgbClr val="9CDCFE"/>
                </a:solidFill>
                <a:effectLst/>
                <a:latin typeface="Menlo" panose="020B0609030804020204" pitchFamily="49" charset="0"/>
              </a:rPr>
              <a:t>h</a:t>
            </a:r>
            <a:r>
              <a:rPr lang="en-US" b="0" dirty="0">
                <a:solidFill>
                  <a:srgbClr val="FFFFFF"/>
                </a:solidFill>
                <a:effectLst/>
                <a:latin typeface="Menlo" panose="020B0609030804020204" pitchFamily="49" charset="0"/>
              </a:rPr>
              <a:t> </a:t>
            </a:r>
            <a:r>
              <a:rPr lang="en-US" b="0" dirty="0">
                <a:solidFill>
                  <a:srgbClr val="D4D4D4"/>
                </a:solidFill>
                <a:effectLst/>
                <a:latin typeface="Menlo" panose="020B0609030804020204" pitchFamily="49" charset="0"/>
              </a:rPr>
              <a:t>=</a:t>
            </a:r>
            <a:r>
              <a:rPr lang="en-US" b="0" dirty="0">
                <a:solidFill>
                  <a:srgbClr val="FFFFFF"/>
                </a:solidFill>
                <a:effectLst/>
                <a:latin typeface="Menlo" panose="020B0609030804020204" pitchFamily="49" charset="0"/>
              </a:rPr>
              <a:t> </a:t>
            </a:r>
            <a:r>
              <a:rPr lang="en-US" b="0" dirty="0" err="1">
                <a:solidFill>
                  <a:srgbClr val="DCDCAA"/>
                </a:solidFill>
                <a:effectLst/>
                <a:latin typeface="Menlo" panose="020B0609030804020204" pitchFamily="49" charset="0"/>
              </a:rPr>
              <a:t>pair_map</a:t>
            </a:r>
            <a:r>
              <a:rPr lang="en-US" b="0" dirty="0">
                <a:solidFill>
                  <a:srgbClr val="FFFFFF"/>
                </a:solidFill>
                <a:effectLst/>
                <a:latin typeface="Menlo" panose="020B0609030804020204" pitchFamily="49" charset="0"/>
              </a:rPr>
              <a:t>(</a:t>
            </a:r>
            <a:r>
              <a:rPr lang="en-US" b="0" dirty="0">
                <a:solidFill>
                  <a:srgbClr val="DCDCAA"/>
                </a:solidFill>
                <a:effectLst/>
                <a:latin typeface="Menlo" panose="020B0609030804020204" pitchFamily="49" charset="0"/>
              </a:rPr>
              <a:t>square</a:t>
            </a:r>
            <a:r>
              <a:rPr lang="en-US" b="0" dirty="0">
                <a:solidFill>
                  <a:srgbClr val="FFFFFF"/>
                </a:solidFill>
                <a:effectLst/>
                <a:latin typeface="Menlo" panose="020B0609030804020204" pitchFamily="49" charset="0"/>
              </a:rPr>
              <a:t>, </a:t>
            </a:r>
            <a:r>
              <a:rPr lang="en-US" b="0" dirty="0">
                <a:solidFill>
                  <a:srgbClr val="DCDCAA"/>
                </a:solidFill>
                <a:effectLst/>
                <a:latin typeface="Menlo" panose="020B0609030804020204" pitchFamily="49" charset="0"/>
              </a:rPr>
              <a:t>double</a:t>
            </a:r>
            <a:r>
              <a:rPr lang="en-US" b="0" dirty="0">
                <a:solidFill>
                  <a:srgbClr val="FFFFFF"/>
                </a:solidFill>
                <a:effectLst/>
                <a:latin typeface="Menlo" panose="020B0609030804020204" pitchFamily="49" charset="0"/>
              </a:rPr>
              <a:t>)</a:t>
            </a:r>
          </a:p>
          <a:p>
            <a:pPr>
              <a:buNone/>
            </a:pPr>
            <a:r>
              <a:rPr lang="en-US" b="0" dirty="0">
                <a:solidFill>
                  <a:srgbClr val="DCDCAA"/>
                </a:solidFill>
                <a:effectLst/>
                <a:latin typeface="Menlo" panose="020B0609030804020204" pitchFamily="49" charset="0"/>
              </a:rPr>
              <a:t>print</a:t>
            </a:r>
            <a:r>
              <a:rPr lang="en-US" b="0" dirty="0">
                <a:solidFill>
                  <a:srgbClr val="FFFFFF"/>
                </a:solidFill>
                <a:effectLst/>
                <a:latin typeface="Menlo" panose="020B0609030804020204" pitchFamily="49" charset="0"/>
              </a:rPr>
              <a:t>(</a:t>
            </a:r>
            <a:r>
              <a:rPr lang="en-US" b="0" dirty="0">
                <a:solidFill>
                  <a:srgbClr val="9CDCFE"/>
                </a:solidFill>
                <a:effectLst/>
                <a:latin typeface="Menlo" panose="020B0609030804020204" pitchFamily="49" charset="0"/>
              </a:rPr>
              <a:t>h</a:t>
            </a:r>
            <a:r>
              <a:rPr lang="en-US" b="0" dirty="0">
                <a:solidFill>
                  <a:srgbClr val="FFFFFF"/>
                </a:solidFill>
                <a:effectLst/>
                <a:latin typeface="Menlo" panose="020B0609030804020204" pitchFamily="49" charset="0"/>
              </a:rPr>
              <a:t>(</a:t>
            </a:r>
            <a:r>
              <a:rPr lang="en-US" b="0" dirty="0">
                <a:solidFill>
                  <a:srgbClr val="B5CEA8"/>
                </a:solidFill>
                <a:effectLst/>
                <a:latin typeface="Menlo" panose="020B0609030804020204" pitchFamily="49" charset="0"/>
              </a:rPr>
              <a:t>3.0</a:t>
            </a:r>
            <a:r>
              <a:rPr lang="en-US" b="0" dirty="0">
                <a:solidFill>
                  <a:srgbClr val="FFFFFF"/>
                </a:solidFill>
                <a:effectLst/>
                <a:latin typeface="Menlo" panose="020B0609030804020204" pitchFamily="49" charset="0"/>
              </a:rPr>
              <a:t>, </a:t>
            </a:r>
            <a:r>
              <a:rPr lang="en-US" b="0" dirty="0">
                <a:solidFill>
                  <a:srgbClr val="B5CEA8"/>
                </a:solidFill>
                <a:effectLst/>
                <a:latin typeface="Menlo" panose="020B0609030804020204" pitchFamily="49" charset="0"/>
              </a:rPr>
              <a:t>4.0</a:t>
            </a:r>
            <a:r>
              <a:rPr lang="en-US" b="0" dirty="0">
                <a:solidFill>
                  <a:srgbClr val="FFFFFF"/>
                </a:solidFill>
                <a:effectLst/>
                <a:latin typeface="Menlo" panose="020B0609030804020204" pitchFamily="49" charset="0"/>
              </a:rPr>
              <a:t>))</a:t>
            </a:r>
          </a:p>
          <a:p>
            <a:pPr>
              <a:buNone/>
            </a:pPr>
            <a:endParaRPr lang="en-US" dirty="0">
              <a:solidFill>
                <a:srgbClr val="FFFFFF"/>
              </a:solidFill>
              <a:latin typeface="Menlo" panose="020B0609030804020204" pitchFamily="49" charset="0"/>
            </a:endParaRPr>
          </a:p>
          <a:p>
            <a:r>
              <a:rPr lang="en-US" sz="3600" dirty="0">
                <a:solidFill>
                  <a:srgbClr val="00B0F0"/>
                </a:solidFill>
              </a:rPr>
              <a:t>(9.0, 8.0)</a:t>
            </a:r>
          </a:p>
        </p:txBody>
      </p:sp>
    </p:spTree>
    <p:extLst>
      <p:ext uri="{BB962C8B-B14F-4D97-AF65-F5344CB8AC3E}">
        <p14:creationId xmlns:p14="http://schemas.microsoft.com/office/powerpoint/2010/main" val="3639282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ED2D-2E51-D09F-28DD-9242858136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AF178-07DB-DCF8-8847-31DBE4CE12D2}"/>
              </a:ext>
            </a:extLst>
          </p:cNvPr>
          <p:cNvSpPr>
            <a:spLocks noGrp="1"/>
          </p:cNvSpPr>
          <p:nvPr>
            <p:ph type="title"/>
          </p:nvPr>
        </p:nvSpPr>
        <p:spPr>
          <a:xfrm>
            <a:off x="750367" y="0"/>
            <a:ext cx="10691265" cy="1307592"/>
          </a:xfrm>
        </p:spPr>
        <p:txBody>
          <a:bodyPr>
            <a:normAutofit fontScale="90000"/>
          </a:bodyPr>
          <a:lstStyle/>
          <a:p>
            <a:r>
              <a:rPr lang="en-US" dirty="0"/>
              <a:t>Tensor products are higher-order functions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B95751A-6DBC-AEC8-02CD-CDD78EB100FF}"/>
                  </a:ext>
                </a:extLst>
              </p:cNvPr>
              <p:cNvSpPr txBox="1"/>
              <p:nvPr/>
            </p:nvSpPr>
            <p:spPr>
              <a:xfrm>
                <a:off x="536447" y="889843"/>
                <a:ext cx="11442193" cy="6193490"/>
              </a:xfrm>
              <a:prstGeom prst="rect">
                <a:avLst/>
              </a:prstGeom>
              <a:noFill/>
            </p:spPr>
            <p:txBody>
              <a:bodyPr wrap="square">
                <a:spAutoFit/>
              </a:bodyPr>
              <a:lstStyle/>
              <a:p>
                <a:r>
                  <a:rPr lang="en-US" sz="2000" dirty="0"/>
                  <a:t>Example:</a:t>
                </a:r>
                <a:br>
                  <a:rPr lang="en-US" sz="2000" dirty="0"/>
                </a:br>
                <a:br>
                  <a:rPr lang="en-US" sz="2000" dirty="0"/>
                </a:br>
                <a:r>
                  <a:rPr lang="en-US" sz="2000" dirty="0"/>
                  <a:t>Let</a:t>
                </a:r>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𝐴</m:t>
                      </m:r>
                      <m:r>
                        <a:rPr lang="en-US" sz="2000" i="1" dirty="0" smtClean="0">
                          <a:latin typeface="Cambria Math" panose="02040503050406030204" pitchFamily="18" charset="0"/>
                        </a:rPr>
                        <m:t>=</m:t>
                      </m:r>
                      <m:d>
                        <m:dPr>
                          <m:ctrlPr>
                            <a:rPr lang="en-US" sz="2000" i="1" dirty="0" smtClean="0">
                              <a:latin typeface="Cambria Math" panose="02040503050406030204" pitchFamily="18" charset="0"/>
                            </a:rPr>
                          </m:ctrlPr>
                        </m:dPr>
                        <m:e>
                          <m:m>
                            <m:mPr>
                              <m:plcHide m:val="on"/>
                              <m:mcs>
                                <m:mc>
                                  <m:mcPr>
                                    <m:count m:val="2"/>
                                    <m:mcJc m:val="center"/>
                                  </m:mcPr>
                                </m:mc>
                              </m:mcs>
                              <m:ctrlPr>
                                <a:rPr lang="en-US" sz="2000" i="1" dirty="0" smtClean="0">
                                  <a:latin typeface="Cambria Math" panose="02040503050406030204" pitchFamily="18" charset="0"/>
                                </a:rPr>
                              </m:ctrlPr>
                            </m:mPr>
                            <m:mr>
                              <m:e>
                                <m:r>
                                  <a:rPr lang="en-US" sz="2000" i="1" dirty="0">
                                    <a:latin typeface="Cambria Math" panose="02040503050406030204" pitchFamily="18" charset="0"/>
                                  </a:rPr>
                                  <m:t>1</m:t>
                                </m:r>
                              </m:e>
                              <m:e>
                                <m:r>
                                  <a:rPr lang="en-US" sz="2000" i="1" dirty="0">
                                    <a:latin typeface="Cambria Math" panose="02040503050406030204" pitchFamily="18" charset="0"/>
                                  </a:rPr>
                                  <m:t>2</m:t>
                                </m:r>
                              </m:e>
                            </m:mr>
                            <m:mr>
                              <m:e>
                                <m:r>
                                  <a:rPr lang="en-US" sz="2000" i="1" dirty="0">
                                    <a:latin typeface="Cambria Math" panose="02040503050406030204" pitchFamily="18" charset="0"/>
                                  </a:rPr>
                                  <m:t>3</m:t>
                                </m:r>
                              </m:e>
                              <m:e>
                                <m:r>
                                  <a:rPr lang="en-US" sz="2000" i="1" dirty="0">
                                    <a:latin typeface="Cambria Math" panose="02040503050406030204" pitchFamily="18" charset="0"/>
                                  </a:rPr>
                                  <m:t>4</m:t>
                                </m:r>
                              </m:e>
                            </m:mr>
                          </m:m>
                        </m:e>
                      </m:d>
                      <m:r>
                        <a:rPr lang="en-US" sz="2000" b="0" i="1" dirty="0" smtClean="0">
                          <a:latin typeface="Cambria Math" panose="02040503050406030204" pitchFamily="18" charset="0"/>
                        </a:rPr>
                        <m:t>=</m:t>
                      </m:r>
                      <m:d>
                        <m:dPr>
                          <m:ctrlPr>
                            <a:rPr lang="en-US" sz="2000" i="1" dirty="0">
                              <a:latin typeface="Cambria Math" panose="02040503050406030204" pitchFamily="18" charset="0"/>
                            </a:rPr>
                          </m:ctrlPr>
                        </m:dPr>
                        <m:e>
                          <m:m>
                            <m:mPr>
                              <m:mcs>
                                <m:mc>
                                  <m:mcPr>
                                    <m:count m:val="2"/>
                                    <m:mcJc m:val="center"/>
                                  </m:mcPr>
                                </m:mc>
                              </m:mcs>
                              <m:ctrlPr>
                                <a:rPr lang="en-US" sz="2000" i="1" dirty="0" smtClean="0">
                                  <a:latin typeface="Cambria Math" panose="02040503050406030204" pitchFamily="18" charset="0"/>
                                </a:rPr>
                              </m:ctrlPr>
                            </m:mPr>
                            <m:mr>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11</m:t>
                                    </m:r>
                                  </m:sub>
                                </m:sSub>
                              </m:e>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1</m:t>
                                    </m:r>
                                    <m:r>
                                      <a:rPr lang="en-US" sz="2000" b="0" i="1" dirty="0" smtClean="0">
                                        <a:latin typeface="Cambria Math" panose="02040503050406030204" pitchFamily="18" charset="0"/>
                                      </a:rPr>
                                      <m:t>2</m:t>
                                    </m:r>
                                  </m:sub>
                                </m:sSub>
                              </m:e>
                            </m:mr>
                            <m:mr>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b="0" i="1" dirty="0" smtClean="0">
                                        <a:latin typeface="Cambria Math" panose="02040503050406030204" pitchFamily="18" charset="0"/>
                                      </a:rPr>
                                      <m:t>21</m:t>
                                    </m:r>
                                  </m:sub>
                                </m:sSub>
                              </m:e>
                              <m:e>
                                <m:r>
                                  <a:rPr lang="en-US" sz="2000" b="0" i="1" dirty="0" smtClean="0">
                                    <a:latin typeface="Cambria Math" panose="02040503050406030204" pitchFamily="18" charset="0"/>
                                  </a:rPr>
                                  <m:t>22</m:t>
                                </m:r>
                              </m:e>
                            </m:mr>
                          </m:m>
                        </m:e>
                      </m:d>
                      <m:r>
                        <a:rPr lang="en-US" sz="2000" i="1" dirty="0">
                          <a:latin typeface="Cambria Math" panose="02040503050406030204" pitchFamily="18" charset="0"/>
                        </a:rPr>
                        <m:t>  </m:t>
                      </m:r>
                      <m:r>
                        <a:rPr lang="en-US" sz="2000" i="1" dirty="0">
                          <a:latin typeface="Cambria Math" panose="02040503050406030204" pitchFamily="18" charset="0"/>
                        </a:rPr>
                        <m:t>𝐵</m:t>
                      </m:r>
                      <m:r>
                        <a:rPr lang="en-US" sz="2000" i="1" dirty="0">
                          <a:latin typeface="Cambria Math" panose="02040503050406030204" pitchFamily="18" charset="0"/>
                        </a:rPr>
                        <m:t>=</m:t>
                      </m:r>
                      <m:d>
                        <m:dPr>
                          <m:ctrlPr>
                            <a:rPr lang="en-US" sz="2000" i="1" dirty="0">
                              <a:latin typeface="Cambria Math" panose="02040503050406030204" pitchFamily="18" charset="0"/>
                            </a:rPr>
                          </m:ctrlPr>
                        </m:dPr>
                        <m:e>
                          <m:m>
                            <m:mPr>
                              <m:plcHide m:val="on"/>
                              <m:mcs>
                                <m:mc>
                                  <m:mcPr>
                                    <m:count m:val="2"/>
                                    <m:mcJc m:val="center"/>
                                  </m:mcPr>
                                </m:mc>
                              </m:mcs>
                              <m:ctrlPr>
                                <a:rPr lang="en-US" sz="2000" i="1" dirty="0">
                                  <a:latin typeface="Cambria Math" panose="02040503050406030204" pitchFamily="18" charset="0"/>
                                </a:rPr>
                              </m:ctrlPr>
                            </m:mPr>
                            <m:mr>
                              <m:e>
                                <m:r>
                                  <a:rPr lang="en-US" sz="2000" i="1" dirty="0">
                                    <a:latin typeface="Cambria Math" panose="02040503050406030204" pitchFamily="18" charset="0"/>
                                  </a:rPr>
                                  <m:t>0</m:t>
                                </m:r>
                              </m:e>
                              <m:e>
                                <m:r>
                                  <a:rPr lang="en-US" sz="2000" i="1" dirty="0">
                                    <a:latin typeface="Cambria Math" panose="02040503050406030204" pitchFamily="18" charset="0"/>
                                  </a:rPr>
                                  <m:t>5</m:t>
                                </m:r>
                              </m:e>
                            </m:mr>
                            <m:mr>
                              <m:e>
                                <m:r>
                                  <a:rPr lang="en-US" sz="2000" i="1" dirty="0">
                                    <a:latin typeface="Cambria Math" panose="02040503050406030204" pitchFamily="18" charset="0"/>
                                  </a:rPr>
                                  <m:t>6</m:t>
                                </m:r>
                              </m:e>
                              <m:e>
                                <m:r>
                                  <a:rPr lang="en-US" sz="2000" i="1" dirty="0">
                                    <a:latin typeface="Cambria Math" panose="02040503050406030204" pitchFamily="18" charset="0"/>
                                  </a:rPr>
                                  <m:t>7</m:t>
                                </m:r>
                              </m:e>
                            </m:mr>
                          </m:m>
                        </m:e>
                      </m:d>
                    </m:oMath>
                  </m:oMathPara>
                </a14:m>
                <a:endParaRPr lang="en-US" sz="2000" dirty="0"/>
              </a:p>
              <a:p>
                <a:endParaRPr lang="en-US" sz="2000" dirty="0"/>
              </a:p>
              <a:p>
                <a:r>
                  <a:rPr lang="en-US" sz="2400" dirty="0"/>
                  <a:t>Both represent </a:t>
                </a:r>
                <a:r>
                  <a:rPr lang="en-US" sz="2400" b="1" dirty="0"/>
                  <a:t>linear operators on </a:t>
                </a:r>
                <a14:m>
                  <m:oMath xmlns:m="http://schemas.openxmlformats.org/officeDocument/2006/math">
                    <m:sSup>
                      <m:sSupPr>
                        <m:ctrlPr>
                          <a:rPr lang="en-US" sz="2400" i="1" dirty="0" smtClean="0">
                            <a:latin typeface="Cambria Math" panose="02040503050406030204" pitchFamily="18" charset="0"/>
                          </a:rPr>
                        </m:ctrlPr>
                      </m:sSupPr>
                      <m:e>
                        <m:r>
                          <a:rPr lang="en-US" sz="2400" i="1" dirty="0">
                            <a:latin typeface="Cambria Math" panose="02040503050406030204" pitchFamily="18" charset="0"/>
                          </a:rPr>
                          <m:t>ℝ</m:t>
                        </m:r>
                      </m:e>
                      <m:sup>
                        <m:r>
                          <a:rPr lang="en-US" sz="2400" b="0" i="1" dirty="0" smtClean="0">
                            <a:latin typeface="Cambria Math" panose="02040503050406030204" pitchFamily="18" charset="0"/>
                          </a:rPr>
                          <m:t>2</m:t>
                        </m:r>
                      </m:sup>
                    </m:sSup>
                  </m:oMath>
                </a14:m>
                <a:endParaRPr lang="en-US" sz="2400" i="1" dirty="0">
                  <a:latin typeface="Cambria Math" panose="02040503050406030204" pitchFamily="18" charset="0"/>
                </a:endParaRPr>
              </a:p>
              <a:p>
                <a:endParaRPr lang="en-US" sz="2400" i="1" dirty="0">
                  <a:latin typeface="Cambria Math" panose="02040503050406030204" pitchFamily="18" charset="0"/>
                </a:endParaRPr>
              </a:p>
              <a:p>
                <a:r>
                  <a:rPr lang="en-US" sz="2400" dirty="0"/>
                  <a:t>The tensor product operator</a:t>
                </a:r>
              </a:p>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𝐴</m:t>
                      </m:r>
                      <m:r>
                        <a:rPr lang="en-US" sz="2400" i="1" dirty="0" smtClean="0">
                          <a:latin typeface="Cambria Math" panose="02040503050406030204" pitchFamily="18" charset="0"/>
                        </a:rPr>
                        <m:t> ⊗</m:t>
                      </m:r>
                      <m:r>
                        <a:rPr lang="en-US" sz="2400" i="1" dirty="0">
                          <a:latin typeface="Cambria Math" panose="02040503050406030204" pitchFamily="18" charset="0"/>
                        </a:rPr>
                        <m:t>𝐵</m:t>
                      </m:r>
                    </m:oMath>
                  </m:oMathPara>
                </a14:m>
                <a:endParaRPr lang="en-US" sz="2400" dirty="0"/>
              </a:p>
              <a:p>
                <a:endParaRPr lang="en-US" sz="2400" dirty="0"/>
              </a:p>
              <a:p>
                <a:r>
                  <a:rPr lang="en-US" sz="2400" dirty="0"/>
                  <a:t>is defined by</a:t>
                </a:r>
              </a:p>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𝐴</m:t>
                      </m:r>
                      <m:r>
                        <a:rPr lang="en-US" sz="2000" i="1" dirty="0" smtClean="0">
                          <a:latin typeface="Cambria Math" panose="02040503050406030204" pitchFamily="18" charset="0"/>
                        </a:rPr>
                        <m:t>⊗</m:t>
                      </m:r>
                      <m:r>
                        <a:rPr lang="en-US" sz="2000" i="1" dirty="0">
                          <a:latin typeface="Cambria Math" panose="02040503050406030204" pitchFamily="18" charset="0"/>
                        </a:rPr>
                        <m:t>𝐵</m:t>
                      </m:r>
                      <m:r>
                        <a:rPr lang="en-US" sz="2000" i="1" dirty="0">
                          <a:latin typeface="Cambria Math" panose="02040503050406030204" pitchFamily="18" charset="0"/>
                        </a:rPr>
                        <m:t>=</m:t>
                      </m:r>
                      <m:d>
                        <m:dPr>
                          <m:ctrlPr>
                            <a:rPr lang="en-US" sz="2000" i="1" dirty="0">
                              <a:latin typeface="Cambria Math" panose="02040503050406030204" pitchFamily="18" charset="0"/>
                            </a:rPr>
                          </m:ctrlPr>
                        </m:dPr>
                        <m:e>
                          <m:m>
                            <m:mPr>
                              <m:plcHide m:val="on"/>
                              <m:mcs>
                                <m:mc>
                                  <m:mcPr>
                                    <m:count m:val="2"/>
                                    <m:mcJc m:val="center"/>
                                  </m:mcPr>
                                </m:mc>
                              </m:mcs>
                              <m:ctrlPr>
                                <a:rPr lang="en-US" sz="2000" i="1" dirty="0">
                                  <a:latin typeface="Cambria Math" panose="02040503050406030204" pitchFamily="18" charset="0"/>
                                </a:rPr>
                              </m:ctrlPr>
                            </m:mPr>
                            <m:mr>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11</m:t>
                                    </m:r>
                                  </m:sub>
                                </m:sSub>
                                <m:r>
                                  <a:rPr lang="en-US" sz="2000" i="1" dirty="0">
                                    <a:latin typeface="Cambria Math" panose="02040503050406030204" pitchFamily="18" charset="0"/>
                                  </a:rPr>
                                  <m:t>𝐵</m:t>
                                </m:r>
                              </m:e>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12</m:t>
                                    </m:r>
                                  </m:sub>
                                </m:sSub>
                                <m:r>
                                  <a:rPr lang="en-US" sz="2000" i="1" dirty="0">
                                    <a:latin typeface="Cambria Math" panose="02040503050406030204" pitchFamily="18" charset="0"/>
                                  </a:rPr>
                                  <m:t>𝐵</m:t>
                                </m:r>
                              </m:e>
                            </m:mr>
                            <m:mr>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21</m:t>
                                    </m:r>
                                  </m:sub>
                                </m:sSub>
                                <m:r>
                                  <a:rPr lang="en-US" sz="2000" i="1" dirty="0">
                                    <a:latin typeface="Cambria Math" panose="02040503050406030204" pitchFamily="18" charset="0"/>
                                  </a:rPr>
                                  <m:t>𝐵</m:t>
                                </m:r>
                              </m:e>
                              <m:e>
                                <m:sSub>
                                  <m:sSubPr>
                                    <m:ctrlPr>
                                      <a:rPr lang="en-US" sz="2000" i="1" dirty="0">
                                        <a:latin typeface="Cambria Math" panose="02040503050406030204" pitchFamily="18" charset="0"/>
                                      </a:rPr>
                                    </m:ctrlPr>
                                  </m:sSubPr>
                                  <m:e>
                                    <m:r>
                                      <a:rPr lang="en-US" sz="2000" i="1" dirty="0">
                                        <a:latin typeface="Cambria Math" panose="02040503050406030204" pitchFamily="18" charset="0"/>
                                      </a:rPr>
                                      <m:t>𝑎</m:t>
                                    </m:r>
                                  </m:e>
                                  <m:sub>
                                    <m:r>
                                      <a:rPr lang="en-US" sz="2000" i="1" dirty="0">
                                        <a:latin typeface="Cambria Math" panose="02040503050406030204" pitchFamily="18" charset="0"/>
                                      </a:rPr>
                                      <m:t>22</m:t>
                                    </m:r>
                                  </m:sub>
                                </m:sSub>
                                <m:r>
                                  <a:rPr lang="en-US" sz="2000" i="1" dirty="0">
                                    <a:latin typeface="Cambria Math" panose="02040503050406030204" pitchFamily="18" charset="0"/>
                                  </a:rPr>
                                  <m:t>𝐵</m:t>
                                </m:r>
                              </m:e>
                            </m:mr>
                          </m:m>
                        </m:e>
                      </m:d>
                      <m:r>
                        <a:rPr lang="en-US" sz="2000" b="0" i="1" dirty="0" smtClean="0">
                          <a:latin typeface="Cambria Math" panose="02040503050406030204" pitchFamily="18" charset="0"/>
                        </a:rPr>
                        <m:t>=</m:t>
                      </m:r>
                      <m:d>
                        <m:dPr>
                          <m:ctrlPr>
                            <a:rPr lang="en-US" sz="2000" i="1" dirty="0">
                              <a:latin typeface="Cambria Math" panose="02040503050406030204" pitchFamily="18" charset="0"/>
                            </a:rPr>
                          </m:ctrlPr>
                        </m:dPr>
                        <m:e>
                          <m:m>
                            <m:mPr>
                              <m:plcHide m:val="on"/>
                              <m:mcs>
                                <m:mc>
                                  <m:mcPr>
                                    <m:count m:val="2"/>
                                    <m:mcJc m:val="center"/>
                                  </m:mcPr>
                                </m:mc>
                              </m:mcs>
                              <m:ctrlPr>
                                <a:rPr lang="en-US" sz="2000" i="1" dirty="0">
                                  <a:latin typeface="Cambria Math" panose="02040503050406030204" pitchFamily="18" charset="0"/>
                                </a:rPr>
                              </m:ctrlPr>
                            </m:mPr>
                            <m:mr>
                              <m:e>
                                <m:r>
                                  <a:rPr lang="en-US" sz="2000" b="0" i="1" dirty="0" smtClean="0">
                                    <a:latin typeface="Cambria Math" panose="02040503050406030204" pitchFamily="18" charset="0"/>
                                  </a:rPr>
                                  <m:t>1</m:t>
                                </m:r>
                                <m:r>
                                  <a:rPr lang="en-US" sz="2000" i="1" dirty="0">
                                    <a:latin typeface="Cambria Math" panose="02040503050406030204" pitchFamily="18" charset="0"/>
                                  </a:rPr>
                                  <m:t>𝐵</m:t>
                                </m:r>
                              </m:e>
                              <m:e>
                                <m:r>
                                  <a:rPr lang="en-US" sz="2000" b="0" i="1" dirty="0" smtClean="0">
                                    <a:latin typeface="Cambria Math" panose="02040503050406030204" pitchFamily="18" charset="0"/>
                                  </a:rPr>
                                  <m:t>2</m:t>
                                </m:r>
                                <m:r>
                                  <a:rPr lang="en-US" sz="2000" i="1" dirty="0">
                                    <a:latin typeface="Cambria Math" panose="02040503050406030204" pitchFamily="18" charset="0"/>
                                  </a:rPr>
                                  <m:t>𝐵</m:t>
                                </m:r>
                              </m:e>
                            </m:mr>
                            <m:mr>
                              <m:e>
                                <m:r>
                                  <a:rPr lang="en-US" sz="2000" b="0" i="1" dirty="0" smtClean="0">
                                    <a:latin typeface="Cambria Math" panose="02040503050406030204" pitchFamily="18" charset="0"/>
                                  </a:rPr>
                                  <m:t>3</m:t>
                                </m:r>
                                <m:r>
                                  <a:rPr lang="en-US" sz="2000" i="1" dirty="0">
                                    <a:latin typeface="Cambria Math" panose="02040503050406030204" pitchFamily="18" charset="0"/>
                                  </a:rPr>
                                  <m:t>𝐵</m:t>
                                </m:r>
                              </m:e>
                              <m:e>
                                <m:r>
                                  <a:rPr lang="en-US" sz="2000" b="0" i="1" dirty="0" smtClean="0">
                                    <a:latin typeface="Cambria Math" panose="02040503050406030204" pitchFamily="18" charset="0"/>
                                  </a:rPr>
                                  <m:t>4</m:t>
                                </m:r>
                                <m:r>
                                  <a:rPr lang="en-US" sz="2000" i="1" dirty="0">
                                    <a:latin typeface="Cambria Math" panose="02040503050406030204" pitchFamily="18" charset="0"/>
                                  </a:rPr>
                                  <m:t>𝐵</m:t>
                                </m:r>
                              </m:e>
                            </m:mr>
                          </m:m>
                        </m:e>
                      </m:d>
                      <m:r>
                        <a:rPr lang="en-US" sz="2000" b="0" i="1" dirty="0" smtClean="0">
                          <a:latin typeface="Cambria Math" panose="02040503050406030204" pitchFamily="18" charset="0"/>
                        </a:rPr>
                        <m:t>=</m:t>
                      </m:r>
                      <m:d>
                        <m:dPr>
                          <m:ctrlPr>
                            <a:rPr lang="en-US" sz="2000" i="1" dirty="0" smtClean="0">
                              <a:latin typeface="Cambria Math" panose="02040503050406030204" pitchFamily="18" charset="0"/>
                            </a:rPr>
                          </m:ctrlPr>
                        </m:dPr>
                        <m:e>
                          <m:m>
                            <m:mPr>
                              <m:plcHide m:val="on"/>
                              <m:mcs>
                                <m:mc>
                                  <m:mcPr>
                                    <m:count m:val="2"/>
                                    <m:mcJc m:val="center"/>
                                  </m:mcPr>
                                </m:mc>
                              </m:mcs>
                              <m:ctrlPr>
                                <a:rPr lang="en-US" sz="2000" i="1" dirty="0">
                                  <a:latin typeface="Cambria Math" panose="02040503050406030204" pitchFamily="18" charset="0"/>
                                </a:rPr>
                              </m:ctrlPr>
                            </m:mPr>
                            <m:mr>
                              <m:e>
                                <m:r>
                                  <a:rPr lang="en-US" sz="2000" i="1" dirty="0">
                                    <a:latin typeface="Cambria Math" panose="02040503050406030204" pitchFamily="18" charset="0"/>
                                  </a:rPr>
                                  <m:t>1</m:t>
                                </m:r>
                                <m:d>
                                  <m:dPr>
                                    <m:ctrlPr>
                                      <a:rPr lang="en-US" sz="2000" i="1" dirty="0" smtClean="0">
                                        <a:latin typeface="Cambria Math" panose="02040503050406030204" pitchFamily="18" charset="0"/>
                                      </a:rPr>
                                    </m:ctrlPr>
                                  </m:dPr>
                                  <m:e>
                                    <m:m>
                                      <m:mPr>
                                        <m:mcs>
                                          <m:mc>
                                            <m:mcPr>
                                              <m:count m:val="2"/>
                                              <m:mcJc m:val="center"/>
                                            </m:mcPr>
                                          </m:mc>
                                        </m:mcs>
                                        <m:ctrlPr>
                                          <a:rPr lang="en-US" sz="2000" i="1" dirty="0" smtClean="0">
                                            <a:latin typeface="Cambria Math" panose="02040503050406030204" pitchFamily="18" charset="0"/>
                                          </a:rPr>
                                        </m:ctrlPr>
                                      </m:mPr>
                                      <m:mr>
                                        <m:e>
                                          <m:r>
                                            <m:rPr>
                                              <m:brk m:alnAt="7"/>
                                            </m:rPr>
                                            <a:rPr lang="en-US" sz="2000" b="0" i="1" dirty="0" smtClean="0">
                                              <a:latin typeface="Cambria Math" panose="02040503050406030204" pitchFamily="18" charset="0"/>
                                            </a:rPr>
                                            <m:t>5</m:t>
                                          </m:r>
                                        </m:e>
                                        <m:e>
                                          <m:r>
                                            <a:rPr lang="en-US" sz="2000" b="0" i="1" dirty="0" smtClean="0">
                                              <a:latin typeface="Cambria Math" panose="02040503050406030204" pitchFamily="18" charset="0"/>
                                            </a:rPr>
                                            <m:t>5</m:t>
                                          </m:r>
                                        </m:e>
                                      </m:mr>
                                      <m:mr>
                                        <m:e>
                                          <m:r>
                                            <a:rPr lang="en-US" sz="2000" b="0" i="1" dirty="0" smtClean="0">
                                              <a:latin typeface="Cambria Math" panose="02040503050406030204" pitchFamily="18" charset="0"/>
                                            </a:rPr>
                                            <m:t>6</m:t>
                                          </m:r>
                                        </m:e>
                                        <m:e>
                                          <m:r>
                                            <a:rPr lang="en-US" sz="2000" b="0" i="1" dirty="0" smtClean="0">
                                              <a:latin typeface="Cambria Math" panose="02040503050406030204" pitchFamily="18" charset="0"/>
                                            </a:rPr>
                                            <m:t>7</m:t>
                                          </m:r>
                                        </m:e>
                                      </m:mr>
                                    </m:m>
                                  </m:e>
                                </m:d>
                              </m:e>
                              <m:e>
                                <m:r>
                                  <a:rPr lang="en-US" sz="2000" i="1" dirty="0">
                                    <a:latin typeface="Cambria Math" panose="02040503050406030204" pitchFamily="18" charset="0"/>
                                  </a:rPr>
                                  <m:t>2</m:t>
                                </m:r>
                                <m:d>
                                  <m:dPr>
                                    <m:ctrlPr>
                                      <a:rPr lang="en-US" sz="2000" i="1" dirty="0">
                                        <a:latin typeface="Cambria Math" panose="02040503050406030204" pitchFamily="18" charset="0"/>
                                      </a:rPr>
                                    </m:ctrlPr>
                                  </m:dPr>
                                  <m:e>
                                    <m:m>
                                      <m:mPr>
                                        <m:mcs>
                                          <m:mc>
                                            <m:mcPr>
                                              <m:count m:val="2"/>
                                              <m:mcJc m:val="center"/>
                                            </m:mcPr>
                                          </m:mc>
                                        </m:mcs>
                                        <m:ctrlPr>
                                          <a:rPr lang="en-US" sz="2000" i="1" dirty="0">
                                            <a:latin typeface="Cambria Math" panose="02040503050406030204" pitchFamily="18" charset="0"/>
                                          </a:rPr>
                                        </m:ctrlPr>
                                      </m:mPr>
                                      <m:mr>
                                        <m:e>
                                          <m:r>
                                            <m:rPr>
                                              <m:brk m:alnAt="7"/>
                                            </m:rPr>
                                            <a:rPr lang="en-US" sz="2000" i="1" dirty="0">
                                              <a:latin typeface="Cambria Math" panose="02040503050406030204" pitchFamily="18" charset="0"/>
                                            </a:rPr>
                                            <m:t>5</m:t>
                                          </m:r>
                                        </m:e>
                                        <m:e>
                                          <m:r>
                                            <a:rPr lang="en-US" sz="2000" i="1" dirty="0">
                                              <a:latin typeface="Cambria Math" panose="02040503050406030204" pitchFamily="18" charset="0"/>
                                            </a:rPr>
                                            <m:t>5</m:t>
                                          </m:r>
                                        </m:e>
                                      </m:mr>
                                      <m:mr>
                                        <m:e>
                                          <m:r>
                                            <a:rPr lang="en-US" sz="2000" i="1" dirty="0">
                                              <a:latin typeface="Cambria Math" panose="02040503050406030204" pitchFamily="18" charset="0"/>
                                            </a:rPr>
                                            <m:t>6</m:t>
                                          </m:r>
                                        </m:e>
                                        <m:e>
                                          <m:r>
                                            <a:rPr lang="en-US" sz="2000" i="1" dirty="0">
                                              <a:latin typeface="Cambria Math" panose="02040503050406030204" pitchFamily="18" charset="0"/>
                                            </a:rPr>
                                            <m:t>7</m:t>
                                          </m:r>
                                        </m:e>
                                      </m:mr>
                                    </m:m>
                                  </m:e>
                                </m:d>
                              </m:e>
                            </m:mr>
                            <m:mr>
                              <m:e>
                                <m:r>
                                  <a:rPr lang="en-US" sz="2000" i="1" dirty="0">
                                    <a:latin typeface="Cambria Math" panose="02040503050406030204" pitchFamily="18" charset="0"/>
                                  </a:rPr>
                                  <m:t>3</m:t>
                                </m:r>
                                <m:d>
                                  <m:dPr>
                                    <m:ctrlPr>
                                      <a:rPr lang="en-US" sz="2000" i="1" dirty="0">
                                        <a:latin typeface="Cambria Math" panose="02040503050406030204" pitchFamily="18" charset="0"/>
                                      </a:rPr>
                                    </m:ctrlPr>
                                  </m:dPr>
                                  <m:e>
                                    <m:m>
                                      <m:mPr>
                                        <m:mcs>
                                          <m:mc>
                                            <m:mcPr>
                                              <m:count m:val="2"/>
                                              <m:mcJc m:val="center"/>
                                            </m:mcPr>
                                          </m:mc>
                                        </m:mcs>
                                        <m:ctrlPr>
                                          <a:rPr lang="en-US" sz="2000" i="1" dirty="0">
                                            <a:latin typeface="Cambria Math" panose="02040503050406030204" pitchFamily="18" charset="0"/>
                                          </a:rPr>
                                        </m:ctrlPr>
                                      </m:mPr>
                                      <m:mr>
                                        <m:e>
                                          <m:r>
                                            <m:rPr>
                                              <m:brk m:alnAt="7"/>
                                            </m:rPr>
                                            <a:rPr lang="en-US" sz="2000" i="1" dirty="0">
                                              <a:latin typeface="Cambria Math" panose="02040503050406030204" pitchFamily="18" charset="0"/>
                                            </a:rPr>
                                            <m:t>5</m:t>
                                          </m:r>
                                        </m:e>
                                        <m:e>
                                          <m:r>
                                            <a:rPr lang="en-US" sz="2000" i="1" dirty="0">
                                              <a:latin typeface="Cambria Math" panose="02040503050406030204" pitchFamily="18" charset="0"/>
                                            </a:rPr>
                                            <m:t>5</m:t>
                                          </m:r>
                                        </m:e>
                                      </m:mr>
                                      <m:mr>
                                        <m:e>
                                          <m:r>
                                            <a:rPr lang="en-US" sz="2000" i="1" dirty="0">
                                              <a:latin typeface="Cambria Math" panose="02040503050406030204" pitchFamily="18" charset="0"/>
                                            </a:rPr>
                                            <m:t>6</m:t>
                                          </m:r>
                                        </m:e>
                                        <m:e>
                                          <m:r>
                                            <a:rPr lang="en-US" sz="2000" i="1" dirty="0">
                                              <a:latin typeface="Cambria Math" panose="02040503050406030204" pitchFamily="18" charset="0"/>
                                            </a:rPr>
                                            <m:t>7</m:t>
                                          </m:r>
                                        </m:e>
                                      </m:mr>
                                    </m:m>
                                  </m:e>
                                </m:d>
                              </m:e>
                              <m:e>
                                <m:r>
                                  <a:rPr lang="en-US" sz="2000" i="1" dirty="0">
                                    <a:latin typeface="Cambria Math" panose="02040503050406030204" pitchFamily="18" charset="0"/>
                                  </a:rPr>
                                  <m:t>4</m:t>
                                </m:r>
                                <m:d>
                                  <m:dPr>
                                    <m:ctrlPr>
                                      <a:rPr lang="en-US" sz="2000" i="1" dirty="0">
                                        <a:latin typeface="Cambria Math" panose="02040503050406030204" pitchFamily="18" charset="0"/>
                                      </a:rPr>
                                    </m:ctrlPr>
                                  </m:dPr>
                                  <m:e>
                                    <m:m>
                                      <m:mPr>
                                        <m:mcs>
                                          <m:mc>
                                            <m:mcPr>
                                              <m:count m:val="2"/>
                                              <m:mcJc m:val="center"/>
                                            </m:mcPr>
                                          </m:mc>
                                        </m:mcs>
                                        <m:ctrlPr>
                                          <a:rPr lang="en-US" sz="2000" i="1" dirty="0">
                                            <a:latin typeface="Cambria Math" panose="02040503050406030204" pitchFamily="18" charset="0"/>
                                          </a:rPr>
                                        </m:ctrlPr>
                                      </m:mPr>
                                      <m:mr>
                                        <m:e>
                                          <m:r>
                                            <m:rPr>
                                              <m:brk m:alnAt="7"/>
                                            </m:rPr>
                                            <a:rPr lang="en-US" sz="2000" i="1" dirty="0">
                                              <a:latin typeface="Cambria Math" panose="02040503050406030204" pitchFamily="18" charset="0"/>
                                            </a:rPr>
                                            <m:t>5</m:t>
                                          </m:r>
                                        </m:e>
                                        <m:e>
                                          <m:r>
                                            <a:rPr lang="en-US" sz="2000" i="1" dirty="0">
                                              <a:latin typeface="Cambria Math" panose="02040503050406030204" pitchFamily="18" charset="0"/>
                                            </a:rPr>
                                            <m:t>5</m:t>
                                          </m:r>
                                        </m:e>
                                      </m:mr>
                                      <m:mr>
                                        <m:e>
                                          <m:r>
                                            <a:rPr lang="en-US" sz="2000" i="1" dirty="0">
                                              <a:latin typeface="Cambria Math" panose="02040503050406030204" pitchFamily="18" charset="0"/>
                                            </a:rPr>
                                            <m:t>6</m:t>
                                          </m:r>
                                        </m:e>
                                        <m:e>
                                          <m:r>
                                            <a:rPr lang="en-US" sz="2000" i="1" dirty="0">
                                              <a:latin typeface="Cambria Math" panose="02040503050406030204" pitchFamily="18" charset="0"/>
                                            </a:rPr>
                                            <m:t>7</m:t>
                                          </m:r>
                                        </m:e>
                                      </m:mr>
                                    </m:m>
                                  </m:e>
                                </m:d>
                              </m:e>
                            </m:mr>
                          </m:m>
                        </m:e>
                      </m:d>
                      <m:r>
                        <a:rPr lang="en-US" sz="2000" smtClean="0">
                          <a:latin typeface="Cambria Math" panose="02040503050406030204" pitchFamily="18" charset="0"/>
                        </a:rPr>
                        <m:t>=</m:t>
                      </m:r>
                      <m:d>
                        <m:dPr>
                          <m:ctrlPr>
                            <a:rPr lang="en-US" sz="2000" i="1">
                              <a:latin typeface="Cambria Math" panose="02040503050406030204" pitchFamily="18" charset="0"/>
                            </a:rPr>
                          </m:ctrlPr>
                        </m:dPr>
                        <m:e>
                          <m:m>
                            <m:mPr>
                              <m:plcHide m:val="on"/>
                              <m:mcs>
                                <m:mc>
                                  <m:mcPr>
                                    <m:count m:val="4"/>
                                    <m:mcJc m:val="center"/>
                                  </m:mcPr>
                                </m:mc>
                              </m:mcs>
                              <m:ctrlPr>
                                <a:rPr lang="en-US" sz="2000" i="1">
                                  <a:latin typeface="Cambria Math" panose="02040503050406030204" pitchFamily="18" charset="0"/>
                                </a:rPr>
                              </m:ctrlPr>
                            </m:mPr>
                            <m:mr>
                              <m:e>
                                <m:r>
                                  <a:rPr lang="en-US" sz="2000">
                                    <a:latin typeface="Cambria Math" panose="02040503050406030204" pitchFamily="18" charset="0"/>
                                  </a:rPr>
                                  <m:t>0</m:t>
                                </m:r>
                              </m:e>
                              <m:e>
                                <m:r>
                                  <a:rPr lang="en-US" sz="2000">
                                    <a:latin typeface="Cambria Math" panose="02040503050406030204" pitchFamily="18" charset="0"/>
                                  </a:rPr>
                                  <m:t>5</m:t>
                                </m:r>
                              </m:e>
                              <m:e>
                                <m:r>
                                  <a:rPr lang="en-US" sz="2000">
                                    <a:latin typeface="Cambria Math" panose="02040503050406030204" pitchFamily="18" charset="0"/>
                                  </a:rPr>
                                  <m:t>0</m:t>
                                </m:r>
                              </m:e>
                              <m:e>
                                <m:r>
                                  <a:rPr lang="en-US" sz="2000">
                                    <a:latin typeface="Cambria Math" panose="02040503050406030204" pitchFamily="18" charset="0"/>
                                  </a:rPr>
                                  <m:t>10</m:t>
                                </m:r>
                              </m:e>
                            </m:mr>
                            <m:mr>
                              <m:e>
                                <m:r>
                                  <a:rPr lang="en-US" sz="2000">
                                    <a:latin typeface="Cambria Math" panose="02040503050406030204" pitchFamily="18" charset="0"/>
                                  </a:rPr>
                                  <m:t>6</m:t>
                                </m:r>
                              </m:e>
                              <m:e>
                                <m:r>
                                  <a:rPr lang="en-US" sz="2000">
                                    <a:latin typeface="Cambria Math" panose="02040503050406030204" pitchFamily="18" charset="0"/>
                                  </a:rPr>
                                  <m:t>7</m:t>
                                </m:r>
                              </m:e>
                              <m:e>
                                <m:r>
                                  <a:rPr lang="en-US" sz="2000">
                                    <a:latin typeface="Cambria Math" panose="02040503050406030204" pitchFamily="18" charset="0"/>
                                  </a:rPr>
                                  <m:t>12</m:t>
                                </m:r>
                              </m:e>
                              <m:e>
                                <m:r>
                                  <a:rPr lang="en-US" sz="2000">
                                    <a:latin typeface="Cambria Math" panose="02040503050406030204" pitchFamily="18" charset="0"/>
                                  </a:rPr>
                                  <m:t>14</m:t>
                                </m:r>
                              </m:e>
                            </m:mr>
                            <m:mr>
                              <m:e>
                                <m:r>
                                  <a:rPr lang="en-US" sz="2000">
                                    <a:latin typeface="Cambria Math" panose="02040503050406030204" pitchFamily="18" charset="0"/>
                                  </a:rPr>
                                  <m:t>0</m:t>
                                </m:r>
                              </m:e>
                              <m:e>
                                <m:r>
                                  <a:rPr lang="en-US" sz="2000">
                                    <a:latin typeface="Cambria Math" panose="02040503050406030204" pitchFamily="18" charset="0"/>
                                  </a:rPr>
                                  <m:t>15</m:t>
                                </m:r>
                              </m:e>
                              <m:e>
                                <m:r>
                                  <a:rPr lang="en-US" sz="2000">
                                    <a:latin typeface="Cambria Math" panose="02040503050406030204" pitchFamily="18" charset="0"/>
                                  </a:rPr>
                                  <m:t>0</m:t>
                                </m:r>
                              </m:e>
                              <m:e>
                                <m:r>
                                  <a:rPr lang="en-US" sz="2000">
                                    <a:latin typeface="Cambria Math" panose="02040503050406030204" pitchFamily="18" charset="0"/>
                                  </a:rPr>
                                  <m:t>20</m:t>
                                </m:r>
                              </m:e>
                            </m:mr>
                            <m:mr>
                              <m:e>
                                <m:r>
                                  <a:rPr lang="en-US" sz="2000">
                                    <a:latin typeface="Cambria Math" panose="02040503050406030204" pitchFamily="18" charset="0"/>
                                  </a:rPr>
                                  <m:t>18</m:t>
                                </m:r>
                              </m:e>
                              <m:e>
                                <m:r>
                                  <a:rPr lang="en-US" sz="2000">
                                    <a:latin typeface="Cambria Math" panose="02040503050406030204" pitchFamily="18" charset="0"/>
                                  </a:rPr>
                                  <m:t>21</m:t>
                                </m:r>
                              </m:e>
                              <m:e>
                                <m:r>
                                  <a:rPr lang="en-US" sz="2000">
                                    <a:latin typeface="Cambria Math" panose="02040503050406030204" pitchFamily="18" charset="0"/>
                                  </a:rPr>
                                  <m:t>24</m:t>
                                </m:r>
                              </m:e>
                              <m:e>
                                <m:r>
                                  <a:rPr lang="en-US" sz="2000">
                                    <a:latin typeface="Cambria Math" panose="02040503050406030204" pitchFamily="18" charset="0"/>
                                  </a:rPr>
                                  <m:t>28</m:t>
                                </m:r>
                              </m:e>
                            </m:mr>
                          </m:m>
                        </m:e>
                      </m:d>
                    </m:oMath>
                  </m:oMathPara>
                </a14:m>
                <a:endParaRPr lang="en-US" sz="2400" dirty="0"/>
              </a:p>
              <a:p>
                <a:endParaRPr lang="en-US" sz="2400" dirty="0"/>
              </a:p>
              <a:p>
                <a:endParaRPr lang="en-US" sz="2400" dirty="0"/>
              </a:p>
              <a:p>
                <a:endParaRPr lang="en-US" sz="2400" dirty="0"/>
              </a:p>
            </p:txBody>
          </p:sp>
        </mc:Choice>
        <mc:Fallback xmlns="">
          <p:sp>
            <p:nvSpPr>
              <p:cNvPr id="5" name="TextBox 4">
                <a:extLst>
                  <a:ext uri="{FF2B5EF4-FFF2-40B4-BE49-F238E27FC236}">
                    <a16:creationId xmlns:a16="http://schemas.microsoft.com/office/drawing/2014/main" id="{DB95751A-6DBC-AEC8-02CD-CDD78EB100FF}"/>
                  </a:ext>
                </a:extLst>
              </p:cNvPr>
              <p:cNvSpPr txBox="1">
                <a:spLocks noRot="1" noChangeAspect="1" noMove="1" noResize="1" noEditPoints="1" noAdjustHandles="1" noChangeArrowheads="1" noChangeShapeType="1" noTextEdit="1"/>
              </p:cNvSpPr>
              <p:nvPr/>
            </p:nvSpPr>
            <p:spPr>
              <a:xfrm>
                <a:off x="536447" y="889843"/>
                <a:ext cx="11442193" cy="6193490"/>
              </a:xfrm>
              <a:prstGeom prst="rect">
                <a:avLst/>
              </a:prstGeom>
              <a:blipFill>
                <a:blip r:embed="rId2"/>
                <a:stretch>
                  <a:fillRect l="-887" t="-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6335EB4-D6E1-8498-4EA7-3B6605784CF6}"/>
                  </a:ext>
                </a:extLst>
              </p:cNvPr>
              <p:cNvSpPr txBox="1"/>
              <p:nvPr/>
            </p:nvSpPr>
            <p:spPr>
              <a:xfrm>
                <a:off x="8897112" y="1235377"/>
                <a:ext cx="3081528" cy="962058"/>
              </a:xfrm>
              <a:prstGeom prst="rect">
                <a:avLst/>
              </a:prstGeom>
              <a:noFill/>
            </p:spPr>
            <p:txBody>
              <a:bodyPr wrap="square">
                <a:spAutoFit/>
              </a:bodyPr>
              <a:lstStyle/>
              <a:p>
                <a:pPr>
                  <a:buNone/>
                </a:pPr>
                <a:r>
                  <a:rPr lang="en-US" b="1" dirty="0"/>
                  <a:t>Dimension Rule</a:t>
                </a: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a:rPr lang="en-US" i="1" dirty="0">
                              <a:latin typeface="Cambria Math" panose="02040503050406030204" pitchFamily="18" charset="0"/>
                            </a:rPr>
                            <m:t>𝟚</m:t>
                          </m:r>
                          <m:r>
                            <a:rPr lang="en-US" i="1" dirty="0">
                              <a:latin typeface="Cambria Math" panose="02040503050406030204" pitchFamily="18" charset="0"/>
                            </a:rPr>
                            <m:t>×</m:t>
                          </m:r>
                          <m:r>
                            <a:rPr lang="en-US" i="1" dirty="0">
                              <a:latin typeface="Cambria Math" panose="02040503050406030204" pitchFamily="18" charset="0"/>
                            </a:rPr>
                            <m:t>𝟚</m:t>
                          </m:r>
                        </m:sup>
                      </m:sSup>
                      <m:r>
                        <a:rPr lang="en-US" i="1" dirty="0">
                          <a:latin typeface="Cambria Math" panose="02040503050406030204" pitchFamily="18" charset="0"/>
                        </a:rPr>
                        <m:t>, </m:t>
                      </m:r>
                      <m:r>
                        <a:rPr lang="en-US" i="1" dirty="0">
                          <a:latin typeface="Cambria Math" panose="02040503050406030204" pitchFamily="18" charset="0"/>
                        </a:rPr>
                        <m:t>𝐵</m:t>
                      </m:r>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a:rPr lang="en-US" i="1" dirty="0">
                              <a:latin typeface="Cambria Math" panose="02040503050406030204" pitchFamily="18" charset="0"/>
                            </a:rPr>
                            <m:t>𝟚</m:t>
                          </m:r>
                          <m:r>
                            <a:rPr lang="en-US" i="1" dirty="0">
                              <a:latin typeface="Cambria Math" panose="02040503050406030204" pitchFamily="18" charset="0"/>
                            </a:rPr>
                            <m:t>×</m:t>
                          </m:r>
                          <m:r>
                            <a:rPr lang="en-US" i="1" dirty="0">
                              <a:latin typeface="Cambria Math" panose="02040503050406030204" pitchFamily="18" charset="0"/>
                            </a:rPr>
                            <m:t>𝟚</m:t>
                          </m:r>
                        </m:sup>
                      </m:sSup>
                    </m:oMath>
                  </m:oMathPara>
                </a14:m>
                <a:br>
                  <a:rPr lang="en-US" dirty="0"/>
                </a:b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r>
                        <a:rPr lang="en-US" i="1" dirty="0">
                          <a:latin typeface="Cambria Math" panose="02040503050406030204" pitchFamily="18" charset="0"/>
                        </a:rPr>
                        <m:t>𝐵</m:t>
                      </m:r>
                      <m:r>
                        <a:rPr lang="en-US" i="1" dirty="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ℝ</m:t>
                          </m:r>
                        </m:e>
                        <m:sup>
                          <m:r>
                            <a:rPr lang="en-US" i="1" dirty="0">
                              <a:latin typeface="Cambria Math" panose="02040503050406030204" pitchFamily="18" charset="0"/>
                            </a:rPr>
                            <m:t>𝟜</m:t>
                          </m:r>
                          <m:r>
                            <a:rPr lang="en-US" i="1" dirty="0">
                              <a:latin typeface="Cambria Math" panose="02040503050406030204" pitchFamily="18" charset="0"/>
                            </a:rPr>
                            <m:t>×</m:t>
                          </m:r>
                          <m:r>
                            <a:rPr lang="en-US" i="1" dirty="0">
                              <a:latin typeface="Cambria Math" panose="02040503050406030204" pitchFamily="18" charset="0"/>
                            </a:rPr>
                            <m:t>𝟜</m:t>
                          </m:r>
                        </m:sup>
                      </m:sSup>
                    </m:oMath>
                  </m:oMathPara>
                </a14:m>
                <a:endParaRPr lang="en-US" dirty="0"/>
              </a:p>
            </p:txBody>
          </p:sp>
        </mc:Choice>
        <mc:Fallback xmlns="">
          <p:sp>
            <p:nvSpPr>
              <p:cNvPr id="6" name="TextBox 5">
                <a:extLst>
                  <a:ext uri="{FF2B5EF4-FFF2-40B4-BE49-F238E27FC236}">
                    <a16:creationId xmlns:a16="http://schemas.microsoft.com/office/drawing/2014/main" id="{D6335EB4-D6E1-8498-4EA7-3B6605784CF6}"/>
                  </a:ext>
                </a:extLst>
              </p:cNvPr>
              <p:cNvSpPr txBox="1">
                <a:spLocks noRot="1" noChangeAspect="1" noMove="1" noResize="1" noEditPoints="1" noAdjustHandles="1" noChangeArrowheads="1" noChangeShapeType="1" noTextEdit="1"/>
              </p:cNvSpPr>
              <p:nvPr/>
            </p:nvSpPr>
            <p:spPr>
              <a:xfrm>
                <a:off x="8897112" y="1235377"/>
                <a:ext cx="3081528" cy="962058"/>
              </a:xfrm>
              <a:prstGeom prst="rect">
                <a:avLst/>
              </a:prstGeom>
              <a:blipFill>
                <a:blip r:embed="rId3"/>
                <a:stretch>
                  <a:fillRect l="-1639" t="-2632" b="-9211"/>
                </a:stretch>
              </a:blipFill>
            </p:spPr>
            <p:txBody>
              <a:bodyPr/>
              <a:lstStyle/>
              <a:p>
                <a:r>
                  <a:rPr lang="en-US">
                    <a:noFill/>
                  </a:rPr>
                  <a:t> </a:t>
                </a:r>
              </a:p>
            </p:txBody>
          </p:sp>
        </mc:Fallback>
      </mc:AlternateContent>
    </p:spTree>
    <p:extLst>
      <p:ext uri="{BB962C8B-B14F-4D97-AF65-F5344CB8AC3E}">
        <p14:creationId xmlns:p14="http://schemas.microsoft.com/office/powerpoint/2010/main" val="10822319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BEBFF-004D-95A0-E033-7A18AC43784F}"/>
              </a:ext>
            </a:extLst>
          </p:cNvPr>
          <p:cNvSpPr>
            <a:spLocks noGrp="1"/>
          </p:cNvSpPr>
          <p:nvPr>
            <p:ph type="title"/>
          </p:nvPr>
        </p:nvSpPr>
        <p:spPr/>
        <p:txBody>
          <a:bodyPr>
            <a:normAutofit fontScale="90000"/>
          </a:bodyPr>
          <a:lstStyle/>
          <a:p>
            <a:r>
              <a:rPr lang="en-US" dirty="0"/>
              <a:t>We are ready to learn about quantum computing!</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51B7A7F-AD83-8F00-E93A-6BA3A11D111A}"/>
                  </a:ext>
                </a:extLst>
              </p:cNvPr>
              <p:cNvSpPr txBox="1"/>
              <p:nvPr/>
            </p:nvSpPr>
            <p:spPr>
              <a:xfrm>
                <a:off x="700635" y="2250281"/>
                <a:ext cx="4218837" cy="3173113"/>
              </a:xfrm>
              <a:prstGeom prst="rect">
                <a:avLst/>
              </a:prstGeom>
              <a:noFill/>
            </p:spPr>
            <p:txBody>
              <a:bodyPr wrap="square">
                <a:spAutoFit/>
              </a:bodyPr>
              <a:lstStyle/>
              <a:p>
                <a:pPr>
                  <a:buNone/>
                </a:pPr>
                <a:r>
                  <a:rPr lang="en-US" dirty="0"/>
                  <a:t>A single qubit lives in the Hilbert space</a:t>
                </a:r>
              </a:p>
              <a:p>
                <a:pPr>
                  <a:buNone/>
                </a:pPr>
                <a:endParaRPr lang="en-US" dirty="0"/>
              </a:p>
              <a:p>
                <a:pPr>
                  <a:buNone/>
                </a:pPr>
                <a14:m>
                  <m:oMathPara xmlns:m="http://schemas.openxmlformats.org/officeDocument/2006/math">
                    <m:oMathParaPr>
                      <m:jc m:val="centerGroup"/>
                    </m:oMathParaPr>
                    <m:oMath xmlns:m="http://schemas.openxmlformats.org/officeDocument/2006/math">
                      <m:sSup>
                        <m:sSupPr>
                          <m:ctrlPr>
                            <a:rPr lang="en-US" i="1" dirty="0" smtClean="0">
                              <a:latin typeface="Cambria Math" panose="02040503050406030204" pitchFamily="18" charset="0"/>
                            </a:rPr>
                          </m:ctrlPr>
                        </m:sSupPr>
                        <m:e>
                          <m:r>
                            <a:rPr lang="en-US" i="1" dirty="0">
                              <a:latin typeface="Cambria Math" panose="02040503050406030204" pitchFamily="18" charset="0"/>
                            </a:rPr>
                            <m:t>ℂ</m:t>
                          </m:r>
                        </m:e>
                        <m:sup>
                          <m:r>
                            <a:rPr lang="en-US" i="1" dirty="0">
                              <a:latin typeface="Cambria Math" panose="02040503050406030204" pitchFamily="18" charset="0"/>
                            </a:rPr>
                            <m:t>𝟚</m:t>
                          </m:r>
                        </m:sup>
                      </m:sSup>
                    </m:oMath>
                  </m:oMathPara>
                </a14:m>
                <a:endParaRPr lang="en-US" dirty="0"/>
              </a:p>
              <a:p>
                <a:pPr>
                  <a:buNone/>
                </a:pPr>
                <a:endParaRPr lang="en-US" dirty="0"/>
              </a:p>
              <a:p>
                <a:pPr>
                  <a:buNone/>
                </a:pPr>
                <a:r>
                  <a:rPr lang="en-US" dirty="0"/>
                  <a:t>with basis</a:t>
                </a:r>
              </a:p>
              <a:p>
                <a:pPr>
                  <a:buNone/>
                </a:pPr>
                <a:endParaRPr lang="en-US" dirty="0"/>
              </a:p>
              <a:p>
                <a:pPr>
                  <a:buNone/>
                </a:pPr>
                <a14:m>
                  <m:oMathPara xmlns:m="http://schemas.openxmlformats.org/officeDocument/2006/math">
                    <m:oMathParaPr>
                      <m:jc m:val="centerGroup"/>
                    </m:oMathParaPr>
                    <m:oMath xmlns:m="http://schemas.openxmlformats.org/officeDocument/2006/math">
                      <m:d>
                        <m:dPr>
                          <m:begChr m:val="|"/>
                          <m:endChr m:val="⟩"/>
                          <m:ctrlPr>
                            <a:rPr lang="en-US" i="1" dirty="0" smtClean="0">
                              <a:latin typeface="Cambria Math" panose="02040503050406030204" pitchFamily="18" charset="0"/>
                            </a:rPr>
                          </m:ctrlPr>
                        </m:dPr>
                        <m:e>
                          <m:r>
                            <a:rPr lang="en-US" i="1" dirty="0" smtClean="0">
                              <a:latin typeface="Cambria Math" panose="02040503050406030204" pitchFamily="18" charset="0"/>
                            </a:rPr>
                            <m:t>0</m:t>
                          </m:r>
                        </m:e>
                      </m:d>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1"/>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10</m:t>
                                </m:r>
                              </m:e>
                            </m:mr>
                          </m:m>
                        </m:e>
                      </m:d>
                      <m:r>
                        <a:rPr lang="en-US" i="1" dirty="0">
                          <a:latin typeface="Cambria Math" panose="02040503050406030204" pitchFamily="18" charset="0"/>
                        </a:rPr>
                        <m:t>  </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1</m:t>
                          </m:r>
                        </m:e>
                      </m:d>
                      <m:r>
                        <a:rPr lang="en-US" i="1" dirty="0">
                          <a:latin typeface="Cambria Math" panose="02040503050406030204" pitchFamily="18" charset="0"/>
                        </a:rPr>
                        <m:t>=</m:t>
                      </m:r>
                      <m:d>
                        <m:dPr>
                          <m:ctrlPr>
                            <a:rPr lang="en-US" i="1" dirty="0">
                              <a:latin typeface="Cambria Math" panose="02040503050406030204" pitchFamily="18" charset="0"/>
                            </a:rPr>
                          </m:ctrlPr>
                        </m:dPr>
                        <m:e>
                          <m:m>
                            <m:mPr>
                              <m:plcHide m:val="on"/>
                              <m:mcs>
                                <m:mc>
                                  <m:mcPr>
                                    <m:count m:val="1"/>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01</m:t>
                                </m:r>
                              </m:e>
                            </m:mr>
                          </m:m>
                        </m:e>
                      </m:d>
                    </m:oMath>
                  </m:oMathPara>
                </a14:m>
                <a:endParaRPr lang="en-US" dirty="0"/>
              </a:p>
              <a:p>
                <a:pPr>
                  <a:buNone/>
                </a:pPr>
                <a:endParaRPr lang="en-US" dirty="0"/>
              </a:p>
              <a:p>
                <a:pPr>
                  <a:buNone/>
                </a:pPr>
                <a:r>
                  <a:rPr lang="en-US" dirty="0"/>
                  <a:t>A general state is</a:t>
                </a:r>
              </a:p>
              <a:p>
                <a:pPr>
                  <a:buNone/>
                </a:pPr>
                <a:endParaRPr lang="en-US" dirty="0"/>
              </a:p>
              <a:p>
                <a:pPr>
                  <a:buNone/>
                </a:pPr>
                <a14:m>
                  <m:oMathPara xmlns:m="http://schemas.openxmlformats.org/officeDocument/2006/math">
                    <m:oMathParaPr>
                      <m:jc m:val="centerGroup"/>
                    </m:oMathParaPr>
                    <m:oMath xmlns:m="http://schemas.openxmlformats.org/officeDocument/2006/math">
                      <m:d>
                        <m:dPr>
                          <m:begChr m:val="|"/>
                          <m:endChr m:val="⟩"/>
                          <m:ctrlPr>
                            <a:rPr lang="en-US" i="1" dirty="0" smtClean="0">
                              <a:latin typeface="Cambria Math" panose="02040503050406030204" pitchFamily="18" charset="0"/>
                            </a:rPr>
                          </m:ctrlPr>
                        </m:dPr>
                        <m:e>
                          <m:r>
                            <a:rPr lang="en-US" i="1" dirty="0" smtClean="0">
                              <a:latin typeface="Cambria Math" panose="02040503050406030204" pitchFamily="18" charset="0"/>
                            </a:rPr>
                            <m:t>𝜓</m:t>
                          </m:r>
                        </m:e>
                      </m:d>
                      <m:r>
                        <a:rPr lang="en-US" i="1" dirty="0">
                          <a:latin typeface="Cambria Math" panose="02040503050406030204" pitchFamily="18" charset="0"/>
                        </a:rPr>
                        <m:t>=</m:t>
                      </m:r>
                      <m:r>
                        <a:rPr lang="en-US" i="1" dirty="0">
                          <a:latin typeface="Cambria Math" panose="02040503050406030204" pitchFamily="18" charset="0"/>
                        </a:rPr>
                        <m:t>𝛼</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0</m:t>
                          </m:r>
                        </m:e>
                      </m:d>
                      <m:r>
                        <a:rPr lang="en-US" i="1" dirty="0">
                          <a:latin typeface="Cambria Math" panose="02040503050406030204" pitchFamily="18" charset="0"/>
                        </a:rPr>
                        <m:t>+</m:t>
                      </m:r>
                      <m:r>
                        <a:rPr lang="en-US" i="1" dirty="0">
                          <a:latin typeface="Cambria Math" panose="02040503050406030204" pitchFamily="18" charset="0"/>
                        </a:rPr>
                        <m:t>𝛽</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1</m:t>
                          </m:r>
                        </m:e>
                      </m:d>
                    </m:oMath>
                  </m:oMathPara>
                </a14:m>
                <a:endParaRPr lang="en-US" dirty="0"/>
              </a:p>
            </p:txBody>
          </p:sp>
        </mc:Choice>
        <mc:Fallback xmlns="">
          <p:sp>
            <p:nvSpPr>
              <p:cNvPr id="5" name="TextBox 4">
                <a:extLst>
                  <a:ext uri="{FF2B5EF4-FFF2-40B4-BE49-F238E27FC236}">
                    <a16:creationId xmlns:a16="http://schemas.microsoft.com/office/drawing/2014/main" id="{F51B7A7F-AD83-8F00-E93A-6BA3A11D111A}"/>
                  </a:ext>
                </a:extLst>
              </p:cNvPr>
              <p:cNvSpPr txBox="1">
                <a:spLocks noRot="1" noChangeAspect="1" noMove="1" noResize="1" noEditPoints="1" noAdjustHandles="1" noChangeArrowheads="1" noChangeShapeType="1" noTextEdit="1"/>
              </p:cNvSpPr>
              <p:nvPr/>
            </p:nvSpPr>
            <p:spPr>
              <a:xfrm>
                <a:off x="700635" y="2250281"/>
                <a:ext cx="4218837" cy="3173113"/>
              </a:xfrm>
              <a:prstGeom prst="rect">
                <a:avLst/>
              </a:prstGeom>
              <a:blipFill>
                <a:blip r:embed="rId2"/>
                <a:stretch>
                  <a:fillRect l="-1201" t="-797" b="-19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31147B5-DB77-27A0-B01C-5F118062B3F6}"/>
                  </a:ext>
                </a:extLst>
              </p:cNvPr>
              <p:cNvSpPr txBox="1"/>
              <p:nvPr/>
            </p:nvSpPr>
            <p:spPr>
              <a:xfrm>
                <a:off x="5392317" y="2277853"/>
                <a:ext cx="6099048" cy="3145541"/>
              </a:xfrm>
              <a:prstGeom prst="rect">
                <a:avLst/>
              </a:prstGeom>
              <a:noFill/>
            </p:spPr>
            <p:txBody>
              <a:bodyPr wrap="square">
                <a:spAutoFit/>
              </a:bodyPr>
              <a:lstStyle/>
              <a:p>
                <a:pPr>
                  <a:buNone/>
                </a:pPr>
                <a:r>
                  <a:rPr lang="en-US" dirty="0"/>
                  <a:t>Two Qubits</a:t>
                </a:r>
              </a:p>
              <a:p>
                <a:pPr>
                  <a:buNone/>
                </a:pPr>
                <a:endParaRPr lang="en-US" dirty="0"/>
              </a:p>
              <a:p>
                <a:pPr>
                  <a:buNone/>
                </a:pPr>
                <a:r>
                  <a:rPr lang="en-US" dirty="0"/>
                  <a:t>If we combine two qubits, the state space must represent all combinations of their amplitudes.</a:t>
                </a:r>
              </a:p>
              <a:p>
                <a:pPr>
                  <a:buNone/>
                </a:pPr>
                <a:endParaRPr lang="en-US" dirty="0"/>
              </a:p>
              <a:p>
                <a:pPr>
                  <a:buNone/>
                </a:pPr>
                <a:r>
                  <a:rPr lang="en-US" dirty="0"/>
                  <a:t>The correct construction is the tensor product space</a:t>
                </a:r>
              </a:p>
              <a:p>
                <a:pPr>
                  <a:buNone/>
                </a:pPr>
                <a:endParaRPr lang="en-US" dirty="0"/>
              </a:p>
              <a:p>
                <a:pPr>
                  <a:buNone/>
                </a:pPr>
                <a14:m>
                  <m:oMathPara xmlns:m="http://schemas.openxmlformats.org/officeDocument/2006/math">
                    <m:oMathParaPr>
                      <m:jc m:val="centerGroup"/>
                    </m:oMathParaPr>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ℂ</m:t>
                          </m:r>
                        </m:e>
                        <m:sup>
                          <m:r>
                            <a:rPr lang="en-US" b="0" i="1" dirty="0" smtClean="0">
                              <a:latin typeface="Cambria Math" panose="02040503050406030204" pitchFamily="18" charset="0"/>
                            </a:rPr>
                            <m:t>𝟚</m:t>
                          </m:r>
                        </m:sup>
                      </m:sSup>
                      <m:r>
                        <a:rPr lang="en-US" b="0" i="1" dirty="0" smtClean="0">
                          <a:latin typeface="Cambria Math" panose="02040503050406030204" pitchFamily="18" charset="0"/>
                        </a:rPr>
                        <m:t>⊗</m:t>
                      </m:r>
                      <m:sSup>
                        <m:sSupPr>
                          <m:ctrlPr>
                            <a:rPr lang="en-US" i="1" dirty="0">
                              <a:latin typeface="Cambria Math" panose="02040503050406030204" pitchFamily="18" charset="0"/>
                            </a:rPr>
                          </m:ctrlPr>
                        </m:sSupPr>
                        <m:e>
                          <m:r>
                            <a:rPr lang="en-US" b="0" i="1" dirty="0" smtClean="0">
                              <a:latin typeface="Cambria Math" panose="02040503050406030204" pitchFamily="18" charset="0"/>
                            </a:rPr>
                            <m:t>ℂ</m:t>
                          </m:r>
                        </m:e>
                        <m:sup>
                          <m:r>
                            <a:rPr lang="en-US" b="0" i="1" dirty="0" smtClean="0">
                              <a:latin typeface="Cambria Math" panose="02040503050406030204" pitchFamily="18" charset="0"/>
                            </a:rPr>
                            <m:t>𝟚</m:t>
                          </m:r>
                        </m:sup>
                      </m:sSup>
                    </m:oMath>
                  </m:oMathPara>
                </a14:m>
                <a:endParaRPr lang="en-US" dirty="0"/>
              </a:p>
              <a:p>
                <a:pPr>
                  <a:buNone/>
                </a:pPr>
                <a:endParaRPr lang="en-US" dirty="0"/>
              </a:p>
              <a:p>
                <a:pPr>
                  <a:buNone/>
                </a:pPr>
                <a:r>
                  <a:rPr lang="en-US" dirty="0"/>
                  <a:t>which has dimension</a:t>
                </a:r>
              </a:p>
              <a:p>
                <a:pPr>
                  <a:buNone/>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2 ×2 = 4</m:t>
                      </m:r>
                    </m:oMath>
                  </m:oMathPara>
                </a14:m>
                <a:endParaRPr lang="en-US" dirty="0"/>
              </a:p>
            </p:txBody>
          </p:sp>
        </mc:Choice>
        <mc:Fallback xmlns="">
          <p:sp>
            <p:nvSpPr>
              <p:cNvPr id="7" name="TextBox 6">
                <a:extLst>
                  <a:ext uri="{FF2B5EF4-FFF2-40B4-BE49-F238E27FC236}">
                    <a16:creationId xmlns:a16="http://schemas.microsoft.com/office/drawing/2014/main" id="{B31147B5-DB77-27A0-B01C-5F118062B3F6}"/>
                  </a:ext>
                </a:extLst>
              </p:cNvPr>
              <p:cNvSpPr txBox="1">
                <a:spLocks noRot="1" noChangeAspect="1" noMove="1" noResize="1" noEditPoints="1" noAdjustHandles="1" noChangeArrowheads="1" noChangeShapeType="1" noTextEdit="1"/>
              </p:cNvSpPr>
              <p:nvPr/>
            </p:nvSpPr>
            <p:spPr>
              <a:xfrm>
                <a:off x="5392317" y="2277853"/>
                <a:ext cx="6099048" cy="3145541"/>
              </a:xfrm>
              <a:prstGeom prst="rect">
                <a:avLst/>
              </a:prstGeom>
              <a:blipFill>
                <a:blip r:embed="rId3"/>
                <a:stretch>
                  <a:fillRect l="-832" t="-803" b="-2008"/>
                </a:stretch>
              </a:blipFill>
            </p:spPr>
            <p:txBody>
              <a:bodyPr/>
              <a:lstStyle/>
              <a:p>
                <a:r>
                  <a:rPr lang="en-US">
                    <a:noFill/>
                  </a:rPr>
                  <a:t> </a:t>
                </a:r>
              </a:p>
            </p:txBody>
          </p:sp>
        </mc:Fallback>
      </mc:AlternateContent>
    </p:spTree>
    <p:extLst>
      <p:ext uri="{BB962C8B-B14F-4D97-AF65-F5344CB8AC3E}">
        <p14:creationId xmlns:p14="http://schemas.microsoft.com/office/powerpoint/2010/main" val="262904359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themeOverride>
</file>

<file path=ppt/theme/themeOverride2.xml><?xml version="1.0" encoding="utf-8"?>
<a:themeOverride xmlns:a="http://schemas.openxmlformats.org/drawingml/2006/main">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themeOverride>
</file>

<file path=ppt/theme/themeOverride3.xml><?xml version="1.0" encoding="utf-8"?>
<a:themeOverride xmlns:a="http://schemas.openxmlformats.org/drawingml/2006/main">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themeOverride>
</file>

<file path=docProps/app.xml><?xml version="1.0" encoding="utf-8"?>
<Properties xmlns="http://schemas.openxmlformats.org/officeDocument/2006/extended-properties" xmlns:vt="http://schemas.openxmlformats.org/officeDocument/2006/docPropsVTypes">
  <Template/>
  <TotalTime>14126</TotalTime>
  <Words>5837</Words>
  <Application>Microsoft Macintosh PowerPoint</Application>
  <PresentationFormat>Widescreen</PresentationFormat>
  <Paragraphs>905</Paragraphs>
  <Slides>56</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56</vt:i4>
      </vt:variant>
    </vt:vector>
  </HeadingPairs>
  <TitlesOfParts>
    <vt:vector size="67" baseType="lpstr">
      <vt:lpstr>.AppleSystemUIFont</vt:lpstr>
      <vt:lpstr>Andale Mono</vt:lpstr>
      <vt:lpstr>Aptos</vt:lpstr>
      <vt:lpstr>Arial</vt:lpstr>
      <vt:lpstr>Calisto MT</vt:lpstr>
      <vt:lpstr>Cambria Math</vt:lpstr>
      <vt:lpstr>Courier New</vt:lpstr>
      <vt:lpstr>Helvetica Neue</vt:lpstr>
      <vt:lpstr>Menlo</vt:lpstr>
      <vt:lpstr>Univers Condensed</vt:lpstr>
      <vt:lpstr>ChronicleVTI</vt:lpstr>
      <vt:lpstr>Spectral Structure of Operators in Hilbert Space </vt:lpstr>
      <vt:lpstr>The story so far…</vt:lpstr>
      <vt:lpstr> Eigenvalues and Eigenvectors </vt:lpstr>
      <vt:lpstr>Recall… Matrices as Linear Maps  Multiplication as composition of maps. </vt:lpstr>
      <vt:lpstr> Eigenvalues and Eigenvectors in R^n </vt:lpstr>
      <vt:lpstr> Eigenvalues and Eigenvectors in R^n </vt:lpstr>
      <vt:lpstr> Eigenvalues and Eigenvectors in R^n </vt:lpstr>
      <vt:lpstr>Why we care about vectors that scale and don’t rotate when an operator is applied? </vt:lpstr>
      <vt:lpstr>Not all operators have such vectors in R^n </vt:lpstr>
      <vt:lpstr>Not all operators have such vectors in R^n </vt:lpstr>
      <vt:lpstr>How to calculate eigenvalues and eigenvectors </vt:lpstr>
      <vt:lpstr>How to calculate eigenvalues and eigenvectors </vt:lpstr>
      <vt:lpstr>How to calculate eigenvalues and eigenvectors </vt:lpstr>
      <vt:lpstr>How to calculate eigenvalues and eigenvectors </vt:lpstr>
      <vt:lpstr>How to calculate eigenvalues and eigenvectors </vt:lpstr>
      <vt:lpstr>How to calculate eigenvalues and eigenvectors </vt:lpstr>
      <vt:lpstr>Eigenvalues and vectors in complex space </vt:lpstr>
      <vt:lpstr>How to calculate Eigenvalues and vectors </vt:lpstr>
      <vt:lpstr>In codE</vt:lpstr>
      <vt:lpstr>In codE</vt:lpstr>
      <vt:lpstr>In codE</vt:lpstr>
      <vt:lpstr>In codE</vt:lpstr>
      <vt:lpstr>In codE</vt:lpstr>
      <vt:lpstr>How to calculate Eigenvalues and vectors in C^2 </vt:lpstr>
      <vt:lpstr>How to calculate Eigenvalues and vectors in C^2 </vt:lpstr>
      <vt:lpstr>How to calculate Eigenvalues and vectors in C^2 </vt:lpstr>
      <vt:lpstr>In codE</vt:lpstr>
      <vt:lpstr>In codE</vt:lpstr>
      <vt:lpstr>Hermitian Operators</vt:lpstr>
      <vt:lpstr>HERMITIAN Operators</vt:lpstr>
      <vt:lpstr>HERMITIAN Operators</vt:lpstr>
      <vt:lpstr>HERMITIAN Operators</vt:lpstr>
      <vt:lpstr>HERMITIAN Operators</vt:lpstr>
      <vt:lpstr>HERMITIAN Operators</vt:lpstr>
      <vt:lpstr>Unitary Operators</vt:lpstr>
      <vt:lpstr>Unitary Operators</vt:lpstr>
      <vt:lpstr>Unitary Operators</vt:lpstr>
      <vt:lpstr>Spectral decomposition</vt:lpstr>
      <vt:lpstr>Spectral decomposition</vt:lpstr>
      <vt:lpstr>Spectral decomposition</vt:lpstr>
      <vt:lpstr>Spectral decomposition</vt:lpstr>
      <vt:lpstr>Spectral decomposition</vt:lpstr>
      <vt:lpstr>The outer product</vt:lpstr>
      <vt:lpstr>The outer product</vt:lpstr>
      <vt:lpstr>The outer product</vt:lpstr>
      <vt:lpstr>The outer product</vt:lpstr>
      <vt:lpstr>Spectral decomposition</vt:lpstr>
      <vt:lpstr>Tensor Products</vt:lpstr>
      <vt:lpstr>Tensors</vt:lpstr>
      <vt:lpstr>Not a Tensor</vt:lpstr>
      <vt:lpstr>PowerPoint Presentation</vt:lpstr>
      <vt:lpstr>Tensor Products</vt:lpstr>
      <vt:lpstr>Tensor products are higher-order functions</vt:lpstr>
      <vt:lpstr>Programming analogy</vt:lpstr>
      <vt:lpstr>Tensor products are higher-order functions</vt:lpstr>
      <vt:lpstr>We are ready to learn about quantum computing!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Fricke</dc:creator>
  <cp:lastModifiedBy>Matthew Fricke</cp:lastModifiedBy>
  <cp:revision>108</cp:revision>
  <dcterms:created xsi:type="dcterms:W3CDTF">2026-02-11T02:28:12Z</dcterms:created>
  <dcterms:modified xsi:type="dcterms:W3CDTF">2026-04-09T17:02:58Z</dcterms:modified>
</cp:coreProperties>
</file>