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64" r:id="rId11"/>
    <p:sldId id="265" r:id="rId12"/>
    <p:sldId id="266" r:id="rId13"/>
    <p:sldId id="267" r:id="rId14"/>
    <p:sldId id="274" r:id="rId15"/>
    <p:sldId id="268" r:id="rId16"/>
    <p:sldId id="269" r:id="rId17"/>
    <p:sldId id="270" r:id="rId18"/>
    <p:sldId id="275" r:id="rId19"/>
    <p:sldId id="276" r:id="rId20"/>
    <p:sldId id="293" r:id="rId21"/>
    <p:sldId id="294" r:id="rId22"/>
    <p:sldId id="271" r:id="rId23"/>
    <p:sldId id="279" r:id="rId24"/>
    <p:sldId id="280" r:id="rId25"/>
    <p:sldId id="278" r:id="rId26"/>
    <p:sldId id="277" r:id="rId27"/>
    <p:sldId id="272" r:id="rId28"/>
    <p:sldId id="281" r:id="rId29"/>
    <p:sldId id="282" r:id="rId30"/>
    <p:sldId id="283" r:id="rId31"/>
    <p:sldId id="284" r:id="rId32"/>
    <p:sldId id="285" r:id="rId33"/>
    <p:sldId id="286" r:id="rId34"/>
    <p:sldId id="295" r:id="rId35"/>
    <p:sldId id="287" r:id="rId36"/>
    <p:sldId id="289" r:id="rId37"/>
    <p:sldId id="290" r:id="rId38"/>
    <p:sldId id="291" r:id="rId39"/>
    <p:sldId id="292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04"/>
    <p:restoredTop sz="94635"/>
  </p:normalViewPr>
  <p:slideViewPr>
    <p:cSldViewPr snapToGrid="0">
      <p:cViewPr varScale="1">
        <p:scale>
          <a:sx n="70" d="100"/>
          <a:sy n="70" d="100"/>
        </p:scale>
        <p:origin x="208" y="1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C4AE3-9B1C-9C40-9B0D-0CC78677F9BC}" type="datetimeFigureOut">
              <a:rPr lang="en-US" smtClean="0"/>
              <a:t>3/23/26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F3F4D-2204-324B-A2CD-3EE8FEAA0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212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1F3F4D-2204-324B-A2CD-3EE8FEAA08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39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1A504-C6D8-507B-773F-69F932ED0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B15DD2-FDD0-E351-5BD1-AD67A7D9CB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370BA3-C940-C4AF-8376-7486C94135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3B4B2A-EC6C-E4D3-2076-A91DF916C4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1F3F4D-2204-324B-A2CD-3EE8FEAA08F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90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6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9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6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3/23/26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5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3/23/26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66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3/23/26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1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22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38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3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5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4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FD77F5-8FEE-F70D-A01B-4CA9F9E18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4552" y="871758"/>
            <a:ext cx="5825448" cy="3871143"/>
          </a:xfrm>
        </p:spPr>
        <p:txBody>
          <a:bodyPr>
            <a:normAutofit/>
          </a:bodyPr>
          <a:lstStyle/>
          <a:p>
            <a:r>
              <a:rPr lang="en-US" dirty="0"/>
              <a:t>Basis products and norms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2B368-B7D0-27FE-ACB8-D2041E334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9964" y="4785543"/>
            <a:ext cx="5322013" cy="1005657"/>
          </a:xfrm>
        </p:spPr>
        <p:txBody>
          <a:bodyPr>
            <a:normAutofit/>
          </a:bodyPr>
          <a:lstStyle/>
          <a:p>
            <a:r>
              <a:rPr lang="en-US" dirty="0"/>
              <a:t>Lecture 5</a:t>
            </a:r>
          </a:p>
        </p:txBody>
      </p:sp>
      <p:pic>
        <p:nvPicPr>
          <p:cNvPr id="4" name="Picture 3" descr="Abstract smoke background">
            <a:extLst>
              <a:ext uri="{FF2B5EF4-FFF2-40B4-BE49-F238E27FC236}">
                <a16:creationId xmlns:a16="http://schemas.microsoft.com/office/drawing/2014/main" id="{9F0F2CB1-1844-13A8-9264-87B5FADE1C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934" r="29777"/>
          <a:stretch>
            <a:fillRect/>
          </a:stretch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964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6D84F-0891-BC41-DFD9-2A987D619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70324B-0DED-CDD7-BEB9-0868CAD05531}"/>
              </a:ext>
            </a:extLst>
          </p:cNvPr>
          <p:cNvSpPr txBox="1"/>
          <p:nvPr/>
        </p:nvSpPr>
        <p:spPr>
          <a:xfrm>
            <a:off x="800100" y="1892066"/>
            <a:ext cx="994941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dirty="0"/>
              <a:t>We have built the mathematical setting for quantum computation:</a:t>
            </a:r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  <a:p>
            <a:pPr>
              <a:buNone/>
            </a:pPr>
            <a:r>
              <a:rPr lang="en-US" sz="2800" dirty="0"/>
              <a:t>• Complex vector spaces → allow superposition</a:t>
            </a:r>
          </a:p>
          <a:p>
            <a:pPr>
              <a:buNone/>
            </a:pPr>
            <a:r>
              <a:rPr lang="en-US" sz="2800" dirty="0"/>
              <a:t>• Inner products → give length, angle, probability</a:t>
            </a:r>
          </a:p>
          <a:p>
            <a:pPr>
              <a:buNone/>
            </a:pPr>
            <a:r>
              <a:rPr lang="en-US" sz="2800" dirty="0"/>
              <a:t>• Conjugation → fixes geometry in complex space</a:t>
            </a:r>
          </a:p>
          <a:p>
            <a:pPr>
              <a:buNone/>
            </a:pPr>
            <a:r>
              <a:rPr lang="en-US" sz="2800" dirty="0"/>
              <a:t>• Completeness → ensures limits stay inside the space</a:t>
            </a:r>
          </a:p>
        </p:txBody>
      </p:sp>
    </p:spTree>
    <p:extLst>
      <p:ext uri="{BB962C8B-B14F-4D97-AF65-F5344CB8AC3E}">
        <p14:creationId xmlns:p14="http://schemas.microsoft.com/office/powerpoint/2010/main" val="3829822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B8CBC-409F-3422-4B17-41F370798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0B9EB-265E-BCD7-CEB0-D5270511D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ABFFF1-35EF-8044-68F7-AD533C2BDE37}"/>
                  </a:ext>
                </a:extLst>
              </p:cNvPr>
              <p:cNvSpPr txBox="1"/>
              <p:nvPr/>
            </p:nvSpPr>
            <p:spPr>
              <a:xfrm>
                <a:off x="800100" y="1892066"/>
                <a:ext cx="9949416" cy="3970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When you write quantum code, you are:</a:t>
                </a:r>
              </a:p>
              <a:p>
                <a:endParaRPr lang="en-US" sz="2800" dirty="0"/>
              </a:p>
              <a:p>
                <a:r>
                  <a:rPr lang="en-US" sz="2800" dirty="0"/>
                  <a:t>• Preparing vectors</a:t>
                </a:r>
              </a:p>
              <a:p>
                <a:r>
                  <a:rPr lang="en-US" sz="2800" dirty="0"/>
                  <a:t>• Combining basis states</a:t>
                </a:r>
              </a:p>
              <a:p>
                <a:r>
                  <a:rPr lang="en-US" sz="2800" dirty="0"/>
                  <a:t>• Applying length-preserving transformations</a:t>
                </a:r>
              </a:p>
              <a:p>
                <a:r>
                  <a:rPr lang="en-US" sz="2800" dirty="0"/>
                  <a:t>• Computing inner products to obtain probabilities</a:t>
                </a:r>
              </a:p>
              <a:p>
                <a:endParaRPr lang="en-US" sz="2800" dirty="0"/>
              </a:p>
              <a:p>
                <a:r>
                  <a:rPr lang="en-US" sz="2800" dirty="0"/>
                  <a:t>To understand quantum computation, you must understand the geometry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</m:oMath>
                </a14:m>
                <a:r>
                  <a:rPr lang="en-US" sz="2800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ABFFF1-35EF-8044-68F7-AD533C2BD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892066"/>
                <a:ext cx="9949416" cy="3970318"/>
              </a:xfrm>
              <a:prstGeom prst="rect">
                <a:avLst/>
              </a:prstGeom>
              <a:blipFill>
                <a:blip r:embed="rId2"/>
                <a:stretch>
                  <a:fillRect l="-1274" t="-1274" b="-3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1772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1F4D1-99CC-4AA2-D697-7B6A7A06D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From Hilbert Spaces to Coordinates</a:t>
            </a:r>
            <a:br>
              <a:rPr lang="en-US" b="1" dirty="0"/>
            </a:br>
            <a:r>
              <a:rPr lang="en-US" sz="2700" dirty="0"/>
              <a:t>making Hilbert space computational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8B27D-A15F-1ADE-49FB-115AFAB0A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6" y="2221992"/>
            <a:ext cx="5104742" cy="3739896"/>
          </a:xfrm>
        </p:spPr>
        <p:txBody>
          <a:bodyPr/>
          <a:lstStyle/>
          <a:p>
            <a:r>
              <a:rPr lang="en-US" dirty="0"/>
              <a:t>A vector is a geometric object, independent of any coordinate system.</a:t>
            </a:r>
          </a:p>
          <a:p>
            <a:r>
              <a:rPr lang="en-US" dirty="0"/>
              <a:t>Coordinates are the numbers you get after choosing a basis.</a:t>
            </a:r>
          </a:p>
          <a:p>
            <a:r>
              <a:rPr lang="en-US" dirty="0"/>
              <a:t>Same vector, different basis, different coordinates.</a:t>
            </a:r>
          </a:p>
          <a:p>
            <a:r>
              <a:rPr lang="en-US" dirty="0"/>
              <a:t>Goal today: move between geometry (vectors) and computation (coordinates and matrices).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EBE0DC7-B81B-035C-B2B3-E5A19F13E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624" y="1669143"/>
            <a:ext cx="4822340" cy="439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23A1FA-1333-2A05-3E68-9F418FB231CD}"/>
              </a:ext>
            </a:extLst>
          </p:cNvPr>
          <p:cNvSpPr txBox="1"/>
          <p:nvPr/>
        </p:nvSpPr>
        <p:spPr>
          <a:xfrm>
            <a:off x="204121" y="160892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314 and 321 : Linear Algebra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210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E2642-93B5-0FD0-6CBF-F61730531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Is a Basis?</a:t>
            </a:r>
            <a:br>
              <a:rPr lang="en-US" dirty="0"/>
            </a:br>
            <a:r>
              <a:rPr lang="en-US" sz="2200" dirty="0"/>
              <a:t>Definition of basis in a complex vector space.</a:t>
            </a:r>
            <a:br>
              <a:rPr lang="en-US" sz="2200" dirty="0"/>
            </a:br>
            <a:r>
              <a:rPr lang="en-US" sz="2200" dirty="0"/>
              <a:t>Linear independence and spanning.</a:t>
            </a:r>
            <a:br>
              <a:rPr lang="en-US" sz="2200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8BEED9-9ADD-E340-1827-9D6E028432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5" y="2221992"/>
                <a:ext cx="5051579" cy="3739896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A </a:t>
                </a:r>
                <a:r>
                  <a:rPr lang="en-US" b="1" dirty="0"/>
                  <a:t>basis</a:t>
                </a:r>
                <a:r>
                  <a:rPr lang="en-US" dirty="0"/>
                  <a:t> is a set of vectors that lets us describe every vector in the space.</a:t>
                </a:r>
              </a:p>
              <a:p>
                <a:r>
                  <a:rPr lang="en-US" dirty="0"/>
                  <a:t>Two requirements:</a:t>
                </a:r>
              </a:p>
              <a:p>
                <a:r>
                  <a:rPr lang="en-US" b="1" dirty="0"/>
                  <a:t>Spanning:</a:t>
                </a:r>
                <a:r>
                  <a:rPr lang="en-US" dirty="0"/>
                  <a:t> every vector can be written as a linear combination of the basis vectors</a:t>
                </a:r>
              </a:p>
              <a:p>
                <a:r>
                  <a:rPr lang="en-US" b="1" dirty="0"/>
                  <a:t>Independence:</a:t>
                </a:r>
                <a:r>
                  <a:rPr lang="en-US" dirty="0"/>
                  <a:t> the basis vectors are not redundant</a:t>
                </a:r>
              </a:p>
              <a:p>
                <a:r>
                  <a:rPr lang="en-US" dirty="0"/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(and similarly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</m:oMath>
                </a14:m>
                <a:r>
                  <a:rPr lang="en-US" dirty="0"/>
                  <a:t>):</a:t>
                </a:r>
              </a:p>
              <a:p>
                <a:r>
                  <a:rPr lang="en-US" dirty="0"/>
                  <a:t>any two non parallel vectors form a basis</a:t>
                </a:r>
              </a:p>
              <a:p>
                <a:r>
                  <a:rPr lang="en-US" dirty="0"/>
                  <a:t>The dashed line is redundant and does not help form a basis.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8BEED9-9ADD-E340-1827-9D6E028432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5" y="2221992"/>
                <a:ext cx="5051579" cy="3739896"/>
              </a:xfrm>
              <a:blipFill>
                <a:blip r:embed="rId2"/>
                <a:stretch>
                  <a:fillRect l="-1003" t="-1695" r="-1754" b="-2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EE3D4C0-CF2C-C820-E28B-2DF75ED99BFE}"/>
              </a:ext>
            </a:extLst>
          </p:cNvPr>
          <p:cNvSpPr txBox="1"/>
          <p:nvPr/>
        </p:nvSpPr>
        <p:spPr>
          <a:xfrm>
            <a:off x="204121" y="160892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314 and 321 : Linear Algebra</a:t>
            </a: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9B9D779-7CB0-2AAC-6674-B7A8A6A41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740" y="1146175"/>
            <a:ext cx="5040002" cy="456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058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93C7838-425B-DD32-2867-217E14C8FD0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b="1" dirty="0"/>
                  <a:t>Dimension and Degrees of Freedom</a:t>
                </a:r>
                <a:br>
                  <a:rPr lang="en-US" dirty="0"/>
                </a:br>
                <a:r>
                  <a:rPr lang="en-US" sz="2200" dirty="0"/>
                  <a:t>Finite-dimensional Hilbert spaces.</a:t>
                </a:r>
                <a:br>
                  <a:rPr lang="en-US" sz="2200" dirty="0"/>
                </a:br>
                <a:r>
                  <a:rPr lang="en-US" sz="2200" dirty="0"/>
                  <a:t>Connection to qubits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sSup>
                          <m:sSupPr>
                            <m:ctrlPr>
                              <a:rPr lang="en-US" sz="22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200" b="0" i="1" dirty="0" smtClean="0">
                                <a:latin typeface="Cambria Math" panose="02040503050406030204" pitchFamily="18" charset="0"/>
                              </a:rPr>
                              <m:t>n</m:t>
                            </m:r>
                          </m:sup>
                        </m:sSup>
                      </m:sup>
                    </m:sSup>
                    <m:r>
                      <a:rPr lang="en-US" sz="2200" i="1" dirty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br>
                  <a:rPr lang="en-US" sz="2200" dirty="0"/>
                </a:b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93C7838-425B-DD32-2867-217E14C8FD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779" t="-7692" b="-67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D634D0F-7599-2D6D-69A5-8643485E2361}"/>
                  </a:ext>
                </a:extLst>
              </p:cNvPr>
              <p:cNvSpPr txBox="1"/>
              <p:nvPr/>
            </p:nvSpPr>
            <p:spPr>
              <a:xfrm>
                <a:off x="700635" y="2305615"/>
                <a:ext cx="6135594" cy="2246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The </a:t>
                </a:r>
                <a:r>
                  <a:rPr lang="en-US" sz="2800" b="1" dirty="0"/>
                  <a:t>dimension</a:t>
                </a:r>
                <a:r>
                  <a:rPr lang="en-US" sz="2800" dirty="0"/>
                  <a:t> of a vector space is the number of vectors in any basis.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/>
                  <a:t>: dimension = 2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/>
                  <a:t>: dimension = 2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</m:oMath>
                </a14:m>
                <a:r>
                  <a:rPr lang="en-US" sz="2800" dirty="0"/>
                  <a:t>: dimension = n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D634D0F-7599-2D6D-69A5-8643485E23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2305615"/>
                <a:ext cx="6135594" cy="2246769"/>
              </a:xfrm>
              <a:prstGeom prst="rect">
                <a:avLst/>
              </a:prstGeom>
              <a:blipFill>
                <a:blip r:embed="rId3"/>
                <a:stretch>
                  <a:fillRect l="-2066" t="-2809" r="-3099" b="-67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B18617-AE65-E2F8-F85E-1A1151623147}"/>
                  </a:ext>
                </a:extLst>
              </p:cNvPr>
              <p:cNvSpPr txBox="1"/>
              <p:nvPr/>
            </p:nvSpPr>
            <p:spPr>
              <a:xfrm>
                <a:off x="7155543" y="2065748"/>
                <a:ext cx="3923575" cy="1855316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solidFill>
                      <a:schemeClr val="bg1"/>
                    </a:solidFill>
                  </a:rPr>
                  <a:t>In quantum computing:</a:t>
                </a:r>
              </a:p>
              <a:p>
                <a:r>
                  <a:rPr lang="en-US" sz="2800" dirty="0">
                    <a:solidFill>
                      <a:schemeClr val="bg1"/>
                    </a:solidFill>
                  </a:rPr>
                  <a:t>A single qubit lives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a:rPr lang="en-US" sz="28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>
                  <a:solidFill>
                    <a:schemeClr val="bg1"/>
                  </a:solidFill>
                </a:endParaRPr>
              </a:p>
              <a:p>
                <a:r>
                  <a:rPr lang="en-US" sz="2800" dirty="0">
                    <a:solidFill>
                      <a:schemeClr val="bg1"/>
                    </a:solidFill>
                  </a:rPr>
                  <a:t>Two qubits live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a:rPr lang="en-US" sz="28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2800" dirty="0">
                  <a:solidFill>
                    <a:schemeClr val="bg1"/>
                  </a:solidFill>
                </a:endParaRPr>
              </a:p>
              <a:p>
                <a:r>
                  <a:rPr lang="en-US" sz="2800" dirty="0">
                    <a:solidFill>
                      <a:schemeClr val="bg1"/>
                    </a:solidFill>
                  </a:rPr>
                  <a:t>n qubits live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sSup>
                          <m:sSupPr>
                            <m:ctrlPr>
                              <a:rPr lang="en-US" sz="2800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dirty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800" b="0" i="1" dirty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</m:sup>
                        </m:sSup>
                      </m:sup>
                    </m:sSup>
                  </m:oMath>
                </a14:m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B18617-AE65-E2F8-F85E-1A1151623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5543" y="2065748"/>
                <a:ext cx="3923575" cy="1855316"/>
              </a:xfrm>
              <a:prstGeom prst="rect">
                <a:avLst/>
              </a:prstGeom>
              <a:blipFill>
                <a:blip r:embed="rId4"/>
                <a:stretch>
                  <a:fillRect l="-3226" t="-3401" r="-4194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>
            <a:extLst>
              <a:ext uri="{FF2B5EF4-FFF2-40B4-BE49-F238E27FC236}">
                <a16:creationId xmlns:a16="http://schemas.microsoft.com/office/drawing/2014/main" id="{B2176666-97DE-C726-3AFE-9A6A336FF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785" y="4499608"/>
            <a:ext cx="6293415" cy="235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C40A8D-4A0B-4CD0-EC9A-D4550A7E2B43}"/>
              </a:ext>
            </a:extLst>
          </p:cNvPr>
          <p:cNvSpPr txBox="1"/>
          <p:nvPr/>
        </p:nvSpPr>
        <p:spPr>
          <a:xfrm>
            <a:off x="204121" y="160892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314 and 321 : Linear Algebra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269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B723B-9012-2384-EDE7-D2F07A908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6" y="159657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Coordinates Relative to a Basis</a:t>
            </a:r>
            <a:br>
              <a:rPr lang="en-US" dirty="0"/>
            </a:br>
            <a:r>
              <a:rPr lang="en-US" sz="2200" dirty="0"/>
              <a:t>Expressing vectors as coordinate lists. Column vector representation.</a:t>
            </a:r>
            <a:br>
              <a:rPr lang="en-US" sz="2200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01629A-6BF0-4BBE-EC36-F44F45F1A2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6" y="1235022"/>
                <a:ext cx="5685650" cy="539075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300" b="1" dirty="0"/>
                  <a:t>The Standard Basis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3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300" i="1" dirty="0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300" b="0" i="1" dirty="0" smtClean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a:rPr lang="en-US" sz="23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300"/>
                      <m:t>In</m:t>
                    </m:r>
                    <m:r>
                      <m:rPr>
                        <m:nor/>
                      </m:rPr>
                      <a:rPr lang="en-US" sz="2300"/>
                      <m:t> </m:t>
                    </m:r>
                    <m:sSup>
                      <m:sSupPr>
                        <m:ctrlPr>
                          <a:rPr lang="en-US" sz="23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300" i="1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300" b="0" i="1" smtClean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  <m:r>
                      <m:rPr>
                        <m:nor/>
                      </m:rPr>
                      <a:rPr lang="en-US" sz="2300"/>
                      <m:t>, </m:t>
                    </m:r>
                    <m:r>
                      <m:rPr>
                        <m:nor/>
                      </m:rPr>
                      <a:rPr lang="en-US" sz="2300"/>
                      <m:t>the</m:t>
                    </m:r>
                    <m:r>
                      <m:rPr>
                        <m:nor/>
                      </m:rPr>
                      <a:rPr lang="en-US" sz="2300"/>
                      <m:t> </m:t>
                    </m:r>
                    <m:r>
                      <m:rPr>
                        <m:nor/>
                      </m:rPr>
                      <a:rPr lang="en-US" sz="2300" b="1"/>
                      <m:t>standard</m:t>
                    </m:r>
                    <m:r>
                      <m:rPr>
                        <m:nor/>
                      </m:rPr>
                      <a:rPr lang="en-US" sz="2300" b="1"/>
                      <m:t> </m:t>
                    </m:r>
                    <m:r>
                      <m:rPr>
                        <m:nor/>
                      </m:rPr>
                      <a:rPr lang="en-US" sz="2300" b="1"/>
                      <m:t>basis</m:t>
                    </m:r>
                    <m:r>
                      <m:rPr>
                        <m:nor/>
                      </m:rPr>
                      <a:rPr lang="en-US" sz="2300"/>
                      <m:t> </m:t>
                    </m:r>
                    <m:r>
                      <m:rPr>
                        <m:nor/>
                      </m:rPr>
                      <a:rPr lang="en-US" sz="2300"/>
                      <m:t>is</m:t>
                    </m:r>
                    <m:r>
                      <m:rPr>
                        <m:nor/>
                      </m:rPr>
                      <a:rPr lang="en-US" sz="2300"/>
                      <m:t>:</m:t>
                    </m:r>
                  </m:oMath>
                </a14:m>
                <a:endParaRPr lang="en-US" sz="2300" dirty="0"/>
              </a:p>
              <a:p>
                <a:endParaRPr lang="en-US" sz="2300" dirty="0"/>
              </a:p>
              <a:p>
                <a:endParaRPr lang="en-US" sz="2300" dirty="0"/>
              </a:p>
              <a:p>
                <a:endParaRPr lang="en-US" sz="2300" dirty="0"/>
              </a:p>
              <a:p>
                <a:endParaRPr lang="en-US" sz="2300" dirty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300"/>
                      <m:t>These</m:t>
                    </m:r>
                    <m:r>
                      <m:rPr>
                        <m:nor/>
                      </m:rPr>
                      <a:rPr lang="en-US" sz="2300"/>
                      <m:t> </m:t>
                    </m:r>
                    <m:r>
                      <m:rPr>
                        <m:nor/>
                      </m:rPr>
                      <a:rPr lang="en-US" sz="2300"/>
                      <m:t>basis</m:t>
                    </m:r>
                    <m:r>
                      <m:rPr>
                        <m:nor/>
                      </m:rPr>
                      <a:rPr lang="en-US" sz="2300"/>
                      <m:t> </m:t>
                    </m:r>
                    <m:r>
                      <m:rPr>
                        <m:nor/>
                      </m:rPr>
                      <a:rPr lang="en-US" sz="2300"/>
                      <m:t>vectors</m:t>
                    </m:r>
                    <m:r>
                      <m:rPr>
                        <m:nor/>
                      </m:rPr>
                      <a:rPr lang="en-US" sz="2300"/>
                      <m:t> </m:t>
                    </m:r>
                    <m:r>
                      <m:rPr>
                        <m:nor/>
                      </m:rPr>
                      <a:rPr lang="en-US" sz="2300"/>
                      <m:t>become</m:t>
                    </m:r>
                    <m:r>
                      <m:rPr>
                        <m:nor/>
                      </m:rPr>
                      <a:rPr lang="en-US" sz="2300"/>
                      <m:t> </m:t>
                    </m:r>
                    <m:r>
                      <m:rPr>
                        <m:nor/>
                      </m:rPr>
                      <a:rPr lang="en-US" sz="2300"/>
                      <m:t>computational</m:t>
                    </m:r>
                    <m:r>
                      <m:rPr>
                        <m:nor/>
                      </m:rPr>
                      <a:rPr lang="en-US" sz="2300"/>
                      <m:t> </m:t>
                    </m:r>
                    <m:r>
                      <m:rPr>
                        <m:nor/>
                      </m:rPr>
                      <a:rPr lang="en-US" sz="2300"/>
                      <m:t>states</m:t>
                    </m:r>
                    <m:r>
                      <m:rPr>
                        <m:nor/>
                      </m:rPr>
                      <a:rPr lang="en-US" sz="2300"/>
                      <m:t>.</m:t>
                    </m:r>
                  </m:oMath>
                </a14:m>
                <a:endParaRPr lang="en-US" sz="2300" dirty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300"/>
                      <m:t>For</m:t>
                    </m:r>
                    <m:r>
                      <m:rPr>
                        <m:nor/>
                      </m:rPr>
                      <a:rPr lang="en-US" sz="2300"/>
                      <m:t> </m:t>
                    </m:r>
                    <m:r>
                      <m:rPr>
                        <m:nor/>
                      </m:rPr>
                      <a:rPr lang="en-US" sz="2300"/>
                      <m:t>a</m:t>
                    </m:r>
                    <m:r>
                      <m:rPr>
                        <m:nor/>
                      </m:rPr>
                      <a:rPr lang="en-US" sz="2300"/>
                      <m:t> </m:t>
                    </m:r>
                    <m:r>
                      <m:rPr>
                        <m:nor/>
                      </m:rPr>
                      <a:rPr lang="en-US" sz="2300"/>
                      <m:t>single</m:t>
                    </m:r>
                    <m:r>
                      <m:rPr>
                        <m:nor/>
                      </m:rPr>
                      <a:rPr lang="en-US" sz="2300"/>
                      <m:t> </m:t>
                    </m:r>
                    <m:r>
                      <m:rPr>
                        <m:nor/>
                      </m:rPr>
                      <a:rPr lang="en-US" sz="2300"/>
                      <m:t>qubit</m:t>
                    </m:r>
                    <m:r>
                      <m:rPr>
                        <m:nor/>
                      </m:rPr>
                      <a:rPr lang="en-US" sz="2300"/>
                      <m:t>:</m:t>
                    </m:r>
                  </m:oMath>
                </a14:m>
                <a:endParaRPr lang="en-US" sz="2300" dirty="0"/>
              </a:p>
              <a:p>
                <a:endParaRPr lang="en-US" sz="2300" dirty="0"/>
              </a:p>
              <a:p>
                <a:endParaRPr lang="en-US" sz="23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01629A-6BF0-4BBE-EC36-F44F45F1A2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6" y="1235022"/>
                <a:ext cx="5685650" cy="5390751"/>
              </a:xfrm>
              <a:blipFill>
                <a:blip r:embed="rId2"/>
                <a:stretch>
                  <a:fillRect l="-1559" t="-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>
            <a:extLst>
              <a:ext uri="{FF2B5EF4-FFF2-40B4-BE49-F238E27FC236}">
                <a16:creationId xmlns:a16="http://schemas.microsoft.com/office/drawing/2014/main" id="{623DEA6F-1F2A-10AB-C157-7C4F5E147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310" y="1176966"/>
            <a:ext cx="4930148" cy="4847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824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80D7C-2C17-C502-93A9-C4179DDCA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Change of Basis</a:t>
            </a:r>
            <a:br>
              <a:rPr lang="en-US" dirty="0"/>
            </a:br>
            <a:r>
              <a:rPr lang="en-US" sz="2000" dirty="0"/>
              <a:t>a vector exists independent of the coordinate system, </a:t>
            </a:r>
            <a:br>
              <a:rPr lang="en-US" sz="2000" dirty="0"/>
            </a:br>
            <a:r>
              <a:rPr lang="en-US" sz="2000" dirty="0"/>
              <a:t>the choice of coordinate system determines the numbers we use to represent a vector</a:t>
            </a:r>
            <a:br>
              <a:rPr lang="en-US" sz="2200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E6E47A4-DBAA-78BE-48E6-11F6A9B76037}"/>
                  </a:ext>
                </a:extLst>
              </p:cNvPr>
              <p:cNvSpPr txBox="1"/>
              <p:nvPr/>
            </p:nvSpPr>
            <p:spPr>
              <a:xfrm>
                <a:off x="555493" y="2312943"/>
                <a:ext cx="5119594" cy="27227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 err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 dirty="0" err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 err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i="1" dirty="0" err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400" i="1" dirty="0">
                        <a:latin typeface="Cambria Math" panose="02040503050406030204" pitchFamily="18" charset="0"/>
                      </a:rPr>
                      <m:t> </m:t>
                    </m:r>
                    <m:r>
                      <m:rPr>
                        <m:nor/>
                      </m:rPr>
                      <a:rPr lang="en-US" sz="2400" i="0" dirty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 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sz="2400" i="1" dirty="0" err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 dirty="0" err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 dirty="0" err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sSub>
                          <m:sSubPr>
                            <m:ctrlPr>
                              <a:rPr lang="en-US" sz="2400" i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 err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i="1" dirty="0" err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400" dirty="0"/>
              </a:p>
              <a:p>
                <a:pPr>
                  <a:buNone/>
                </a:pPr>
                <a:r>
                  <a:rPr lang="en-US" sz="2400" dirty="0"/>
                  <a:t>then the coordinate vectors are related by a matrix: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  <m:sub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  <m:sub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>
                  <a:buNone/>
                </a:pPr>
                <a:r>
                  <a:rPr lang="en-US" sz="2400" dirty="0"/>
                  <a:t>where P is the matrix whose columns are the new basis vectors expressed in the old basis.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E6E47A4-DBAA-78BE-48E6-11F6A9B760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93" y="2312943"/>
                <a:ext cx="5119594" cy="2722733"/>
              </a:xfrm>
              <a:prstGeom prst="rect">
                <a:avLst/>
              </a:prstGeom>
              <a:blipFill>
                <a:blip r:embed="rId3"/>
                <a:stretch>
                  <a:fillRect l="-1733" t="-19907" r="-2970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4E57061-5CF8-22AA-8D28-D50B3D060C4E}"/>
              </a:ext>
            </a:extLst>
          </p:cNvPr>
          <p:cNvSpPr txBox="1"/>
          <p:nvPr/>
        </p:nvSpPr>
        <p:spPr>
          <a:xfrm>
            <a:off x="6371771" y="2201490"/>
            <a:ext cx="511959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/>
              <a:t>Changing basis = multiplying by a matrix.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/>
              <a:t>This is why matrices represent transformations.</a:t>
            </a:r>
            <a:br>
              <a:rPr lang="en-US" sz="2000" dirty="0"/>
            </a:br>
            <a:endParaRPr lang="en-US" sz="2000" dirty="0"/>
          </a:p>
          <a:p>
            <a:pPr>
              <a:buNone/>
            </a:pPr>
            <a:r>
              <a:rPr lang="en-US" sz="2000" dirty="0"/>
              <a:t>In quantum computing: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Changing measurement basis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Rotating state representations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Switching between computational and </a:t>
            </a:r>
            <a:r>
              <a:rPr lang="en-US" sz="2000" dirty="0" err="1"/>
              <a:t>eigenbases</a:t>
            </a: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/>
              <a:t>are all change-of-basis operations.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05C4A8-DAA4-4CB8-509F-9294B4D3CB57}"/>
              </a:ext>
            </a:extLst>
          </p:cNvPr>
          <p:cNvSpPr txBox="1"/>
          <p:nvPr/>
        </p:nvSpPr>
        <p:spPr>
          <a:xfrm>
            <a:off x="204121" y="160892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314 and 321 : Linear Algebra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47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83951-593F-EAE2-66CD-2A45B62B3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69726-5D65-B949-9274-2BE7AF7BB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469" y="56623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Change of Basis</a:t>
            </a:r>
            <a:br>
              <a:rPr lang="en-US" dirty="0"/>
            </a:br>
            <a:endParaRPr 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728D689-84B1-2B2F-0CA8-F049FDB39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1" y="771879"/>
            <a:ext cx="5407252" cy="530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827597-121D-AB96-E208-B04BFF77C3C7}"/>
                  </a:ext>
                </a:extLst>
              </p:cNvPr>
              <p:cNvSpPr txBox="1"/>
              <p:nvPr/>
            </p:nvSpPr>
            <p:spPr>
              <a:xfrm>
                <a:off x="538843" y="985537"/>
                <a:ext cx="5890986" cy="47235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We change basis to describe vectors in directions that reveal hidden structure.</a:t>
                </a:r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:r>
                  <a:rPr lang="en-US" sz="2400" dirty="0"/>
                  <a:t>Let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1.5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, 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, 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01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:r>
                  <a:rPr lang="en-US" sz="2400" dirty="0"/>
                  <a:t>Then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sSub>
                        <m:sSub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30.5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,  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𝐴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11.5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:r>
                  <a:rPr lang="en-US" sz="2400" dirty="0"/>
                  <a:t>Therefore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pPr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827597-121D-AB96-E208-B04BFF77C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43" y="985537"/>
                <a:ext cx="5890986" cy="4723537"/>
              </a:xfrm>
              <a:prstGeom prst="rect">
                <a:avLst/>
              </a:prstGeom>
              <a:blipFill>
                <a:blip r:embed="rId4"/>
                <a:stretch>
                  <a:fillRect l="-1505" t="-1072" r="-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7527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99B4B-0C84-E421-2113-70C3324F0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136816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Inner Products in Coordinates</a:t>
            </a:r>
            <a:br>
              <a:rPr lang="en-US" dirty="0"/>
            </a:br>
            <a:r>
              <a:rPr lang="en-US" sz="3100" dirty="0"/>
              <a:t>How basis choice affects inner product.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4A43B4-0938-37DF-AED8-C349666A5DFF}"/>
                  </a:ext>
                </a:extLst>
              </p:cNvPr>
              <p:cNvSpPr txBox="1"/>
              <p:nvPr/>
            </p:nvSpPr>
            <p:spPr>
              <a:xfrm>
                <a:off x="750367" y="1444408"/>
                <a:ext cx="4669651" cy="43268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In an orthonormal basis,</a:t>
                </a:r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 dirty="0" err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eqArr>
                                      <m:eqArrPr>
                                        <m:ctrlPr>
                                          <a:rPr lang="en-US" sz="2400" i="1" dirty="0" err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lang="en-US" sz="2400" i="1" dirty="0">
                                            <a:latin typeface="Cambria Math" panose="02040503050406030204" pitchFamily="18" charset="0"/>
                                          </a:rPr>
                                          <m:t>⋮</m:t>
                                        </m:r>
                                      </m:e>
                                      <m:e>
                                        <m:r>
                                          <a:rPr lang="en-US" sz="2400" i="1" dirty="0" err="1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</m:eqArr>
                                  </m:e>
                                  <m:sub>
                                    <m:r>
                                      <a:rPr lang="en-US" sz="2400" i="1" dirty="0" err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,  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 dirty="0" err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eqArr>
                                      <m:eqArrPr>
                                        <m:ctrlPr>
                                          <a:rPr lang="en-US" sz="2400" i="1" dirty="0" err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lang="en-US" sz="2400" i="1" dirty="0">
                                            <a:latin typeface="Cambria Math" panose="02040503050406030204" pitchFamily="18" charset="0"/>
                                          </a:rPr>
                                          <m:t>⋮</m:t>
                                        </m:r>
                                      </m:e>
                                      <m:e>
                                        <m:r>
                                          <a:rPr lang="en-US" sz="2400" i="1" dirty="0" err="1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</m:eqArr>
                                  </m:e>
                                  <m:sub>
                                    <m:r>
                                      <a:rPr lang="en-US" sz="2400" i="1" dirty="0" err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:r>
                  <a:rPr lang="en-US" sz="2400" dirty="0"/>
                  <a:t>the inner product is</a:t>
                </a:r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 dirty="0" err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 err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 dirty="0" err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i="1" dirty="0" err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err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400" i="1" dirty="0" err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bar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4A43B4-0938-37DF-AED8-C349666A5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67" y="1444408"/>
                <a:ext cx="4669651" cy="4326826"/>
              </a:xfrm>
              <a:prstGeom prst="rect">
                <a:avLst/>
              </a:prstGeom>
              <a:blipFill>
                <a:blip r:embed="rId2"/>
                <a:stretch>
                  <a:fillRect l="-2174" t="-1170" b="-406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07C6911-A076-20C9-1121-DD6F33AEA0DD}"/>
                  </a:ext>
                </a:extLst>
              </p:cNvPr>
              <p:cNvSpPr txBox="1"/>
              <p:nvPr/>
            </p:nvSpPr>
            <p:spPr>
              <a:xfrm>
                <a:off x="5643922" y="1305753"/>
                <a:ext cx="6156192" cy="47089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What This Means</a:t>
                </a:r>
                <a:endParaRPr lang="en-US" sz="2000" dirty="0"/>
              </a:p>
              <a:p>
                <a:pPr>
                  <a:buNone/>
                </a:pPr>
                <a:r>
                  <a:rPr lang="en-US" sz="2000" dirty="0"/>
                  <a:t>• Multiply corresponding coordinates</a:t>
                </a:r>
              </a:p>
              <a:p>
                <a:pPr>
                  <a:buNone/>
                </a:pPr>
                <a:r>
                  <a:rPr lang="en-US" sz="2000" dirty="0"/>
                  <a:t>• Conjugate the second vector</a:t>
                </a:r>
              </a:p>
              <a:p>
                <a:pPr>
                  <a:buNone/>
                </a:pPr>
                <a:r>
                  <a:rPr lang="en-US" sz="2000" dirty="0"/>
                  <a:t>• Add the results</a:t>
                </a:r>
                <a:br>
                  <a:rPr lang="en-US" sz="2000" dirty="0"/>
                </a:br>
                <a:endParaRPr lang="en-US" sz="2000" dirty="0"/>
              </a:p>
              <a:p>
                <a:pPr>
                  <a:buNone/>
                </a:pPr>
                <a:r>
                  <a:rPr lang="en-US" sz="2000" dirty="0"/>
                  <a:t>The geometry is encoded in coordinates.</a:t>
                </a:r>
              </a:p>
              <a:p>
                <a:pPr>
                  <a:buNone/>
                </a:pPr>
                <a:endParaRPr lang="en-US" sz="2000" dirty="0"/>
              </a:p>
              <a:p>
                <a:pPr>
                  <a:buNone/>
                </a:pPr>
                <a:r>
                  <a:rPr lang="en-US" sz="2000" b="1" dirty="0"/>
                  <a:t>Why This Matters</a:t>
                </a:r>
                <a:endParaRPr lang="en-US" sz="2000" dirty="0"/>
              </a:p>
              <a:p>
                <a:pPr>
                  <a:buNone/>
                </a:pPr>
                <a:r>
                  <a:rPr lang="en-US" sz="2000" dirty="0"/>
                  <a:t>This formula lets us compute: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Length: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 dirty="0" err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 err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2000" i="1" dirty="0" err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Orthogonality: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Angles and projections</a:t>
                </a:r>
              </a:p>
              <a:p>
                <a:pPr>
                  <a:buNone/>
                </a:pPr>
                <a:endParaRPr lang="en-US" sz="2000" dirty="0"/>
              </a:p>
              <a:p>
                <a:pPr>
                  <a:buNone/>
                </a:pPr>
                <a:r>
                  <a:rPr lang="en-US" sz="2000" dirty="0"/>
                  <a:t>Everything quantum programs compute relies on this formula.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07C6911-A076-20C9-1121-DD6F33AEA0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922" y="1305753"/>
                <a:ext cx="6156192" cy="4708981"/>
              </a:xfrm>
              <a:prstGeom prst="rect">
                <a:avLst/>
              </a:prstGeom>
              <a:blipFill>
                <a:blip r:embed="rId3"/>
                <a:stretch>
                  <a:fillRect l="-1029" t="-538" b="-1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9760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4DB77-B6DD-D897-183C-2995B26AA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339" y="155230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Norms and Length in Coordinates</a:t>
            </a:r>
            <a:br>
              <a:rPr lang="en-US" dirty="0"/>
            </a:br>
            <a:r>
              <a:rPr lang="en-US" sz="2700" dirty="0"/>
              <a:t>Normalization of quantum states.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A108430-E915-FD24-40F3-9B5D8378AAFB}"/>
                  </a:ext>
                </a:extLst>
              </p:cNvPr>
              <p:cNvSpPr txBox="1"/>
              <p:nvPr/>
            </p:nvSpPr>
            <p:spPr>
              <a:xfrm>
                <a:off x="537028" y="1304060"/>
                <a:ext cx="5283201" cy="4673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For a vector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  <m:sSub>
                                  <m:sSubPr>
                                    <m:ctrlP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ℂ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𝕟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the norm is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en-US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m:rPr>
                          <m:lit/>
                        </m:rPr>
                        <a:rPr lang="en-US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</m:ra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 dirty="0" err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 err="1"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b>
                                          <m:r>
                                            <a:rPr lang="en-US" i="1" dirty="0" err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rad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b="1" dirty="0"/>
                  <a:t>Interpretation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• Square each coordinate’s magnitude</a:t>
                </a:r>
              </a:p>
              <a:p>
                <a:pPr>
                  <a:buNone/>
                </a:pPr>
                <a:r>
                  <a:rPr lang="en-US" dirty="0"/>
                  <a:t>• Add them</a:t>
                </a:r>
              </a:p>
              <a:p>
                <a:pPr>
                  <a:buNone/>
                </a:pPr>
                <a:r>
                  <a:rPr lang="en-US" dirty="0"/>
                  <a:t>• Take the square root</a:t>
                </a:r>
              </a:p>
              <a:p>
                <a:pPr>
                  <a:buNone/>
                </a:pPr>
                <a:r>
                  <a:rPr lang="en-US" dirty="0"/>
                  <a:t>This is the Pythagorean theorem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A108430-E915-FD24-40F3-9B5D8378A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028" y="1304060"/>
                <a:ext cx="5283201" cy="4673715"/>
              </a:xfrm>
              <a:prstGeom prst="rect">
                <a:avLst/>
              </a:prstGeom>
              <a:blipFill>
                <a:blip r:embed="rId2"/>
                <a:stretch>
                  <a:fillRect l="-959" t="-542" b="-10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5982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D368B-A44F-9571-65D3-3C6E15DE4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169297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Orthogonality</a:t>
            </a:r>
            <a:br>
              <a:rPr lang="en-US" dirty="0"/>
            </a:br>
            <a:r>
              <a:rPr lang="en-US" sz="2200" dirty="0"/>
              <a:t>Quantum meaning: distinguishable states.</a:t>
            </a:r>
            <a:br>
              <a:rPr lang="en-US" sz="2200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9B71AB-2E20-13B4-52BA-7EB9911C3A1D}"/>
                  </a:ext>
                </a:extLst>
              </p:cNvPr>
              <p:cNvSpPr txBox="1"/>
              <p:nvPr/>
            </p:nvSpPr>
            <p:spPr>
              <a:xfrm>
                <a:off x="800100" y="1476889"/>
                <a:ext cx="5550587" cy="4154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Two vectors are </a:t>
                </a:r>
                <a:r>
                  <a:rPr lang="en-US" sz="2400" b="1" dirty="0"/>
                  <a:t>orthogonal</a:t>
                </a:r>
                <a:r>
                  <a:rPr lang="en-US" sz="2400" dirty="0"/>
                  <a:t> if their inner product is zero: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In an orthonormal coordinate system, orthogonality means the vectors share no “overlap”.</a:t>
                </a:r>
              </a:p>
              <a:p>
                <a:endParaRPr lang="en-US" sz="2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In quantum computing, orthogonal states are perfectly distinguishable by measurement.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9B71AB-2E20-13B4-52BA-7EB9911C3A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476889"/>
                <a:ext cx="5550587" cy="4154984"/>
              </a:xfrm>
              <a:prstGeom prst="rect">
                <a:avLst/>
              </a:prstGeom>
              <a:blipFill>
                <a:blip r:embed="rId2"/>
                <a:stretch>
                  <a:fillRect l="-1595" t="-1220" r="-1595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>
            <a:extLst>
              <a:ext uri="{FF2B5EF4-FFF2-40B4-BE49-F238E27FC236}">
                <a16:creationId xmlns:a16="http://schemas.microsoft.com/office/drawing/2014/main" id="{91C7FA67-F257-2B4D-FB7C-6DBB9A57C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635" y="1005206"/>
            <a:ext cx="5140678" cy="5122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306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42A96-E41F-DD48-8EC7-153CC409A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448" y="159845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Orthonormal Bases</a:t>
            </a:r>
            <a:br>
              <a:rPr lang="en-US" dirty="0"/>
            </a:br>
            <a:r>
              <a:rPr lang="en-US" sz="2200" dirty="0"/>
              <a:t>Definition and properties. Why they simplify inner products.</a:t>
            </a:r>
            <a:br>
              <a:rPr lang="en-US" sz="2200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86D3E31-8EE6-FB83-570D-7596CBA6A7D7}"/>
                  </a:ext>
                </a:extLst>
              </p:cNvPr>
              <p:cNvSpPr txBox="1"/>
              <p:nvPr/>
            </p:nvSpPr>
            <p:spPr>
              <a:xfrm>
                <a:off x="818562" y="1541560"/>
                <a:ext cx="6096000" cy="42540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A basis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,…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is </a:t>
                </a:r>
                <a:r>
                  <a:rPr lang="en-US" b="1" dirty="0"/>
                  <a:t>orthonormal</a:t>
                </a:r>
                <a:r>
                  <a:rPr lang="en-US" dirty="0"/>
                  <a:t> if: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br>
                  <a:rPr lang="en-US" i="1" dirty="0">
                    <a:latin typeface="Cambria Math" panose="02040503050406030204" pitchFamily="18" charset="0"/>
                  </a:rPr>
                </a:br>
                <a:r>
                  <a:rPr lang="en-US" dirty="0"/>
                  <a:t>This means: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(unit length)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𝑜𝑟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(orthogonal)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Why we like orthonormal bases: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 err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 err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i="1" dirty="0" err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sSub>
                            <m:sSubPr>
                              <m:ctrlPr>
                                <a:rPr lang="en-US" i="1" dirty="0" err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 err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i="1" dirty="0" err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sz="2000" dirty="0"/>
                  <a:t>Coordinates become inner products.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86D3E31-8EE6-FB83-570D-7596CBA6A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62" y="1541560"/>
                <a:ext cx="6096000" cy="4254050"/>
              </a:xfrm>
              <a:prstGeom prst="rect">
                <a:avLst/>
              </a:prstGeom>
              <a:blipFill>
                <a:blip r:embed="rId2"/>
                <a:stretch>
                  <a:fillRect l="-1040" t="-595" b="-11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2" name="Picture 4">
            <a:extLst>
              <a:ext uri="{FF2B5EF4-FFF2-40B4-BE49-F238E27FC236}">
                <a16:creationId xmlns:a16="http://schemas.microsoft.com/office/drawing/2014/main" id="{C81D996B-53C1-9C81-9673-291B2C48B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731" y="1062390"/>
            <a:ext cx="5859303" cy="4867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478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B8CAD-29AA-A74C-4ACF-B59A43556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F079A-AB58-1284-2815-78237632F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448" y="159845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Orthonormal Bases</a:t>
            </a:r>
            <a:br>
              <a:rPr lang="en-US" dirty="0"/>
            </a:br>
            <a:r>
              <a:rPr lang="en-US" sz="2200" dirty="0"/>
              <a:t>Definition and properties. Why they simplify inner products.</a:t>
            </a:r>
            <a:br>
              <a:rPr lang="en-US" sz="2200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49FE52-43DF-AFEA-373C-602C5DB64C49}"/>
                  </a:ext>
                </a:extLst>
              </p:cNvPr>
              <p:cNvSpPr txBox="1"/>
              <p:nvPr/>
            </p:nvSpPr>
            <p:spPr>
              <a:xfrm>
                <a:off x="818562" y="1541560"/>
                <a:ext cx="6096000" cy="42540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A basis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,…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is </a:t>
                </a:r>
                <a:r>
                  <a:rPr lang="en-US" b="1" dirty="0"/>
                  <a:t>orthonormal</a:t>
                </a:r>
                <a:r>
                  <a:rPr lang="en-US" dirty="0"/>
                  <a:t> if: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br>
                  <a:rPr lang="en-US" i="1" dirty="0">
                    <a:latin typeface="Cambria Math" panose="02040503050406030204" pitchFamily="18" charset="0"/>
                  </a:rPr>
                </a:br>
                <a:r>
                  <a:rPr lang="en-US" dirty="0"/>
                  <a:t>This means: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(unit length)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𝑜𝑟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(orthogonal)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Why we like orthonormal bases: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 err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 err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i="1" dirty="0" err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sSub>
                            <m:sSubPr>
                              <m:ctrlPr>
                                <a:rPr lang="en-US" i="1" dirty="0" err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 err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i="1" dirty="0" err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sz="2000" dirty="0"/>
                  <a:t>Coordinates become inner products.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49FE52-43DF-AFEA-373C-602C5DB64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62" y="1541560"/>
                <a:ext cx="6096000" cy="4254050"/>
              </a:xfrm>
              <a:prstGeom prst="rect">
                <a:avLst/>
              </a:prstGeom>
              <a:blipFill>
                <a:blip r:embed="rId2"/>
                <a:stretch>
                  <a:fillRect l="-1040" t="-595" b="-11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2" name="Picture 4">
            <a:extLst>
              <a:ext uri="{FF2B5EF4-FFF2-40B4-BE49-F238E27FC236}">
                <a16:creationId xmlns:a16="http://schemas.microsoft.com/office/drawing/2014/main" id="{6F7F9259-22F5-D5CE-4C7E-BBC624B38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731" y="1062390"/>
            <a:ext cx="5859303" cy="4867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EAD4E1-35AE-E52E-58F6-16F8499D767A}"/>
              </a:ext>
            </a:extLst>
          </p:cNvPr>
          <p:cNvSpPr txBox="1"/>
          <p:nvPr/>
        </p:nvSpPr>
        <p:spPr>
          <a:xfrm>
            <a:off x="947493" y="433877"/>
            <a:ext cx="9636475" cy="612475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You might think I am just showing you the same old axis you have been using since high-school. I.e. </a:t>
            </a:r>
            <a:r>
              <a:rPr lang="en-US" sz="2800" i="1" dirty="0">
                <a:solidFill>
                  <a:schemeClr val="bg1"/>
                </a:solidFill>
              </a:rPr>
              <a:t>x, y, z</a:t>
            </a:r>
          </a:p>
          <a:p>
            <a:endParaRPr lang="en-US" sz="2800" i="1" dirty="0">
              <a:solidFill>
                <a:schemeClr val="bg1"/>
              </a:solidFill>
              <a:latin typeface="Cambria Math" panose="02040503050406030204" pitchFamily="18" charset="0"/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But you learned that coordinates come first. Then vectors live inside coordinates.</a:t>
            </a:r>
          </a:p>
          <a:p>
            <a:br>
              <a:rPr lang="en-US" sz="2800" dirty="0"/>
            </a:br>
            <a:r>
              <a:rPr lang="en-US" sz="2800" b="1" dirty="0">
                <a:solidFill>
                  <a:schemeClr val="bg1"/>
                </a:solidFill>
              </a:rPr>
              <a:t>What I am showing you is that the vectors define the coordinate system, not the other way around. 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The inner product defines geometry.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Coordinates are the result of that geometry.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i="1" dirty="0">
                <a:solidFill>
                  <a:schemeClr val="bg1"/>
                </a:solidFill>
              </a:rPr>
              <a:t>In quantum computing the coordinates are defined by inner products and the coordinates are amplitudes. </a:t>
            </a:r>
          </a:p>
        </p:txBody>
      </p:sp>
    </p:spTree>
    <p:extLst>
      <p:ext uri="{BB962C8B-B14F-4D97-AF65-F5344CB8AC3E}">
        <p14:creationId xmlns:p14="http://schemas.microsoft.com/office/powerpoint/2010/main" val="1748054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BF5EF-4046-3A94-00D9-D51323048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Expanding Vectors in an Orthonormal Basis</a:t>
            </a:r>
            <a:br>
              <a:rPr lang="en-US" dirty="0"/>
            </a:br>
            <a:r>
              <a:rPr lang="en-US" sz="2200" dirty="0"/>
              <a:t>This is crucial for measurement and spectral decomposition.</a:t>
            </a:r>
            <a:br>
              <a:rPr lang="en-US" sz="2200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6BDC453-EFA7-FE36-3C2B-66AFCA9DFD29}"/>
                  </a:ext>
                </a:extLst>
              </p:cNvPr>
              <p:cNvSpPr txBox="1"/>
              <p:nvPr/>
            </p:nvSpPr>
            <p:spPr>
              <a:xfrm>
                <a:off x="800100" y="2221992"/>
                <a:ext cx="5861957" cy="30870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sz="2000" i="1" dirty="0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,…</m:t>
                    </m:r>
                    <m:r>
                      <a:rPr lang="en-US" sz="2000" i="1" dirty="0" err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err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000" i="1" dirty="0" err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m:rPr>
                        <m:lit/>
                      </m:rPr>
                      <a:rPr lang="en-US" sz="2000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/>
                  <a:t> is orthonormal, then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sz="20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 dirty="0" err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err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000" i="1" dirty="0" err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 err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000" i="1" dirty="0" err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br>
                  <a:rPr lang="en-US" sz="2000" dirty="0"/>
                </a:br>
                <a:endParaRPr lang="en-US" sz="2000" dirty="0"/>
              </a:p>
              <a:p>
                <a:pPr>
                  <a:buNone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Inner products extract coordinates.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Coordinates multiply basis directions.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 vector is reconstructed from its components.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6BDC453-EFA7-FE36-3C2B-66AFCA9DF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2221992"/>
                <a:ext cx="5861957" cy="3087064"/>
              </a:xfrm>
              <a:prstGeom prst="rect">
                <a:avLst/>
              </a:prstGeom>
              <a:blipFill>
                <a:blip r:embed="rId2"/>
                <a:stretch>
                  <a:fillRect l="-864" t="-21721" b="-2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6218C8D-1C0E-336E-CA5E-4E3D06A3BA2B}"/>
                  </a:ext>
                </a:extLst>
              </p:cNvPr>
              <p:cNvSpPr txBox="1"/>
              <p:nvPr/>
            </p:nvSpPr>
            <p:spPr>
              <a:xfrm>
                <a:off x="1452336" y="5431722"/>
                <a:ext cx="954858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The inner product extracts the coordinate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800" dirty="0"/>
                  <a:t> in direction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800" dirty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6218C8D-1C0E-336E-CA5E-4E3D06A3BA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2336" y="5431722"/>
                <a:ext cx="9548586" cy="523220"/>
              </a:xfrm>
              <a:prstGeom prst="rect">
                <a:avLst/>
              </a:prstGeom>
              <a:blipFill>
                <a:blip r:embed="rId3"/>
                <a:stretch>
                  <a:fillRect l="-1328" t="-11905" r="-531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9B7B5AC-5D25-1950-3F6C-E2574359A008}"/>
              </a:ext>
            </a:extLst>
          </p:cNvPr>
          <p:cNvSpPr txBox="1"/>
          <p:nvPr/>
        </p:nvSpPr>
        <p:spPr>
          <a:xfrm>
            <a:off x="5675086" y="2333316"/>
            <a:ext cx="54428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i="1" dirty="0"/>
              <a:t>later</a:t>
            </a:r>
            <a:r>
              <a:rPr lang="en-US" dirty="0"/>
              <a:t>, we will reinterpret the same expansion physically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12D177-64AC-B625-6756-2137C4D686D8}"/>
              </a:ext>
            </a:extLst>
          </p:cNvPr>
          <p:cNvSpPr txBox="1"/>
          <p:nvPr/>
        </p:nvSpPr>
        <p:spPr>
          <a:xfrm>
            <a:off x="204121" y="160892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314 and 321 : Linear Algebra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086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A8434-325A-5C67-AE44-0DDC9DCEC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Linear Transformations in a Basis</a:t>
            </a:r>
            <a:br>
              <a:rPr lang="en-US" dirty="0"/>
            </a:br>
            <a:r>
              <a:rPr lang="en-US" sz="2200" dirty="0"/>
              <a:t>Introduce operators. Matrix representation relative to a basis.</a:t>
            </a:r>
            <a:br>
              <a:rPr lang="en-US" sz="2200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640792-E75A-D453-2F59-6D32CDA08A0D}"/>
                  </a:ext>
                </a:extLst>
              </p:cNvPr>
              <p:cNvSpPr txBox="1"/>
              <p:nvPr/>
            </p:nvSpPr>
            <p:spPr>
              <a:xfrm>
                <a:off x="800100" y="2030777"/>
                <a:ext cx="60960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A linear transformation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: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satisfies: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640792-E75A-D453-2F59-6D32CDA08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2030777"/>
                <a:ext cx="6096000" cy="830997"/>
              </a:xfrm>
              <a:prstGeom prst="rect">
                <a:avLst/>
              </a:prstGeom>
              <a:blipFill>
                <a:blip r:embed="rId2"/>
                <a:stretch>
                  <a:fillRect l="-1455" t="-4478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9B588D8-3523-746A-183B-0F77D982C6AE}"/>
              </a:ext>
            </a:extLst>
          </p:cNvPr>
          <p:cNvSpPr txBox="1"/>
          <p:nvPr/>
        </p:nvSpPr>
        <p:spPr>
          <a:xfrm>
            <a:off x="800100" y="3897345"/>
            <a:ext cx="497840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Algebraic properties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Linear maps preserve addition.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Linear maps preserve scalar multiplication.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move vectors while preserving structure.</a:t>
            </a:r>
            <a:br>
              <a:rPr lang="en-US" dirty="0"/>
            </a:br>
            <a:r>
              <a:rPr lang="en-US" dirty="0"/>
              <a:t>Determined entirely by its action on a basis.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C4E4D7-3178-B369-F23D-F8F7E57F8C7E}"/>
              </a:ext>
            </a:extLst>
          </p:cNvPr>
          <p:cNvSpPr txBox="1"/>
          <p:nvPr/>
        </p:nvSpPr>
        <p:spPr>
          <a:xfrm>
            <a:off x="5823858" y="3481847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Geometric properties</a:t>
            </a:r>
          </a:p>
          <a:p>
            <a:pPr>
              <a:buNone/>
            </a:pPr>
            <a:r>
              <a:rPr lang="en-US" dirty="0"/>
              <a:t>A linear transformation can: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Rotate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Stretch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Reflect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Shear</a:t>
            </a:r>
          </a:p>
          <a:p>
            <a:pPr>
              <a:buNone/>
            </a:pPr>
            <a:r>
              <a:rPr lang="en-US" dirty="0"/>
              <a:t>But it always sends lines through the origin to lines through the origin.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E99042-DA02-5186-5068-48526F8EAC97}"/>
              </a:ext>
            </a:extLst>
          </p:cNvPr>
          <p:cNvSpPr txBox="1"/>
          <p:nvPr/>
        </p:nvSpPr>
        <p:spPr>
          <a:xfrm>
            <a:off x="204121" y="160892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314 and 321 : Linear Algebra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92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587DE-F956-8FF3-1195-1CB2AC4BC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159772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Matrices as Linear Maps</a:t>
            </a:r>
            <a:br>
              <a:rPr lang="en-US" dirty="0"/>
            </a:br>
            <a:r>
              <a:rPr lang="en-US" sz="2700" dirty="0"/>
              <a:t>Multiplication as composition of maps.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28AB0E-D30C-D851-96B6-42F5B867D265}"/>
                  </a:ext>
                </a:extLst>
              </p:cNvPr>
              <p:cNvSpPr txBox="1"/>
              <p:nvPr/>
            </p:nvSpPr>
            <p:spPr>
              <a:xfrm>
                <a:off x="700635" y="2333056"/>
                <a:ext cx="6096000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Once a basis is chosen, every linear transformation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: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is represented by a matrix.</a:t>
                </a: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The matrix does not </a:t>
                </a:r>
                <a:r>
                  <a:rPr lang="en-US" i="1" dirty="0"/>
                  <a:t>define</a:t>
                </a:r>
                <a:r>
                  <a:rPr lang="en-US" dirty="0"/>
                  <a:t> the map.</a:t>
                </a:r>
              </a:p>
              <a:p>
                <a:pPr>
                  <a:buNone/>
                </a:pPr>
                <a:r>
                  <a:rPr lang="en-US" dirty="0"/>
                  <a:t>It represents the map relative to a basis.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28AB0E-D30C-D851-96B6-42F5B867D2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2333056"/>
                <a:ext cx="6096000" cy="1754326"/>
              </a:xfrm>
              <a:prstGeom prst="rect">
                <a:avLst/>
              </a:prstGeom>
              <a:blipFill>
                <a:blip r:embed="rId2"/>
                <a:stretch>
                  <a:fillRect l="-832" t="-1429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CA79B8-CF9C-0C47-589F-EA021E2A28C2}"/>
                  </a:ext>
                </a:extLst>
              </p:cNvPr>
              <p:cNvSpPr txBox="1"/>
              <p:nvPr/>
            </p:nvSpPr>
            <p:spPr>
              <a:xfrm>
                <a:off x="6796636" y="2186367"/>
                <a:ext cx="4016508" cy="21007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 </m:t>
                    </m:r>
                    <m:r>
                      <m:rPr>
                        <m:nor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then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US" dirty="0"/>
                  <a:t> means: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𝐴𝐵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d>
                            <m:d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Matrix multiplication is </a:t>
                </a:r>
                <a:r>
                  <a:rPr lang="en-US" b="1" dirty="0"/>
                  <a:t>composition of linear maps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CA79B8-CF9C-0C47-589F-EA021E2A28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636" y="2186367"/>
                <a:ext cx="4016508" cy="2100768"/>
              </a:xfrm>
              <a:prstGeom prst="rect">
                <a:avLst/>
              </a:prstGeom>
              <a:blipFill>
                <a:blip r:embed="rId3"/>
                <a:stretch>
                  <a:fillRect l="-1262" t="-602" b="-3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5451B7-F019-BDEC-32AA-BFD03CF3F1EB}"/>
                  </a:ext>
                </a:extLst>
              </p:cNvPr>
              <p:cNvSpPr txBox="1"/>
              <p:nvPr/>
            </p:nvSpPr>
            <p:spPr>
              <a:xfrm>
                <a:off x="700635" y="4433824"/>
                <a:ext cx="6096000" cy="19078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Suppose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1.5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nor/>
                        </m:rPr>
                        <a:rPr lang="en-US" i="0" dirty="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eqArr>
                                  <m:eqArr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/>
                <a:r>
                  <a:rPr lang="en-US" dirty="0"/>
                  <a:t>Then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𝐴𝑣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1.5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eqArr>
                                  <m:eqArr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eqArr>
                                  <m:eqArr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0.5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+1.5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ar-AE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5451B7-F019-BDEC-32AA-BFD03CF3F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4433824"/>
                <a:ext cx="6096000" cy="1907895"/>
              </a:xfrm>
              <a:prstGeom prst="rect">
                <a:avLst/>
              </a:prstGeom>
              <a:blipFill>
                <a:blip r:embed="rId4"/>
                <a:stretch>
                  <a:fillRect l="-832" t="-658"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58A2289D-287F-60ED-406C-29032FA5E9D7}"/>
              </a:ext>
            </a:extLst>
          </p:cNvPr>
          <p:cNvSpPr txBox="1"/>
          <p:nvPr/>
        </p:nvSpPr>
        <p:spPr>
          <a:xfrm>
            <a:off x="700635" y="1355370"/>
            <a:ext cx="107907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rgbClr val="0E0E0E"/>
                </a:solidFill>
                <a:effectLst/>
                <a:latin typeface=".AppleSystemUIFont"/>
              </a:rPr>
              <a:t>A linea</a:t>
            </a:r>
            <a:r>
              <a:rPr lang="en-US" sz="2400" dirty="0">
                <a:solidFill>
                  <a:srgbClr val="0E0E0E"/>
                </a:solidFill>
                <a:latin typeface=".AppleSystemUIFont"/>
              </a:rPr>
              <a:t>r map is a</a:t>
            </a:r>
            <a:r>
              <a:rPr lang="en-US" sz="2400" dirty="0">
                <a:solidFill>
                  <a:srgbClr val="0E0E0E"/>
                </a:solidFill>
                <a:effectLst/>
                <a:latin typeface=".AppleSystemUIFont"/>
              </a:rPr>
              <a:t> function that takes vectors in and produces new vectors out, in a way that respects addition and scaling.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37DB85-E713-BABD-9CC3-77F842E782B0}"/>
              </a:ext>
            </a:extLst>
          </p:cNvPr>
          <p:cNvSpPr txBox="1"/>
          <p:nvPr/>
        </p:nvSpPr>
        <p:spPr>
          <a:xfrm>
            <a:off x="6096000" y="467163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A linear map cannot: Shift the origin, bend space, warp curves. It can only: Rotate, Stretch, Reflect, Shear</a:t>
            </a:r>
          </a:p>
        </p:txBody>
      </p:sp>
    </p:spTree>
    <p:extLst>
      <p:ext uri="{BB962C8B-B14F-4D97-AF65-F5344CB8AC3E}">
        <p14:creationId xmlns:p14="http://schemas.microsoft.com/office/powerpoint/2010/main" val="2189578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1E851-742B-C45E-39C8-8692D0FFB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907EA-0296-6BF2-2AF9-847BDA0FC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159772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Matrices as Linear Maps</a:t>
            </a:r>
            <a:br>
              <a:rPr lang="en-US" dirty="0"/>
            </a:br>
            <a:r>
              <a:rPr lang="en-US" sz="2700" dirty="0"/>
              <a:t>Multiplication as composition of maps.</a:t>
            </a:r>
            <a:br>
              <a:rPr lang="en-US" dirty="0"/>
            </a:b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25CB01-E160-ACAA-FE6C-7F6AF3D3010D}"/>
              </a:ext>
            </a:extLst>
          </p:cNvPr>
          <p:cNvSpPr txBox="1"/>
          <p:nvPr/>
        </p:nvSpPr>
        <p:spPr>
          <a:xfrm>
            <a:off x="831264" y="1554511"/>
            <a:ext cx="503250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dirty="0"/>
              <a:t>A linear map can Rotate, Stretch, Reflect, Shear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/>
              <a:t>It will turn out that quantum computing depends on linear maps. Non-linear transformations break quantum computing.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57218121-7F16-26CE-F5AE-B894F59C1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087" y="968827"/>
            <a:ext cx="5324979" cy="514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085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4CACA-F8E4-F7D4-4C62-83AE807AB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670A5-DD9E-AA7D-A326-0BEEBBF6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159772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Matrices as Linear Maps</a:t>
            </a:r>
            <a:br>
              <a:rPr lang="en-US" dirty="0"/>
            </a:br>
            <a:r>
              <a:rPr lang="en-US" sz="2700" dirty="0"/>
              <a:t>Multiplication as composition of maps.</a:t>
            </a:r>
            <a:br>
              <a:rPr lang="en-US" dirty="0"/>
            </a:br>
            <a:endParaRPr lang="en-US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1A1D82F7-B01D-C7D2-91D2-33008408E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752" y="1302212"/>
            <a:ext cx="9173029" cy="457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599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AAB2A19-33F7-2AA4-4399-49D5B09CA4E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35321" y="87086"/>
                <a:ext cx="10691265" cy="1307592"/>
              </a:xfrm>
            </p:spPr>
            <p:txBody>
              <a:bodyPr/>
              <a:lstStyle/>
              <a:p>
                <a:r>
                  <a:rPr lang="en-US" dirty="0"/>
                  <a:t>Matrix transpose: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AAB2A19-33F7-2AA4-4399-49D5B09CA4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35321" y="87086"/>
                <a:ext cx="10691265" cy="1307592"/>
              </a:xfrm>
              <a:blipFill>
                <a:blip r:embed="rId2"/>
                <a:stretch>
                  <a:fillRect l="-1898" t="-67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68FB7AB-6F07-886F-861C-457396CFDEC0}"/>
                  </a:ext>
                </a:extLst>
              </p:cNvPr>
              <p:cNvSpPr txBox="1"/>
              <p:nvPr/>
            </p:nvSpPr>
            <p:spPr>
              <a:xfrm>
                <a:off x="533400" y="1142286"/>
                <a:ext cx="4005943" cy="49555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A matrix is a rectangular array of numbers.</a:t>
                </a:r>
              </a:p>
              <a:p>
                <a:pPr>
                  <a:buNone/>
                </a:pPr>
                <a:br>
                  <a:rPr lang="en-US" dirty="0"/>
                </a:br>
                <a:r>
                  <a:rPr lang="en-US" dirty="0"/>
                  <a:t>Example: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.5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0.7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The </a:t>
                </a:r>
                <a:r>
                  <a:rPr lang="en-US" b="1" dirty="0"/>
                  <a:t>transpose</a:t>
                </a:r>
                <a:r>
                  <a:rPr lang="en-US" dirty="0"/>
                  <a:t> of a matrix is formed by flipping rows and columns.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.5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Rows become columns. Columns become rows.</a:t>
                </a: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/>
                  <a:t>is the entry in row </a:t>
                </a:r>
                <a:r>
                  <a:rPr lang="en-US" dirty="0" err="1"/>
                  <a:t>i</a:t>
                </a:r>
                <a:r>
                  <a:rPr lang="en-US" dirty="0"/>
                  <a:t>, column j,</a:t>
                </a:r>
              </a:p>
              <a:p>
                <a:pPr>
                  <a:buNone/>
                </a:pPr>
                <a:r>
                  <a:rPr lang="en-US" dirty="0"/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𝑗𝑖</m:t>
                        </m:r>
                      </m:sub>
                    </m:sSub>
                  </m:oMath>
                </a14:m>
                <a:endParaRPr lang="en-US" dirty="0"/>
              </a:p>
              <a:p>
                <a:pPr>
                  <a:buNone/>
                </a:pPr>
                <a:br>
                  <a:rPr lang="en-US" dirty="0"/>
                </a:br>
                <a:r>
                  <a:rPr lang="en-US" dirty="0"/>
                  <a:t>We simply swap the indices.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68FB7AB-6F07-886F-861C-457396CFD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142286"/>
                <a:ext cx="4005943" cy="4955587"/>
              </a:xfrm>
              <a:prstGeom prst="rect">
                <a:avLst/>
              </a:prstGeom>
              <a:blipFill>
                <a:blip r:embed="rId3"/>
                <a:stretch>
                  <a:fillRect l="-1582" t="-510" r="-1899" b="-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>
            <a:extLst>
              <a:ext uri="{FF2B5EF4-FFF2-40B4-BE49-F238E27FC236}">
                <a16:creationId xmlns:a16="http://schemas.microsoft.com/office/drawing/2014/main" id="{7B8250C9-4A84-2E41-2CF3-32D39E22A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338" y="835144"/>
            <a:ext cx="6689135" cy="520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1E93C5-B40A-DE8F-7D16-62711D53CC83}"/>
              </a:ext>
            </a:extLst>
          </p:cNvPr>
          <p:cNvSpPr txBox="1"/>
          <p:nvPr/>
        </p:nvSpPr>
        <p:spPr>
          <a:xfrm>
            <a:off x="7562864" y="211135"/>
            <a:ext cx="39938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314 and 321 : Linear Algebra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068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BC4D8-04B7-CFC6-77EB-C096560C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AAB903A-870A-B038-D5A4-9581EE72A6A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35321" y="87086"/>
                <a:ext cx="10691265" cy="1307592"/>
              </a:xfrm>
            </p:spPr>
            <p:txBody>
              <a:bodyPr/>
              <a:lstStyle/>
              <a:p>
                <a:r>
                  <a:rPr lang="en-US" dirty="0"/>
                  <a:t>Matrix transpose: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AAB903A-870A-B038-D5A4-9581EE72A6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35321" y="87086"/>
                <a:ext cx="10691265" cy="1307592"/>
              </a:xfrm>
              <a:blipFill>
                <a:blip r:embed="rId2"/>
                <a:stretch>
                  <a:fillRect l="-1898" t="-67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7E21F14-C0AA-4471-E688-4F8EFCD7793D}"/>
                  </a:ext>
                </a:extLst>
              </p:cNvPr>
              <p:cNvSpPr txBox="1"/>
              <p:nvPr/>
            </p:nvSpPr>
            <p:spPr>
              <a:xfrm>
                <a:off x="533400" y="1142286"/>
                <a:ext cx="4005943" cy="36933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Solid arrows show where matrix A sends the basis vectors.</a:t>
                </a:r>
              </a:p>
              <a:p>
                <a:endParaRPr lang="en-US" dirty="0"/>
              </a:p>
              <a:p>
                <a:r>
                  <a:rPr lang="en-US" dirty="0"/>
                  <a:t>These are the columns of A.</a:t>
                </a:r>
              </a:p>
              <a:p>
                <a:endParaRPr lang="en-US" dirty="0"/>
              </a:p>
              <a:p>
                <a:r>
                  <a:rPr lang="en-US" dirty="0"/>
                  <a:t>Lighter arrows show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sends the basis vectors.</a:t>
                </a:r>
              </a:p>
              <a:p>
                <a:endParaRPr lang="en-US" dirty="0"/>
              </a:p>
              <a:p>
                <a:r>
                  <a:rPr lang="en-US" dirty="0"/>
                  <a:t>These are the rows of A, now acting as columns.</a:t>
                </a:r>
              </a:p>
              <a:p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Transpose swaps rows and columns.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7E21F14-C0AA-4471-E688-4F8EFCD77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142286"/>
                <a:ext cx="4005943" cy="3693319"/>
              </a:xfrm>
              <a:prstGeom prst="rect">
                <a:avLst/>
              </a:prstGeom>
              <a:blipFill>
                <a:blip r:embed="rId3"/>
                <a:stretch>
                  <a:fillRect l="-1582" t="-685" r="-949" b="-1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>
            <a:extLst>
              <a:ext uri="{FF2B5EF4-FFF2-40B4-BE49-F238E27FC236}">
                <a16:creationId xmlns:a16="http://schemas.microsoft.com/office/drawing/2014/main" id="{AED8D08C-1CD0-64B6-7E22-16905A35C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338" y="835144"/>
            <a:ext cx="6689135" cy="520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368090-C758-C68A-818C-B83B5687341A}"/>
              </a:ext>
            </a:extLst>
          </p:cNvPr>
          <p:cNvSpPr txBox="1"/>
          <p:nvPr/>
        </p:nvSpPr>
        <p:spPr>
          <a:xfrm>
            <a:off x="7562864" y="211135"/>
            <a:ext cx="4171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314 and 321 : Linear Algebra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231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DB35B-7B32-8BD8-4BAE-85D07B709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0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Adjoint of a Matrix in Real vector space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D410951-756C-F44B-1B3B-D9CD4A76EBB3}"/>
                  </a:ext>
                </a:extLst>
              </p:cNvPr>
              <p:cNvSpPr txBox="1"/>
              <p:nvPr/>
            </p:nvSpPr>
            <p:spPr>
              <a:xfrm>
                <a:off x="700635" y="1014112"/>
                <a:ext cx="4001994" cy="45644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Definition: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For a linear map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𝑜𝑛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</m:oMath>
                </a14:m>
                <a:r>
                  <a:rPr lang="en-US" dirty="0"/>
                  <a:t>,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𝐴𝑢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In real spaces, the inner product is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 err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So the adjoint satisfies: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In real vector spaces, the adjoint is just the transpose.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D410951-756C-F44B-1B3B-D9CD4A76EB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1014112"/>
                <a:ext cx="4001994" cy="4564455"/>
              </a:xfrm>
              <a:prstGeom prst="rect">
                <a:avLst/>
              </a:prstGeom>
              <a:blipFill>
                <a:blip r:embed="rId2"/>
                <a:stretch>
                  <a:fillRect l="-1266" t="-554" b="-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F5DC82E0-948A-2AEB-F5F5-0AB47949AA86}"/>
              </a:ext>
            </a:extLst>
          </p:cNvPr>
          <p:cNvSpPr txBox="1"/>
          <p:nvPr/>
        </p:nvSpPr>
        <p:spPr>
          <a:xfrm>
            <a:off x="5395365" y="2419176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The adjoint is not defined as the transpose.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It is defined by the inner product symmetry.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In real spaces, that symmetry forces the adjoint to be the transpose.</a:t>
            </a:r>
          </a:p>
        </p:txBody>
      </p:sp>
    </p:spTree>
    <p:extLst>
      <p:ext uri="{BB962C8B-B14F-4D97-AF65-F5344CB8AC3E}">
        <p14:creationId xmlns:p14="http://schemas.microsoft.com/office/powerpoint/2010/main" val="2029347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7296C-98D0-DD09-DA17-9B6D6294D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33941-D946-B7D9-AB54-D20662226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0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Adjoint of a Matrix in Real vector space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C2827BD-AA8F-622B-C1AD-6A982F4819BD}"/>
                  </a:ext>
                </a:extLst>
              </p:cNvPr>
              <p:cNvSpPr txBox="1"/>
              <p:nvPr/>
            </p:nvSpPr>
            <p:spPr>
              <a:xfrm>
                <a:off x="700635" y="1443841"/>
                <a:ext cx="4350336" cy="45243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The projection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𝐴𝑢</m:t>
                    </m:r>
                  </m:oMath>
                </a14:m>
                <a:r>
                  <a:rPr lang="en-US" dirty="0"/>
                  <a:t> onto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has exactly the same scalar value as the projection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onto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US" dirty="0"/>
              </a:p>
              <a:p>
                <a:br>
                  <a:rPr lang="en-US" dirty="0"/>
                </a:br>
                <a:r>
                  <a:rPr lang="en-US" dirty="0"/>
                  <a:t>So the linear transformation can “move across” the dot product if you transpose it.</a:t>
                </a:r>
              </a:p>
              <a:p>
                <a:br>
                  <a:rPr lang="en-US" dirty="0"/>
                </a:br>
                <a:r>
                  <a:rPr lang="en-US" dirty="0"/>
                  <a:t>That is the adjoint definition:</a:t>
                </a:r>
              </a:p>
              <a:p>
                <a:pPr/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𝐴𝑢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blue and green arrows are the original vectors u and v. The red arrow is Au, and the purple arrow is A^T v.</a:t>
                </a:r>
              </a:p>
              <a:p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C2827BD-AA8F-622B-C1AD-6A982F4819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1443841"/>
                <a:ext cx="4350336" cy="4524315"/>
              </a:xfrm>
              <a:prstGeom prst="rect">
                <a:avLst/>
              </a:prstGeom>
              <a:blipFill>
                <a:blip r:embed="rId2"/>
                <a:stretch>
                  <a:fillRect l="-1166" t="-560" r="-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963D51FA-A361-684A-AE1B-A2018D589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889" y="777406"/>
            <a:ext cx="5841285" cy="532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14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59893-102A-813D-804A-E1DDE5104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B964C-9080-C9F4-A3C0-8146A4020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0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Adjoint of a Matrix in Real vector space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5146A7D-2064-B890-9ECF-6C5EDFA85FE8}"/>
                  </a:ext>
                </a:extLst>
              </p:cNvPr>
              <p:cNvSpPr txBox="1"/>
              <p:nvPr/>
            </p:nvSpPr>
            <p:spPr>
              <a:xfrm>
                <a:off x="283029" y="1019298"/>
                <a:ext cx="5958113" cy="5078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The blue arrow is the vector u. The green arrow is the vector v. The red arrow is the transformed vector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𝐴𝑢</m:t>
                    </m:r>
                  </m:oMath>
                </a14:m>
                <a:r>
                  <a:rPr lang="en-US" dirty="0"/>
                  <a:t>. The purple arrow is the transformed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 dirty="0"/>
                  <a:t>The dashed green segment shows the projection of the red vector Au onto the direction of the green vector v.</a:t>
                </a:r>
              </a:p>
              <a:p>
                <a:r>
                  <a:rPr lang="en-US" dirty="0"/>
                  <a:t>That projection length equals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𝐴𝑢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 dirty="0"/>
                  <a:t>The dashed teal segment shows the projection of the purple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onto the direction of the blue vector u.</a:t>
                </a:r>
              </a:p>
              <a:p>
                <a:r>
                  <a:rPr lang="en-US" dirty="0"/>
                  <a:t>That projection length equals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 dirty="0"/>
                  <a:t>These two projection lengths are equal.</a:t>
                </a:r>
              </a:p>
              <a:p>
                <a:endParaRPr lang="en-US" dirty="0"/>
              </a:p>
              <a:p>
                <a:r>
                  <a:rPr lang="en-US" dirty="0"/>
                  <a:t>That equality is the defining property of the adjoint: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𝐴𝑢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</m:oMath>
                  </m:oMathPara>
                </a14:m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In a real inner product space, the adjoint of a matrix is its transpose.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5146A7D-2064-B890-9ECF-6C5EDFA85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029" y="1019298"/>
                <a:ext cx="5958113" cy="5078313"/>
              </a:xfrm>
              <a:prstGeom prst="rect">
                <a:avLst/>
              </a:prstGeom>
              <a:blipFill>
                <a:blip r:embed="rId2"/>
                <a:stretch>
                  <a:fillRect l="-851" t="-499" r="-1064" b="-9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>
            <a:extLst>
              <a:ext uri="{FF2B5EF4-FFF2-40B4-BE49-F238E27FC236}">
                <a16:creationId xmlns:a16="http://schemas.microsoft.com/office/drawing/2014/main" id="{A749C093-9090-F7D9-4595-DE88A7E25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889" y="777406"/>
            <a:ext cx="5841285" cy="532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889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CD4E3-E30A-77CB-2D33-27766B114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6CAF028-2751-515C-76F4-7385092DDC89}"/>
                  </a:ext>
                </a:extLst>
              </p:cNvPr>
              <p:cNvSpPr txBox="1"/>
              <p:nvPr/>
            </p:nvSpPr>
            <p:spPr>
              <a:xfrm>
                <a:off x="800100" y="1997839"/>
                <a:ext cx="6096000" cy="17944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Definition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For a linear map A, the </a:t>
                </a:r>
                <a:r>
                  <a:rPr lang="en-US" b="1" dirty="0"/>
                  <a:t>adjoint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†</m:t>
                        </m:r>
                      </m:sup>
                    </m:sSup>
                  </m:oMath>
                </a14:m>
                <a:r>
                  <a:rPr lang="en-US" dirty="0"/>
                  <a:t>is defined by: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𝐴𝑢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for all vectors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6CAF028-2751-515C-76F4-7385092DDC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997839"/>
                <a:ext cx="6096000" cy="1794466"/>
              </a:xfrm>
              <a:prstGeom prst="rect">
                <a:avLst/>
              </a:prstGeom>
              <a:blipFill>
                <a:blip r:embed="rId2"/>
                <a:stretch>
                  <a:fillRect l="-624" t="-1408" b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E704439-1C0A-A217-6A34-7F16BD8CD32E}"/>
              </a:ext>
            </a:extLst>
          </p:cNvPr>
          <p:cNvSpPr txBox="1"/>
          <p:nvPr/>
        </p:nvSpPr>
        <p:spPr>
          <a:xfrm>
            <a:off x="800100" y="4137080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The adjoint is the operator that: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“moves A from one side of the inner product to the other.”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It is defined relative to the inner product.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114CCFA-BE65-E850-396B-F078C2B12D8F}"/>
                  </a:ext>
                </a:extLst>
              </p:cNvPr>
              <p:cNvSpPr txBox="1"/>
              <p:nvPr/>
            </p:nvSpPr>
            <p:spPr>
              <a:xfrm>
                <a:off x="7373256" y="1997839"/>
                <a:ext cx="3164115" cy="30184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If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then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bar>
                              </m:e>
                            </m:mr>
                            <m:m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ba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That is: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Take the transpose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Take complex conjugates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Conjugate transpose.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114CCFA-BE65-E850-396B-F078C2B12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3256" y="1997839"/>
                <a:ext cx="3164115" cy="3018455"/>
              </a:xfrm>
              <a:prstGeom prst="rect">
                <a:avLst/>
              </a:prstGeom>
              <a:blipFill>
                <a:blip r:embed="rId3"/>
                <a:stretch>
                  <a:fillRect l="-1600" t="-837" b="-20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F36D0ABE-F804-5A71-A4A6-2D10ECDA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0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Adjoint of a Matrix in complex vector space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8321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97A45-39F9-DA79-4C41-BDF10226C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A49F8F0-4197-733E-0E38-09D4F48194B2}"/>
              </a:ext>
            </a:extLst>
          </p:cNvPr>
          <p:cNvSpPr txBox="1"/>
          <p:nvPr/>
        </p:nvSpPr>
        <p:spPr>
          <a:xfrm>
            <a:off x="700635" y="1954296"/>
            <a:ext cx="837079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The adjoint lets us define:</a:t>
            </a:r>
          </a:p>
          <a:p>
            <a:endParaRPr lang="en-US" sz="2400" dirty="0"/>
          </a:p>
          <a:p>
            <a:r>
              <a:rPr lang="en-US" sz="2400" dirty="0"/>
              <a:t>Hermitian matrices</a:t>
            </a:r>
          </a:p>
          <a:p>
            <a:r>
              <a:rPr lang="en-US" sz="2400" dirty="0"/>
              <a:t>Unitary matrices</a:t>
            </a:r>
          </a:p>
          <a:p>
            <a:r>
              <a:rPr lang="en-US" sz="2400" dirty="0"/>
              <a:t>Length-preserving maps</a:t>
            </a:r>
          </a:p>
          <a:p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Which are the operators allowed in quantum mechanics.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124D73-5CC5-8FED-1606-9249FD4B8F4E}"/>
              </a:ext>
            </a:extLst>
          </p:cNvPr>
          <p:cNvSpPr txBox="1"/>
          <p:nvPr/>
        </p:nvSpPr>
        <p:spPr>
          <a:xfrm>
            <a:off x="5776685" y="1230563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This is not just matrix manipulation.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The adjoint is defined by the geometry of the inner product.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It exists because we are in a Hilbert space.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B7BFCE6-51A9-B19B-9886-D4C4C2EDA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0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Adjoint of a Matrix in complex vector space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6805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88D47-29FA-2239-71BD-1DE7CE6C8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25148-9AA0-2DE0-C376-A23AE54C0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116114"/>
            <a:ext cx="10691265" cy="66765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Length-Preserving Transformations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A9B8764-D456-1F5F-6C8D-0FDBAF65D876}"/>
                  </a:ext>
                </a:extLst>
              </p:cNvPr>
              <p:cNvSpPr txBox="1"/>
              <p:nvPr/>
            </p:nvSpPr>
            <p:spPr>
              <a:xfrm>
                <a:off x="715149" y="876498"/>
                <a:ext cx="4495479" cy="1788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A transformation preserves length if: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en-US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m:rPr>
                          <m:lit/>
                        </m:rPr>
                        <a:rPr lang="en-US" b="0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𝐴𝑢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m:rPr>
                          <m:lit/>
                        </m:rPr>
                        <a:rPr lang="en-US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m:rPr>
                          <m:lit/>
                        </m:rPr>
                        <a:rPr lang="en-US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m:rPr>
                          <m:lit/>
                        </m:rPr>
                        <a:rPr lang="en-US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nor/>
                        </m:rPr>
                        <a:rPr lang="en-US" i="0" dirty="0">
                          <a:latin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US" i="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 dirty="0">
                          <a:latin typeface="Cambria Math" panose="02040503050406030204" pitchFamily="18" charset="0"/>
                        </a:rPr>
                        <m:t>all</m:t>
                      </m:r>
                      <m:r>
                        <m:rPr>
                          <m:nor/>
                        </m:rPr>
                        <a:rPr lang="en-US" i="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Squaring both sides: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𝐴𝑢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𝐴𝑢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A9B8764-D456-1F5F-6C8D-0FDBAF65D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149" y="876498"/>
                <a:ext cx="4495479" cy="1788118"/>
              </a:xfrm>
              <a:prstGeom prst="rect">
                <a:avLst/>
              </a:prstGeom>
              <a:blipFill>
                <a:blip r:embed="rId2"/>
                <a:stretch>
                  <a:fillRect l="-1127" t="-2128" b="-4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AC2AF9C-274F-6AE7-1205-4864CC1AFD10}"/>
                  </a:ext>
                </a:extLst>
              </p:cNvPr>
              <p:cNvSpPr txBox="1"/>
              <p:nvPr/>
            </p:nvSpPr>
            <p:spPr>
              <a:xfrm>
                <a:off x="5210628" y="876498"/>
                <a:ext cx="6096000" cy="2064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Using the adjoint identity:</a:t>
                </a:r>
              </a:p>
              <a:p>
                <a:pPr>
                  <a:buNone/>
                </a:pP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𝐴𝑢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𝐴𝑢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𝐴𝑢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For this to equal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</m:oMath>
                </a14:m>
                <a:r>
                  <a:rPr lang="en-US" dirty="0"/>
                  <a:t> for all u, we must have: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†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AC2AF9C-274F-6AE7-1205-4864CC1AFD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628" y="876498"/>
                <a:ext cx="6096000" cy="2064348"/>
              </a:xfrm>
              <a:prstGeom prst="rect">
                <a:avLst/>
              </a:prstGeom>
              <a:blipFill>
                <a:blip r:embed="rId3"/>
                <a:stretch>
                  <a:fillRect l="-832" t="-1840" b="-4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460C076-E587-2088-CF41-A0B23E507856}"/>
                  </a:ext>
                </a:extLst>
              </p:cNvPr>
              <p:cNvSpPr txBox="1"/>
              <p:nvPr/>
            </p:nvSpPr>
            <p:spPr>
              <a:xfrm>
                <a:off x="775180" y="2993056"/>
                <a:ext cx="3218222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Definition</a:t>
                </a:r>
                <a:endParaRPr lang="en-US" dirty="0"/>
              </a:p>
              <a:p>
                <a:pPr>
                  <a:buNone/>
                </a:pPr>
                <a:r>
                  <a:rPr lang="en-US" dirty="0"/>
                  <a:t>A complex matrix satisfying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is called </a:t>
                </a:r>
                <a:r>
                  <a:rPr lang="en-US" b="1" dirty="0"/>
                  <a:t>unitary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460C076-E587-2088-CF41-A0B23E5078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80" y="2993056"/>
                <a:ext cx="3218222" cy="1200329"/>
              </a:xfrm>
              <a:prstGeom prst="rect">
                <a:avLst/>
              </a:prstGeom>
              <a:blipFill>
                <a:blip r:embed="rId4"/>
                <a:stretch>
                  <a:fillRect l="-1176" t="-2083" b="-7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0A85163-E215-C81D-F2EA-2BC0370DB367}"/>
                  </a:ext>
                </a:extLst>
              </p:cNvPr>
              <p:cNvSpPr txBox="1"/>
              <p:nvPr/>
            </p:nvSpPr>
            <p:spPr>
              <a:xfrm>
                <a:off x="5210628" y="3806655"/>
                <a:ext cx="4864262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Geometric Meaning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endParaRPr lang="en-US" b="1" dirty="0"/>
              </a:p>
              <a:p>
                <a:pPr>
                  <a:buNone/>
                </a:pPr>
                <a:r>
                  <a:rPr lang="en-US" dirty="0"/>
                  <a:t>Unitary transformations preserve:</a:t>
                </a:r>
              </a:p>
              <a:p>
                <a:pPr>
                  <a:buNone/>
                </a:pPr>
                <a:r>
                  <a:rPr lang="en-US" dirty="0"/>
                  <a:t>• Length</a:t>
                </a:r>
              </a:p>
              <a:p>
                <a:pPr>
                  <a:buNone/>
                </a:pPr>
                <a:r>
                  <a:rPr lang="en-US" dirty="0"/>
                  <a:t>• Angles</a:t>
                </a:r>
              </a:p>
              <a:p>
                <a:pPr>
                  <a:buNone/>
                </a:pPr>
                <a:r>
                  <a:rPr lang="en-US" dirty="0"/>
                  <a:t>• Inner products</a:t>
                </a:r>
              </a:p>
              <a:p>
                <a:pPr>
                  <a:buNone/>
                </a:pPr>
                <a:r>
                  <a:rPr lang="en-US" dirty="0"/>
                  <a:t>• Orthogonality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They are the complex analogue of rotations.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0A85163-E215-C81D-F2EA-2BC0370DB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628" y="3806655"/>
                <a:ext cx="4864262" cy="2308324"/>
              </a:xfrm>
              <a:prstGeom prst="rect">
                <a:avLst/>
              </a:prstGeom>
              <a:blipFill>
                <a:blip r:embed="rId5"/>
                <a:stretch>
                  <a:fillRect l="-1042" t="-1093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82364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2F2F7-7569-6059-BC43-EA9999770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50189-C069-913A-A948-17703690F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116114"/>
            <a:ext cx="10691265" cy="66765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Length-Preserving Transformations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1A326EB-EC85-C931-6F03-31DDE45DE4C0}"/>
                  </a:ext>
                </a:extLst>
              </p:cNvPr>
              <p:cNvSpPr txBox="1"/>
              <p:nvPr/>
            </p:nvSpPr>
            <p:spPr>
              <a:xfrm>
                <a:off x="700635" y="1166842"/>
                <a:ext cx="4408394" cy="4743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Geometry of Normalized Vectors in ℂ²</a:t>
                </a:r>
                <a:endParaRPr lang="en-US" dirty="0"/>
              </a:p>
              <a:p>
                <a:pPr>
                  <a:buNone/>
                </a:pPr>
                <a:r>
                  <a:rPr lang="en-US" dirty="0"/>
                  <a:t>Take a vector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 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m:rPr>
                                    <m:nor/>
                                  </m:rPr>
                                  <a:rPr lang="en-US" dirty="0"/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br>
                  <a:rPr lang="en-US" dirty="0"/>
                </a:br>
                <a:r>
                  <a:rPr lang="en-US" dirty="0"/>
                  <a:t>with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=1.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Write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i="1" dirty="0" err="1">
                          <a:latin typeface="Cambria Math" panose="02040503050406030204" pitchFamily="18" charset="0"/>
                        </a:rPr>
                        <m:t>𝑖𝑏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, 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𝑖𝑑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Then: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=1.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This is the equation of a sphere in </a:t>
                </a:r>
                <a:r>
                  <a:rPr lang="en-US" dirty="0" err="1"/>
                  <a:t>ℝ</a:t>
                </a:r>
                <a:r>
                  <a:rPr lang="en-US" dirty="0"/>
                  <a:t>⁴.</a:t>
                </a:r>
              </a:p>
              <a:p>
                <a:pPr>
                  <a:buNone/>
                </a:pPr>
                <a:r>
                  <a:rPr lang="en-US" dirty="0"/>
                  <a:t>So:</a:t>
                </a:r>
              </a:p>
              <a:p>
                <a:pPr>
                  <a:buNone/>
                </a:pPr>
                <a:r>
                  <a:rPr lang="en-US" dirty="0"/>
                  <a:t>The set of unit-length vectors in ℂ²</a:t>
                </a:r>
              </a:p>
              <a:p>
                <a:pPr>
                  <a:buNone/>
                </a:pPr>
                <a:r>
                  <a:rPr lang="en-US" dirty="0"/>
                  <a:t>forms a 3-sphere in </a:t>
                </a:r>
                <a:r>
                  <a:rPr lang="en-US" dirty="0" err="1"/>
                  <a:t>ℝ</a:t>
                </a:r>
                <a:r>
                  <a:rPr lang="en-US" dirty="0"/>
                  <a:t>⁴.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1A326EB-EC85-C931-6F03-31DDE45DE4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1166842"/>
                <a:ext cx="4408394" cy="4743606"/>
              </a:xfrm>
              <a:prstGeom prst="rect">
                <a:avLst/>
              </a:prstGeom>
              <a:blipFill>
                <a:blip r:embed="rId2"/>
                <a:stretch>
                  <a:fillRect l="-1149" t="-533" b="-1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96177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E86ED-2604-C3B2-7748-8A3DC1969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0521A-7312-4725-2A0E-D1A162AB5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116114"/>
            <a:ext cx="10691265" cy="66765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Length-Preserving Transformations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E3DC24D-0B6D-562D-8282-495FD7B4231F}"/>
                  </a:ext>
                </a:extLst>
              </p:cNvPr>
              <p:cNvSpPr txBox="1"/>
              <p:nvPr/>
            </p:nvSpPr>
            <p:spPr>
              <a:xfrm>
                <a:off x="700635" y="888999"/>
                <a:ext cx="8766629" cy="5286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A Concrete 2×2 Unitary Example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Check: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So: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This transformation: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• Multiplies every component by the same complex phase</a:t>
                </a:r>
              </a:p>
              <a:p>
                <a:pPr>
                  <a:buNone/>
                </a:pPr>
                <a:r>
                  <a:rPr lang="en-US" dirty="0"/>
                  <a:t>• Preserves length</a:t>
                </a:r>
              </a:p>
              <a:p>
                <a:pPr>
                  <a:buNone/>
                </a:pPr>
                <a:r>
                  <a:rPr lang="en-US" dirty="0"/>
                  <a:t>• Preserves inner products</a:t>
                </a: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It rotates each complex coordinate in its own complex plane.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E3DC24D-0B6D-562D-8282-495FD7B42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888999"/>
                <a:ext cx="8766629" cy="5286640"/>
              </a:xfrm>
              <a:prstGeom prst="rect">
                <a:avLst/>
              </a:prstGeom>
              <a:blipFill>
                <a:blip r:embed="rId2"/>
                <a:stretch>
                  <a:fillRect l="-579" t="-719" b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0A7CFD58-E4B5-4CBF-BB78-11C15EA6E34F}"/>
              </a:ext>
            </a:extLst>
          </p:cNvPr>
          <p:cNvSpPr txBox="1"/>
          <p:nvPr/>
        </p:nvSpPr>
        <p:spPr>
          <a:xfrm>
            <a:off x="7750629" y="2373086"/>
            <a:ext cx="3651641" cy="92333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Need to revisit this slide.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Trying to introduce unitary maps…</a:t>
            </a:r>
          </a:p>
        </p:txBody>
      </p:sp>
    </p:spTree>
    <p:extLst>
      <p:ext uri="{BB962C8B-B14F-4D97-AF65-F5344CB8AC3E}">
        <p14:creationId xmlns:p14="http://schemas.microsoft.com/office/powerpoint/2010/main" val="2242921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E91D5-E28C-B956-251B-DE496BCD4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12C62-CF1B-ABE4-55C4-3B07896C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116114"/>
            <a:ext cx="10691265" cy="66765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Geometry of Normalized Vectors in ℂ²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52A27A2-B648-8C13-3C5E-AC0CB68B6AB0}"/>
                  </a:ext>
                </a:extLst>
              </p:cNvPr>
              <p:cNvSpPr txBox="1"/>
              <p:nvPr/>
            </p:nvSpPr>
            <p:spPr>
              <a:xfrm>
                <a:off x="800100" y="1088570"/>
                <a:ext cx="10227129" cy="3635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Take a vector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 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m:rPr>
                                    <m:nor/>
                                  </m:rPr>
                                  <a:rPr lang="en-US" dirty="0"/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Write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i="1" dirty="0" err="1">
                          <a:latin typeface="Cambria Math" panose="02040503050406030204" pitchFamily="18" charset="0"/>
                        </a:rPr>
                        <m:t>𝑖𝑏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, 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𝑖𝑑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Then: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=1.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This is the equation of a sphere in </a:t>
                </a:r>
                <a:r>
                  <a:rPr lang="en-US" dirty="0" err="1"/>
                  <a:t>ℝ</a:t>
                </a:r>
                <a:r>
                  <a:rPr lang="en-US" dirty="0"/>
                  <a:t>⁴.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So: The set of unit-length vectors in ℂ² forms a 3-sphere in </a:t>
                </a:r>
                <a:r>
                  <a:rPr lang="en-US" dirty="0" err="1"/>
                  <a:t>ℝ</a:t>
                </a:r>
                <a:r>
                  <a:rPr lang="en-US" dirty="0"/>
                  <a:t>⁴.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52A27A2-B648-8C13-3C5E-AC0CB68B6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088570"/>
                <a:ext cx="10227129" cy="3635611"/>
              </a:xfrm>
              <a:prstGeom prst="rect">
                <a:avLst/>
              </a:prstGeom>
              <a:blipFill>
                <a:blip r:embed="rId2"/>
                <a:stretch>
                  <a:fillRect l="-372" t="-697" b="-2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04436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83ADD-98F1-D101-69F7-E92201FA3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1AECB-753A-25A9-1B49-00D082195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116114"/>
            <a:ext cx="10691265" cy="66765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Geometry of Normalized Vectors in ℂ²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E20EA46-EEE2-0077-18CA-FA9B37C85223}"/>
                  </a:ext>
                </a:extLst>
              </p:cNvPr>
              <p:cNvSpPr txBox="1"/>
              <p:nvPr/>
            </p:nvSpPr>
            <p:spPr>
              <a:xfrm>
                <a:off x="800100" y="1088570"/>
                <a:ext cx="11538857" cy="4801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What Unitary Transformations Do</a:t>
                </a:r>
                <a:endParaRPr lang="en-US" dirty="0"/>
              </a:p>
              <a:p>
                <a:r>
                  <a:rPr lang="en-US" dirty="0"/>
                  <a:t>Since unitary matrices preserve inner products,</a:t>
                </a:r>
              </a:p>
              <a:p>
                <a:endParaRPr lang="en-US" dirty="0"/>
              </a:p>
              <a:p>
                <a:r>
                  <a:rPr lang="en-US" dirty="0"/>
                  <a:t>they preserve:</a:t>
                </a:r>
              </a:p>
              <a:p>
                <a:br>
                  <a:rPr lang="en-US" dirty="0"/>
                </a:b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So they move points around on that 3-sphere.</a:t>
                </a:r>
              </a:p>
              <a:p>
                <a:endParaRPr lang="en-US" dirty="0"/>
              </a:p>
              <a:p>
                <a:r>
                  <a:rPr lang="en-US" dirty="0"/>
                  <a:t>They cannot:</a:t>
                </a:r>
              </a:p>
              <a:p>
                <a:endParaRPr lang="en-US" dirty="0"/>
              </a:p>
              <a:p>
                <a:r>
                  <a:rPr lang="en-US" dirty="0"/>
                  <a:t>• Change radius</a:t>
                </a:r>
              </a:p>
              <a:p>
                <a:r>
                  <a:rPr lang="en-US" dirty="0"/>
                  <a:t>• Stretch</a:t>
                </a:r>
              </a:p>
              <a:p>
                <a:r>
                  <a:rPr lang="en-US" dirty="0"/>
                  <a:t>• Shear</a:t>
                </a:r>
              </a:p>
              <a:p>
                <a:endParaRPr lang="en-US" dirty="0"/>
              </a:p>
              <a:p>
                <a:r>
                  <a:rPr lang="en-US" dirty="0"/>
                  <a:t>They can only rotate within that higher-dimensional sphere.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E20EA46-EEE2-0077-18CA-FA9B37C85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088570"/>
                <a:ext cx="11538857" cy="4801314"/>
              </a:xfrm>
              <a:prstGeom prst="rect">
                <a:avLst/>
              </a:prstGeom>
              <a:blipFill>
                <a:blip r:embed="rId2"/>
                <a:stretch>
                  <a:fillRect l="-330" t="-528" b="-10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4F1D1233-DF9D-13B4-7893-92EA5D4DEECE}"/>
              </a:ext>
            </a:extLst>
          </p:cNvPr>
          <p:cNvSpPr txBox="1"/>
          <p:nvPr/>
        </p:nvSpPr>
        <p:spPr>
          <a:xfrm>
            <a:off x="6379028" y="1672549"/>
            <a:ext cx="46808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“In ℝ², orthogonal matrices rotate the circle.</a:t>
            </a:r>
          </a:p>
          <a:p>
            <a:pPr>
              <a:buNone/>
            </a:pPr>
            <a:r>
              <a:rPr lang="en-US" dirty="0"/>
              <a:t>In ℂ², unitary matrices rotate a 3-sphere.”</a:t>
            </a:r>
          </a:p>
        </p:txBody>
      </p:sp>
    </p:spTree>
    <p:extLst>
      <p:ext uri="{BB962C8B-B14F-4D97-AF65-F5344CB8AC3E}">
        <p14:creationId xmlns:p14="http://schemas.microsoft.com/office/powerpoint/2010/main" val="39969001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A2C60-D38A-77FD-18BE-94103B02F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0"/>
            <a:ext cx="10691265" cy="1307592"/>
          </a:xfrm>
        </p:spPr>
        <p:txBody>
          <a:bodyPr/>
          <a:lstStyle/>
          <a:p>
            <a:r>
              <a:rPr lang="en-US" dirty="0"/>
              <a:t>Higher dimensional spheres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EC6BD0B-5AAF-7D0A-3601-F8E36BF0EDD3}"/>
                  </a:ext>
                </a:extLst>
              </p:cNvPr>
              <p:cNvSpPr txBox="1"/>
              <p:nvPr/>
            </p:nvSpPr>
            <p:spPr>
              <a:xfrm>
                <a:off x="700635" y="1025778"/>
                <a:ext cx="10437057" cy="50224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000" b="1" dirty="0"/>
                  <a:t>What is a Unit Sphere?</a:t>
                </a:r>
                <a:endParaRPr lang="en-US" sz="2000" dirty="0"/>
              </a:p>
              <a:p>
                <a:pPr>
                  <a:buNone/>
                </a:pPr>
                <a:r>
                  <a:rPr lang="en-US" sz="2000" dirty="0"/>
                  <a:t>In ordinary 3-dimensional space, the unit sphere is</a:t>
                </a:r>
              </a:p>
              <a:p>
                <a:pPr>
                  <a:buNone/>
                </a:pPr>
                <a:r>
                  <a:rPr lang="en-US" sz="2000" dirty="0"/>
                  <a:t>x^2 + y^2 + z^2 = 1.</a:t>
                </a:r>
              </a:p>
              <a:p>
                <a:pPr>
                  <a:buNone/>
                </a:pPr>
                <a:r>
                  <a:rPr lang="en-US" sz="2000" dirty="0"/>
                  <a:t>It is the set of points at distance 1 from the origin.</a:t>
                </a:r>
                <a:br>
                  <a:rPr lang="en-US" sz="2000" dirty="0"/>
                </a:br>
                <a:r>
                  <a:rPr lang="en-US" sz="2000" dirty="0"/>
                  <a:t>That object is called a </a:t>
                </a:r>
                <a:r>
                  <a:rPr lang="en-US" sz="2000" b="1" dirty="0"/>
                  <a:t>2-sphere</a:t>
                </a:r>
                <a:r>
                  <a:rPr lang="en-US" sz="2000" dirty="0"/>
                  <a:t>, written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.</a:t>
                </a:r>
                <a:br>
                  <a:rPr lang="en-US" sz="2000" dirty="0"/>
                </a:br>
                <a:r>
                  <a:rPr lang="en-US" sz="2000" dirty="0"/>
                  <a:t>Why 2? Because it is two-dimensional as a surface, even though it lives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000" dirty="0"/>
                  <a:t>.</a:t>
                </a:r>
              </a:p>
              <a:p>
                <a:pPr>
                  <a:buNone/>
                </a:pPr>
                <a:r>
                  <a:rPr lang="en-US" sz="2000" dirty="0"/>
                  <a:t>The </a:t>
                </a:r>
                <a:r>
                  <a:rPr lang="en-US" sz="2000" b="1" dirty="0"/>
                  <a:t>n-sphere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S^n</a:t>
                </a:r>
                <a:r>
                  <a:rPr lang="en-US" sz="2000" dirty="0"/>
                  <a:t> is: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p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lit/>
                        </m:rPr>
                        <a:rPr lang="en-US" sz="2000" i="1" dirty="0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∣</m:t>
                      </m:r>
                      <m:r>
                        <m:rPr>
                          <m:lit/>
                        </m:rPr>
                        <a:rPr lang="en-US" sz="2000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m:rPr>
                          <m:lit/>
                        </m:rPr>
                        <a:rPr lang="en-US" sz="2000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lit/>
                        </m:rPr>
                        <a:rPr lang="en-US" sz="2000" i="1" dirty="0">
                          <a:latin typeface="Cambria Math" panose="02040503050406030204" pitchFamily="18" charset="0"/>
                        </a:rPr>
                        <m:t>}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>
                  <a:buNone/>
                </a:pPr>
                <a:r>
                  <a:rPr lang="en-US" sz="2000" dirty="0"/>
                  <a:t>It is the set of unit-length vectors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000" i="1" dirty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  <a:p>
                <a:pPr>
                  <a:buNone/>
                </a:pPr>
                <a:endParaRPr lang="en-US" sz="2000" dirty="0"/>
              </a:p>
              <a:p>
                <a:pPr>
                  <a:buNone/>
                </a:pPr>
                <a:r>
                  <a:rPr lang="en-US" sz="2000" dirty="0"/>
                  <a:t>A </a:t>
                </a:r>
                <a:r>
                  <a:rPr lang="en-US" sz="2000" b="1" dirty="0"/>
                  <a:t>3-sphere</a:t>
                </a:r>
                <a:r>
                  <a:rPr lang="en-US" sz="2000" dirty="0"/>
                  <a:t>, written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000" dirty="0"/>
                  <a:t>, is: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=1.</m:t>
                      </m:r>
                    </m:oMath>
                  </m:oMathPara>
                </a14:m>
                <a:endParaRPr lang="en-US" sz="2000" dirty="0"/>
              </a:p>
              <a:p>
                <a:pPr>
                  <a:buNone/>
                </a:pPr>
                <a:r>
                  <a:rPr lang="en-US" sz="2000" dirty="0"/>
                  <a:t>It lives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000" dirty="0"/>
                  <a:t>.</a:t>
                </a:r>
              </a:p>
              <a:p>
                <a:pPr>
                  <a:buNone/>
                </a:pPr>
                <a:r>
                  <a:rPr lang="en-US" sz="2000" dirty="0"/>
                  <a:t>It is the set of points at distance 1 from the origin in four-dimensional space.</a:t>
                </a:r>
              </a:p>
              <a:p>
                <a:pPr>
                  <a:buNone/>
                </a:pPr>
                <a:r>
                  <a:rPr lang="en-US" sz="2000" dirty="0"/>
                  <a:t>It is called a “3-sphere” because: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Its surface is 3D, Locally, it looks like ordinary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000" dirty="0"/>
                  <a:t>. It lives inside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EC6BD0B-5AAF-7D0A-3601-F8E36BF0ED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1025778"/>
                <a:ext cx="10437057" cy="5022465"/>
              </a:xfrm>
              <a:prstGeom prst="rect">
                <a:avLst/>
              </a:prstGeom>
              <a:blipFill>
                <a:blip r:embed="rId2"/>
                <a:stretch>
                  <a:fillRect l="-730" t="-504" b="-1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46842F2-BD9B-A50E-6900-10D11FD466B8}"/>
              </a:ext>
            </a:extLst>
          </p:cNvPr>
          <p:cNvSpPr txBox="1"/>
          <p:nvPr/>
        </p:nvSpPr>
        <p:spPr>
          <a:xfrm>
            <a:off x="7968343" y="159627"/>
            <a:ext cx="39188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439 - Differential Geometry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0849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34A33-9D43-E1D2-7561-F9AB66F5B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663" y="0"/>
            <a:ext cx="10691265" cy="1307592"/>
          </a:xfrm>
        </p:spPr>
        <p:txBody>
          <a:bodyPr/>
          <a:lstStyle/>
          <a:p>
            <a:r>
              <a:rPr lang="en-US" dirty="0"/>
              <a:t>Higher dimensional spheres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FBBB853-C033-9F05-4E62-4BEAFA488B0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63175732"/>
                  </p:ext>
                </p:extLst>
              </p:nvPr>
            </p:nvGraphicFramePr>
            <p:xfrm>
              <a:off x="750094" y="994111"/>
              <a:ext cx="10691812" cy="1463040"/>
            </p:xfrm>
            <a:graphic>
              <a:graphicData uri="http://schemas.openxmlformats.org/drawingml/2006/table">
                <a:tbl>
                  <a:tblPr/>
                  <a:tblGrid>
                    <a:gridCol w="2672953">
                      <a:extLst>
                        <a:ext uri="{9D8B030D-6E8A-4147-A177-3AD203B41FA5}">
                          <a16:colId xmlns:a16="http://schemas.microsoft.com/office/drawing/2014/main" val="40236109"/>
                        </a:ext>
                      </a:extLst>
                    </a:gridCol>
                    <a:gridCol w="2672953">
                      <a:extLst>
                        <a:ext uri="{9D8B030D-6E8A-4147-A177-3AD203B41FA5}">
                          <a16:colId xmlns:a16="http://schemas.microsoft.com/office/drawing/2014/main" val="2368997568"/>
                        </a:ext>
                      </a:extLst>
                    </a:gridCol>
                    <a:gridCol w="2672953">
                      <a:extLst>
                        <a:ext uri="{9D8B030D-6E8A-4147-A177-3AD203B41FA5}">
                          <a16:colId xmlns:a16="http://schemas.microsoft.com/office/drawing/2014/main" val="437553455"/>
                        </a:ext>
                      </a:extLst>
                    </a:gridCol>
                    <a:gridCol w="2672953">
                      <a:extLst>
                        <a:ext uri="{9D8B030D-6E8A-4147-A177-3AD203B41FA5}">
                          <a16:colId xmlns:a16="http://schemas.microsoft.com/office/drawing/2014/main" val="372456143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/>
                            <a:t>Object</a:t>
                          </a:r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 dirty="0"/>
                            <a:t>Equation</a:t>
                          </a:r>
                          <a:endParaRPr lang="en-US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 dirty="0"/>
                            <a:t>Lives in</a:t>
                          </a:r>
                          <a:endParaRPr lang="en-US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 dirty="0"/>
                            <a:t>Surface dimension</a:t>
                          </a:r>
                          <a:endParaRPr lang="en-US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5620132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Circle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ℝ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1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040226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Sphere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p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ℝ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/>
                            <a:t>2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1444723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/>
                            <a:t>3-sphere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ℝ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/>
                            <a:t>3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3823134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FBBB853-C033-9F05-4E62-4BEAFA488B0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63175732"/>
                  </p:ext>
                </p:extLst>
              </p:nvPr>
            </p:nvGraphicFramePr>
            <p:xfrm>
              <a:off x="750094" y="994111"/>
              <a:ext cx="10691812" cy="1463040"/>
            </p:xfrm>
            <a:graphic>
              <a:graphicData uri="http://schemas.openxmlformats.org/drawingml/2006/table">
                <a:tbl>
                  <a:tblPr/>
                  <a:tblGrid>
                    <a:gridCol w="2672953">
                      <a:extLst>
                        <a:ext uri="{9D8B030D-6E8A-4147-A177-3AD203B41FA5}">
                          <a16:colId xmlns:a16="http://schemas.microsoft.com/office/drawing/2014/main" val="40236109"/>
                        </a:ext>
                      </a:extLst>
                    </a:gridCol>
                    <a:gridCol w="2672953">
                      <a:extLst>
                        <a:ext uri="{9D8B030D-6E8A-4147-A177-3AD203B41FA5}">
                          <a16:colId xmlns:a16="http://schemas.microsoft.com/office/drawing/2014/main" val="2368997568"/>
                        </a:ext>
                      </a:extLst>
                    </a:gridCol>
                    <a:gridCol w="2672953">
                      <a:extLst>
                        <a:ext uri="{9D8B030D-6E8A-4147-A177-3AD203B41FA5}">
                          <a16:colId xmlns:a16="http://schemas.microsoft.com/office/drawing/2014/main" val="437553455"/>
                        </a:ext>
                      </a:extLst>
                    </a:gridCol>
                    <a:gridCol w="2672953">
                      <a:extLst>
                        <a:ext uri="{9D8B030D-6E8A-4147-A177-3AD203B41FA5}">
                          <a16:colId xmlns:a16="http://schemas.microsoft.com/office/drawing/2014/main" val="3724561438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/>
                            <a:t>Object</a:t>
                          </a:r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 dirty="0"/>
                            <a:t>Equation</a:t>
                          </a:r>
                          <a:endParaRPr lang="en-US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 dirty="0"/>
                            <a:t>Lives in</a:t>
                          </a:r>
                          <a:endParaRPr lang="en-US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 dirty="0"/>
                            <a:t>Surface dimension</a:t>
                          </a:r>
                          <a:endParaRPr lang="en-US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5620132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Circle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0476" t="-106897" r="-200476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99526" t="-106897" r="-99526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1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040226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Sphere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0476" t="-206897" r="-200476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99526" t="-206897" r="-99526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/>
                            <a:t>2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1444723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/>
                            <a:t>3-sphere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0476" t="-306897" r="-200476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99526" t="-306897" r="-99526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/>
                            <a:t>3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3823134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146" name="Picture 2">
            <a:extLst>
              <a:ext uri="{FF2B5EF4-FFF2-40B4-BE49-F238E27FC236}">
                <a16:creationId xmlns:a16="http://schemas.microsoft.com/office/drawing/2014/main" id="{4E231B27-7812-0E36-1C13-B4BD3E654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47" y="2675101"/>
            <a:ext cx="10087583" cy="34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47C005-6135-63CC-1057-98FED7232F12}"/>
              </a:ext>
            </a:extLst>
          </p:cNvPr>
          <p:cNvSpPr txBox="1"/>
          <p:nvPr/>
        </p:nvSpPr>
        <p:spPr>
          <a:xfrm>
            <a:off x="370114" y="6236064"/>
            <a:ext cx="103849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dirty="0">
                <a:solidFill>
                  <a:srgbClr val="0E0E0E"/>
                </a:solidFill>
                <a:effectLst/>
                <a:latin typeface=".AppleSystemUIFont"/>
              </a:rPr>
              <a:t>A circle is a 1-sphere (S</a:t>
            </a:r>
            <a:r>
              <a:rPr lang="en-US" sz="1400" baseline="30000" dirty="0">
                <a:solidFill>
                  <a:srgbClr val="0E0E0E"/>
                </a:solidFill>
                <a:effectLst/>
                <a:latin typeface=".AppleSystemUIFont"/>
              </a:rPr>
              <a:t>1</a:t>
            </a:r>
            <a:r>
              <a:rPr lang="en-US" sz="1400" dirty="0">
                <a:solidFill>
                  <a:srgbClr val="0E0E0E"/>
                </a:solidFill>
                <a:effectLst/>
                <a:latin typeface=".AppleSystemUIFont"/>
              </a:rPr>
              <a:t>) whose slices, obtained by fixing one coordinate in the equation above, are two points (can you see why its 2 points algebraically?); a 2-sphere (S</a:t>
            </a:r>
            <a:r>
              <a:rPr lang="en-US" sz="1400" baseline="30000" dirty="0">
                <a:solidFill>
                  <a:srgbClr val="0E0E0E"/>
                </a:solidFill>
                <a:effectLst/>
                <a:latin typeface=".AppleSystemUIFont"/>
              </a:rPr>
              <a:t>2</a:t>
            </a:r>
            <a:r>
              <a:rPr lang="en-US" sz="1400" dirty="0">
                <a:solidFill>
                  <a:srgbClr val="0E0E0E"/>
                </a:solidFill>
                <a:effectLst/>
                <a:latin typeface=".AppleSystemUIFont"/>
              </a:rPr>
              <a:t>) is a sphere whose slices are circles; and a 3-sphere (S</a:t>
            </a:r>
            <a:r>
              <a:rPr lang="en-US" sz="1400" baseline="30000" dirty="0">
                <a:solidFill>
                  <a:srgbClr val="0E0E0E"/>
                </a:solidFill>
                <a:effectLst/>
                <a:latin typeface=".AppleSystemUIFont"/>
              </a:rPr>
              <a:t>3</a:t>
            </a:r>
            <a:r>
              <a:rPr lang="en-US" sz="1400" dirty="0">
                <a:solidFill>
                  <a:srgbClr val="0E0E0E"/>
                </a:solidFill>
                <a:effectLst/>
                <a:latin typeface=".AppleSystemUIFont"/>
              </a:rPr>
              <a:t>) is a sphere whose slices are 2-spheres.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964670-6D00-8410-69E5-8F2AEE5E86AC}"/>
              </a:ext>
            </a:extLst>
          </p:cNvPr>
          <p:cNvSpPr txBox="1"/>
          <p:nvPr/>
        </p:nvSpPr>
        <p:spPr>
          <a:xfrm>
            <a:off x="3048000" y="30514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UNM MATH 439 - Differential Geometry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79961D-C82A-F26A-843A-C8136DCA24FB}"/>
              </a:ext>
            </a:extLst>
          </p:cNvPr>
          <p:cNvSpPr txBox="1"/>
          <p:nvPr/>
        </p:nvSpPr>
        <p:spPr>
          <a:xfrm>
            <a:off x="7968343" y="159627"/>
            <a:ext cx="39188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439 - Differential Geometry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7195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2AD29-439D-4CA0-FBCB-98E7F17B7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9264C-D3DE-AFD0-4FBC-7C338A382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663" y="0"/>
            <a:ext cx="10691265" cy="1307592"/>
          </a:xfrm>
        </p:spPr>
        <p:txBody>
          <a:bodyPr/>
          <a:lstStyle/>
          <a:p>
            <a:r>
              <a:rPr lang="en-US" dirty="0"/>
              <a:t>Higher dimensional spheres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5E6AE97-F3B9-CE13-2A9D-8139250101E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0094" y="994111"/>
              <a:ext cx="10691812" cy="1463040"/>
            </p:xfrm>
            <a:graphic>
              <a:graphicData uri="http://schemas.openxmlformats.org/drawingml/2006/table">
                <a:tbl>
                  <a:tblPr/>
                  <a:tblGrid>
                    <a:gridCol w="2672953">
                      <a:extLst>
                        <a:ext uri="{9D8B030D-6E8A-4147-A177-3AD203B41FA5}">
                          <a16:colId xmlns:a16="http://schemas.microsoft.com/office/drawing/2014/main" val="40236109"/>
                        </a:ext>
                      </a:extLst>
                    </a:gridCol>
                    <a:gridCol w="2672953">
                      <a:extLst>
                        <a:ext uri="{9D8B030D-6E8A-4147-A177-3AD203B41FA5}">
                          <a16:colId xmlns:a16="http://schemas.microsoft.com/office/drawing/2014/main" val="2368997568"/>
                        </a:ext>
                      </a:extLst>
                    </a:gridCol>
                    <a:gridCol w="2672953">
                      <a:extLst>
                        <a:ext uri="{9D8B030D-6E8A-4147-A177-3AD203B41FA5}">
                          <a16:colId xmlns:a16="http://schemas.microsoft.com/office/drawing/2014/main" val="437553455"/>
                        </a:ext>
                      </a:extLst>
                    </a:gridCol>
                    <a:gridCol w="2672953">
                      <a:extLst>
                        <a:ext uri="{9D8B030D-6E8A-4147-A177-3AD203B41FA5}">
                          <a16:colId xmlns:a16="http://schemas.microsoft.com/office/drawing/2014/main" val="372456143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/>
                            <a:t>Object</a:t>
                          </a:r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 dirty="0"/>
                            <a:t>Equation</a:t>
                          </a:r>
                          <a:endParaRPr lang="en-US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 dirty="0"/>
                            <a:t>Lives in</a:t>
                          </a:r>
                          <a:endParaRPr lang="en-US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 dirty="0"/>
                            <a:t>Surface dimension</a:t>
                          </a:r>
                          <a:endParaRPr lang="en-US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5620132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Circle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ℝ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1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040226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Sphere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p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ℝ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/>
                            <a:t>2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1444723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/>
                            <a:t>3-sphere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ℝ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/>
                            <a:t>3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3823134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5E6AE97-F3B9-CE13-2A9D-8139250101E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0094" y="994111"/>
              <a:ext cx="10691812" cy="1463040"/>
            </p:xfrm>
            <a:graphic>
              <a:graphicData uri="http://schemas.openxmlformats.org/drawingml/2006/table">
                <a:tbl>
                  <a:tblPr/>
                  <a:tblGrid>
                    <a:gridCol w="2672953">
                      <a:extLst>
                        <a:ext uri="{9D8B030D-6E8A-4147-A177-3AD203B41FA5}">
                          <a16:colId xmlns:a16="http://schemas.microsoft.com/office/drawing/2014/main" val="40236109"/>
                        </a:ext>
                      </a:extLst>
                    </a:gridCol>
                    <a:gridCol w="2672953">
                      <a:extLst>
                        <a:ext uri="{9D8B030D-6E8A-4147-A177-3AD203B41FA5}">
                          <a16:colId xmlns:a16="http://schemas.microsoft.com/office/drawing/2014/main" val="2368997568"/>
                        </a:ext>
                      </a:extLst>
                    </a:gridCol>
                    <a:gridCol w="2672953">
                      <a:extLst>
                        <a:ext uri="{9D8B030D-6E8A-4147-A177-3AD203B41FA5}">
                          <a16:colId xmlns:a16="http://schemas.microsoft.com/office/drawing/2014/main" val="437553455"/>
                        </a:ext>
                      </a:extLst>
                    </a:gridCol>
                    <a:gridCol w="2672953">
                      <a:extLst>
                        <a:ext uri="{9D8B030D-6E8A-4147-A177-3AD203B41FA5}">
                          <a16:colId xmlns:a16="http://schemas.microsoft.com/office/drawing/2014/main" val="3724561438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/>
                            <a:t>Object</a:t>
                          </a:r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 dirty="0"/>
                            <a:t>Equation</a:t>
                          </a:r>
                          <a:endParaRPr lang="en-US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 dirty="0"/>
                            <a:t>Lives in</a:t>
                          </a:r>
                          <a:endParaRPr lang="en-US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 dirty="0"/>
                            <a:t>Surface dimension</a:t>
                          </a:r>
                          <a:endParaRPr lang="en-US" dirty="0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5620132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Circle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0476" t="-106897" r="-200476" b="-2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99526" t="-106897" r="-99526" b="-2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1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040226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Sphere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0476" t="-206897" r="-200476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99526" t="-206897" r="-99526" b="-1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/>
                            <a:t>2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1444723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/>
                            <a:t>3-sphere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0476" t="-306897" r="-200476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99526" t="-306897" r="-99526" b="-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/>
                            <a:t>3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3823134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146" name="Picture 2">
            <a:extLst>
              <a:ext uri="{FF2B5EF4-FFF2-40B4-BE49-F238E27FC236}">
                <a16:creationId xmlns:a16="http://schemas.microsoft.com/office/drawing/2014/main" id="{70CDB8F1-2E40-49D8-19ED-B25885674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47" y="2675101"/>
            <a:ext cx="10087583" cy="34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46E298-D33B-AE82-A880-5511B0BFA102}"/>
              </a:ext>
            </a:extLst>
          </p:cNvPr>
          <p:cNvSpPr txBox="1"/>
          <p:nvPr/>
        </p:nvSpPr>
        <p:spPr>
          <a:xfrm>
            <a:off x="370114" y="6236064"/>
            <a:ext cx="103849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dirty="0">
                <a:solidFill>
                  <a:srgbClr val="0E0E0E"/>
                </a:solidFill>
                <a:effectLst/>
                <a:latin typeface=".AppleSystemUIFont"/>
              </a:rPr>
              <a:t>A circle is a 1-sphere (S</a:t>
            </a:r>
            <a:r>
              <a:rPr lang="en-US" sz="1400" baseline="30000" dirty="0">
                <a:solidFill>
                  <a:srgbClr val="0E0E0E"/>
                </a:solidFill>
                <a:effectLst/>
                <a:latin typeface=".AppleSystemUIFont"/>
              </a:rPr>
              <a:t>1</a:t>
            </a:r>
            <a:r>
              <a:rPr lang="en-US" sz="1400" dirty="0">
                <a:solidFill>
                  <a:srgbClr val="0E0E0E"/>
                </a:solidFill>
                <a:effectLst/>
                <a:latin typeface=".AppleSystemUIFont"/>
              </a:rPr>
              <a:t>) whose slices, obtained by fixing one coordinate in the equation above, are two points (can you see why its 2 points algebraically?); a 2-sphere (S</a:t>
            </a:r>
            <a:r>
              <a:rPr lang="en-US" sz="1400" baseline="30000" dirty="0">
                <a:solidFill>
                  <a:srgbClr val="0E0E0E"/>
                </a:solidFill>
                <a:effectLst/>
                <a:latin typeface=".AppleSystemUIFont"/>
              </a:rPr>
              <a:t>2</a:t>
            </a:r>
            <a:r>
              <a:rPr lang="en-US" sz="1400" dirty="0">
                <a:solidFill>
                  <a:srgbClr val="0E0E0E"/>
                </a:solidFill>
                <a:effectLst/>
                <a:latin typeface=".AppleSystemUIFont"/>
              </a:rPr>
              <a:t>) is a sphere whose slices are circles; and a 3-sphere (S</a:t>
            </a:r>
            <a:r>
              <a:rPr lang="en-US" sz="1400" baseline="30000" dirty="0">
                <a:solidFill>
                  <a:srgbClr val="0E0E0E"/>
                </a:solidFill>
                <a:effectLst/>
                <a:latin typeface=".AppleSystemUIFont"/>
              </a:rPr>
              <a:t>3</a:t>
            </a:r>
            <a:r>
              <a:rPr lang="en-US" sz="1400" dirty="0">
                <a:solidFill>
                  <a:srgbClr val="0E0E0E"/>
                </a:solidFill>
                <a:effectLst/>
                <a:latin typeface=".AppleSystemUIFont"/>
              </a:rPr>
              <a:t>) is a sphere whose slices are 2-spheres.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96B8E4-074D-271D-E107-CA884618B84F}"/>
              </a:ext>
            </a:extLst>
          </p:cNvPr>
          <p:cNvSpPr txBox="1"/>
          <p:nvPr/>
        </p:nvSpPr>
        <p:spPr>
          <a:xfrm>
            <a:off x="3048000" y="30514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UNM MATH 439 - Differential Geometry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9A72C3-009A-F53E-4094-FCEE485422E5}"/>
              </a:ext>
            </a:extLst>
          </p:cNvPr>
          <p:cNvSpPr txBox="1"/>
          <p:nvPr/>
        </p:nvSpPr>
        <p:spPr>
          <a:xfrm>
            <a:off x="7968343" y="159627"/>
            <a:ext cx="39188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439 - Differential Geometry 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F5500EB-03B3-643B-C993-DA2219A43D63}"/>
                  </a:ext>
                </a:extLst>
              </p:cNvPr>
              <p:cNvSpPr txBox="1"/>
              <p:nvPr/>
            </p:nvSpPr>
            <p:spPr>
              <a:xfrm>
                <a:off x="602116" y="1061374"/>
                <a:ext cx="10691812" cy="3989810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bg1"/>
                    </a:solidFill>
                  </a:rPr>
                  <a:t>Why all this matters: </a:t>
                </a:r>
              </a:p>
              <a:p>
                <a:endParaRPr lang="en-US" sz="2800" dirty="0">
                  <a:solidFill>
                    <a:schemeClr val="bg1"/>
                  </a:solidFill>
                </a:endParaRPr>
              </a:p>
              <a:p>
                <a:r>
                  <a:rPr lang="en-US" sz="2800" dirty="0">
                    <a:solidFill>
                      <a:schemeClr val="bg1"/>
                    </a:solidFill>
                  </a:rPr>
                  <a:t>Pretty soon I will say that quantum states live on a unit sphere in complex space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sz="280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chemeClr val="bg1"/>
                    </a:solidFill>
                  </a:rPr>
                  <a:t>)</a:t>
                </a:r>
              </a:p>
              <a:p>
                <a:endParaRPr lang="en-US" sz="2800" dirty="0">
                  <a:solidFill>
                    <a:schemeClr val="bg1"/>
                  </a:solidFill>
                </a:endParaRPr>
              </a:p>
              <a:p>
                <a:r>
                  <a:rPr lang="en-US" sz="2800" dirty="0">
                    <a:solidFill>
                      <a:schemeClr val="bg1"/>
                    </a:solidFill>
                  </a:rPr>
                  <a:t>And when I say “pure quantum gates are unitary maps” you will understand that they move states around on the surface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sz="28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chemeClr val="bg1"/>
                    </a:solidFill>
                  </a:rPr>
                  <a:t>.</a:t>
                </a:r>
              </a:p>
              <a:p>
                <a:endParaRPr lang="en-US" sz="2800" dirty="0">
                  <a:solidFill>
                    <a:schemeClr val="bg1"/>
                  </a:solidFill>
                </a:endParaRPr>
              </a:p>
              <a:p>
                <a:r>
                  <a:rPr lang="en-US" sz="2800" dirty="0">
                    <a:solidFill>
                      <a:schemeClr val="bg1"/>
                    </a:solidFill>
                  </a:rPr>
                  <a:t>You also know that this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sz="280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chemeClr val="bg1"/>
                    </a:solidFill>
                  </a:rPr>
                  <a:t> because it’s ℂ² which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800" b="0" i="0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F5500EB-03B3-643B-C993-DA2219A43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116" y="1061374"/>
                <a:ext cx="10691812" cy="3989810"/>
              </a:xfrm>
              <a:prstGeom prst="rect">
                <a:avLst/>
              </a:prstGeom>
              <a:blipFill>
                <a:blip r:embed="rId4"/>
                <a:stretch>
                  <a:fillRect l="-1186" t="-1587" b="-3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17402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F6359-3AE9-DA0B-A715-70BFBD7D8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82BE9-4A34-C61F-0C7B-60F140CDF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Geometry of Normalized Vectors in ℂ²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B9EA6A-7ACE-8787-B210-FC32E6587BD9}"/>
                  </a:ext>
                </a:extLst>
              </p:cNvPr>
              <p:cNvSpPr txBox="1"/>
              <p:nvPr/>
            </p:nvSpPr>
            <p:spPr>
              <a:xfrm>
                <a:off x="700635" y="1568196"/>
                <a:ext cx="10435451" cy="4743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Take a vector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 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m:rPr>
                                    <m:nor/>
                                  </m:rPr>
                                  <a:rPr lang="en-US" dirty="0"/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Write: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i="1" dirty="0" err="1">
                          <a:latin typeface="Cambria Math" panose="02040503050406030204" pitchFamily="18" charset="0"/>
                        </a:rPr>
                        <m:t>𝑖𝑏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, 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𝑖𝑑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Then the norm condition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becomes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buNone/>
                </a:pPr>
                <a:endParaRPr lang="en-US" dirty="0"/>
              </a:p>
              <a:p>
                <a:r>
                  <a:rPr lang="en-US" dirty="0"/>
                  <a:t>That is exactly the equation of a 3-sphere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/>
                  <a:t>. Unit-length vectors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  <a:p>
                <a:pPr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B9EA6A-7ACE-8787-B210-FC32E6587B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1568196"/>
                <a:ext cx="10435451" cy="4743606"/>
              </a:xfrm>
              <a:prstGeom prst="rect">
                <a:avLst/>
              </a:prstGeom>
              <a:blipFill>
                <a:blip r:embed="rId2"/>
                <a:stretch>
                  <a:fillRect l="-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80573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CC923-9D49-1C68-C7D8-704BBBC0D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3DBB3-8F42-46CF-0FEE-46E350B96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Geometry of Normalized Vectors in ℂ²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5B360C-A198-A8F8-70B1-4D9763FAD214}"/>
                  </a:ext>
                </a:extLst>
              </p:cNvPr>
              <p:cNvSpPr txBox="1"/>
              <p:nvPr/>
            </p:nvSpPr>
            <p:spPr>
              <a:xfrm>
                <a:off x="943429" y="1839355"/>
                <a:ext cx="8167914" cy="34613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Start with a vector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:</a:t>
                </a:r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mr>
                        </m:m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,  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:r>
                  <a:rPr lang="en-US" sz="2400" dirty="0"/>
                  <a:t>As we just discussed, this condition defines a 3-sphere:</a:t>
                </a:r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⊂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:r>
                  <a:rPr lang="en-US" sz="2400" dirty="0"/>
                  <a:t>So unit vectors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5B360C-A198-A8F8-70B1-4D9763FAD2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29" y="1839355"/>
                <a:ext cx="8167914" cy="3461397"/>
              </a:xfrm>
              <a:prstGeom prst="rect">
                <a:avLst/>
              </a:prstGeom>
              <a:blipFill>
                <a:blip r:embed="rId2"/>
                <a:stretch>
                  <a:fillRect l="-1242" t="-1095" b="-32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12922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43D75-ADB2-8895-1B68-81292A3DC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90D8C-9CDF-43A4-4BE6-71DEA1A3D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Geometry of Normalized Vectors in ℂ²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3E63316-9240-A1F6-C504-714148D1104C}"/>
                  </a:ext>
                </a:extLst>
              </p:cNvPr>
              <p:cNvSpPr txBox="1"/>
              <p:nvPr/>
            </p:nvSpPr>
            <p:spPr>
              <a:xfrm>
                <a:off x="800100" y="1896744"/>
                <a:ext cx="8650514" cy="34376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Now here is the key step.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If we multiply the vector by a complex number of unit magnitude,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↦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its length does not change: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en-US" i="1" dirty="0" smtClean="0">
                          <a:latin typeface="Cambria Math" panose="02040503050406030204" pitchFamily="18" charset="0"/>
                        </a:rPr>
                        <m:t>|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m:rPr>
                          <m:lit/>
                        </m:rPr>
                        <a:rPr lang="en-US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lit/>
                        </m:rPr>
                        <a:rPr lang="en-US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m:rPr>
                          <m:lit/>
                        </m:rPr>
                        <a:rPr lang="en-US" i="1" dirty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Geometrically, this operation moves us along a circle inside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Each point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lies on such a circle.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3E63316-9240-A1F6-C504-714148D110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896744"/>
                <a:ext cx="8650514" cy="3437608"/>
              </a:xfrm>
              <a:prstGeom prst="rect">
                <a:avLst/>
              </a:prstGeom>
              <a:blipFill>
                <a:blip r:embed="rId2"/>
                <a:stretch>
                  <a:fillRect l="-440" t="-735" b="-1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68363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BFB52-C037-DD5B-D79F-462A8BA77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5BF36-EF3A-8169-6FE9-D1DC88AC2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9625779" cy="748392"/>
          </a:xfrm>
        </p:spPr>
        <p:txBody>
          <a:bodyPr/>
          <a:lstStyle/>
          <a:p>
            <a:r>
              <a:rPr lang="en-US" b="1" dirty="0"/>
              <a:t>Geometry of Normalized Vectors in ℂ²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774B4B4-04A6-8EB3-418F-6AF7771DA705}"/>
                  </a:ext>
                </a:extLst>
              </p:cNvPr>
              <p:cNvSpPr txBox="1"/>
              <p:nvPr/>
            </p:nvSpPr>
            <p:spPr>
              <a:xfrm>
                <a:off x="747932" y="1804684"/>
                <a:ext cx="11028909" cy="39871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If we now identify all vectors that differ only by this phase factor,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,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we are collapsing each of those circles to a single point.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Mathematically, this quotient space is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m:rPr>
                        <m:lit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And a theorem from geometry says: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m:rPr>
                        <m:lit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≅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So when you remove the redundant phase degree of freedom from unit vectors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𝟚</m:t>
                        </m:r>
                      </m:sup>
                    </m:sSup>
                  </m:oMath>
                </a14:m>
                <a:r>
                  <a:rPr lang="en-US" dirty="0"/>
                  <a:t>, what remains is a 2-sphere.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774B4B4-04A6-8EB3-418F-6AF7771DA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32" y="1804684"/>
                <a:ext cx="11028909" cy="3987182"/>
              </a:xfrm>
              <a:prstGeom prst="rect">
                <a:avLst/>
              </a:prstGeom>
              <a:blipFill>
                <a:blip r:embed="rId2"/>
                <a:stretch>
                  <a:fillRect l="-575" t="-635" r="-460" b="-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F4B7C3C-2145-645B-4C4A-84DCA681C5D8}"/>
              </a:ext>
            </a:extLst>
          </p:cNvPr>
          <p:cNvSpPr txBox="1"/>
          <p:nvPr/>
        </p:nvSpPr>
        <p:spPr>
          <a:xfrm>
            <a:off x="8316311" y="217039"/>
            <a:ext cx="37127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MATH 531 – Algebraic Topology I</a:t>
            </a:r>
          </a:p>
          <a:p>
            <a:pPr>
              <a:buNone/>
            </a:pPr>
            <a:r>
              <a:rPr lang="en-US" b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244826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DDF0C-7475-A8CD-0241-4E6F67191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F3D50C52-9D1A-7175-165B-616D844DF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306" y="957313"/>
            <a:ext cx="5068829" cy="535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BE6526-1C02-B686-20E8-F7E53DE66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38912"/>
            <a:ext cx="10691265" cy="1307592"/>
          </a:xfrm>
        </p:spPr>
        <p:txBody>
          <a:bodyPr/>
          <a:lstStyle/>
          <a:p>
            <a:r>
              <a:rPr lang="en-US" b="1" dirty="0" err="1"/>
              <a:t>QUbits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099511F-19C8-F47C-972A-E9577FAF385D}"/>
                  </a:ext>
                </a:extLst>
              </p:cNvPr>
              <p:cNvSpPr txBox="1"/>
              <p:nvPr/>
            </p:nvSpPr>
            <p:spPr>
              <a:xfrm>
                <a:off x="788279" y="1086493"/>
                <a:ext cx="6572027" cy="51007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That 2-sphere is what later gets called the Bloch sphere.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So the reduction is: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unit</m:t>
                    </m:r>
                    <m:r>
                      <m:rPr>
                        <m:nor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vectors</m:t>
                    </m:r>
                    <m:r>
                      <m:rPr>
                        <m:nor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in</m:t>
                    </m:r>
                    <m:r>
                      <m:rPr>
                        <m:nor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𝟚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⟶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⟶</m:t>
                    </m:r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den>
                    </m:f>
                    <m:r>
                      <a:rPr lang="en-US" sz="2400" i="1" dirty="0">
                        <a:latin typeface="Cambria Math" panose="02040503050406030204" pitchFamily="18" charset="0"/>
                      </a:rPr>
                      <m:t>≅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In quantum computing instead of having bits that can be 0 or 1 like we do in classical computing, we have qubits whose state is a point on this 2-sphere.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Unitary maps are rotations of this sphere and define the operations we can perform on qubits. 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099511F-19C8-F47C-972A-E9577FAF38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279" y="1086493"/>
                <a:ext cx="6572027" cy="5100755"/>
              </a:xfrm>
              <a:prstGeom prst="rect">
                <a:avLst/>
              </a:prstGeom>
              <a:blipFill>
                <a:blip r:embed="rId3"/>
                <a:stretch>
                  <a:fillRect l="-1349" t="-993" r="-578" b="-1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4" descr="preview icon Stock Illustration | Adobe Stock">
            <a:extLst>
              <a:ext uri="{FF2B5EF4-FFF2-40B4-BE49-F238E27FC236}">
                <a16:creationId xmlns:a16="http://schemas.microsoft.com/office/drawing/2014/main" id="{698BB683-DE5B-67AD-9D13-842302D6F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3239" y="65428"/>
            <a:ext cx="1002896" cy="100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163642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12418</TotalTime>
  <Words>3096</Words>
  <Application>Microsoft Macintosh PowerPoint</Application>
  <PresentationFormat>Widescreen</PresentationFormat>
  <Paragraphs>521</Paragraphs>
  <Slides>39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.AppleSystemUIFont</vt:lpstr>
      <vt:lpstr>Aptos</vt:lpstr>
      <vt:lpstr>Arial</vt:lpstr>
      <vt:lpstr>Calisto MT</vt:lpstr>
      <vt:lpstr>Cambria Math</vt:lpstr>
      <vt:lpstr>Univers Condensed</vt:lpstr>
      <vt:lpstr>ChronicleVTI</vt:lpstr>
      <vt:lpstr>Basis products and norms</vt:lpstr>
      <vt:lpstr>Recap</vt:lpstr>
      <vt:lpstr>Recap</vt:lpstr>
      <vt:lpstr>From Hilbert Spaces to Coordinates making Hilbert space computational  </vt:lpstr>
      <vt:lpstr>What Is a Basis? Definition of basis in a complex vector space. Linear independence and spanning. </vt:lpstr>
      <vt:lpstr>Dimension and Degrees of Freedom Finite-dimensional Hilbert spaces. Connection to qubits:C^(2^n ). </vt:lpstr>
      <vt:lpstr>Coordinates Relative to a Basis Expressing vectors as coordinate lists. Column vector representation. </vt:lpstr>
      <vt:lpstr>Change of Basis a vector exists independent of the coordinate system,  the choice of coordinate system determines the numbers we use to represent a vector </vt:lpstr>
      <vt:lpstr>Change of Basis </vt:lpstr>
      <vt:lpstr>Inner Products in Coordinates How basis choice affects inner product. </vt:lpstr>
      <vt:lpstr>Norms and Length in Coordinates Normalization of quantum states. </vt:lpstr>
      <vt:lpstr>Orthogonality Quantum meaning: distinguishable states. </vt:lpstr>
      <vt:lpstr>Orthonormal Bases Definition and properties. Why they simplify inner products. </vt:lpstr>
      <vt:lpstr>Orthonormal Bases Definition and properties. Why they simplify inner products. </vt:lpstr>
      <vt:lpstr>Expanding Vectors in an Orthonormal Basis This is crucial for measurement and spectral decomposition. </vt:lpstr>
      <vt:lpstr>Linear Transformations in a Basis Introduce operators. Matrix representation relative to a basis. </vt:lpstr>
      <vt:lpstr>Matrices as Linear Maps Multiplication as composition of maps. </vt:lpstr>
      <vt:lpstr>Matrices as Linear Maps Multiplication as composition of maps. </vt:lpstr>
      <vt:lpstr>Matrices as Linear Maps Multiplication as composition of maps. </vt:lpstr>
      <vt:lpstr>Matrix transpose: A^T</vt:lpstr>
      <vt:lpstr>Matrix transpose: A^T</vt:lpstr>
      <vt:lpstr>Adjoint of a Matrix in Real vector space </vt:lpstr>
      <vt:lpstr>Adjoint of a Matrix in Real vector space </vt:lpstr>
      <vt:lpstr>Adjoint of a Matrix in Real vector space </vt:lpstr>
      <vt:lpstr>Adjoint of a Matrix in complex vector space </vt:lpstr>
      <vt:lpstr>Adjoint of a Matrix in complex vector space </vt:lpstr>
      <vt:lpstr>Length-Preserving Transformations  </vt:lpstr>
      <vt:lpstr>Length-Preserving Transformations  </vt:lpstr>
      <vt:lpstr>Length-Preserving Transformations  </vt:lpstr>
      <vt:lpstr>Geometry of Normalized Vectors in ℂ²</vt:lpstr>
      <vt:lpstr>Geometry of Normalized Vectors in ℂ²</vt:lpstr>
      <vt:lpstr>Higher dimensional spheres</vt:lpstr>
      <vt:lpstr>Higher dimensional spheres</vt:lpstr>
      <vt:lpstr>Higher dimensional spheres</vt:lpstr>
      <vt:lpstr>Geometry of Normalized Vectors in ℂ²</vt:lpstr>
      <vt:lpstr>Geometry of Normalized Vectors in ℂ²</vt:lpstr>
      <vt:lpstr>Geometry of Normalized Vectors in ℂ²</vt:lpstr>
      <vt:lpstr>Geometry of Normalized Vectors in ℂ²</vt:lpstr>
      <vt:lpstr>QUbits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Matthew Fricke</dc:creator>
  <cp:lastModifiedBy>Matthew Fricke</cp:lastModifiedBy>
  <cp:revision>58</cp:revision>
  <dcterms:created xsi:type="dcterms:W3CDTF">2026-02-11T02:28:12Z</dcterms:created>
  <dcterms:modified xsi:type="dcterms:W3CDTF">2026-03-23T19:41:22Z</dcterms:modified>
</cp:coreProperties>
</file>