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56" r:id="rId2"/>
    <p:sldId id="257" r:id="rId3"/>
    <p:sldId id="278" r:id="rId4"/>
    <p:sldId id="258" r:id="rId5"/>
    <p:sldId id="259" r:id="rId6"/>
    <p:sldId id="260" r:id="rId7"/>
    <p:sldId id="261" r:id="rId8"/>
    <p:sldId id="262" r:id="rId9"/>
    <p:sldId id="266" r:id="rId10"/>
    <p:sldId id="267" r:id="rId11"/>
    <p:sldId id="268" r:id="rId12"/>
    <p:sldId id="269" r:id="rId13"/>
    <p:sldId id="276" r:id="rId14"/>
    <p:sldId id="270" r:id="rId15"/>
    <p:sldId id="271" r:id="rId16"/>
    <p:sldId id="290" r:id="rId17"/>
    <p:sldId id="291" r:id="rId18"/>
    <p:sldId id="292" r:id="rId19"/>
    <p:sldId id="272" r:id="rId20"/>
    <p:sldId id="273" r:id="rId21"/>
    <p:sldId id="274" r:id="rId22"/>
    <p:sldId id="275" r:id="rId23"/>
    <p:sldId id="277" r:id="rId24"/>
    <p:sldId id="279" r:id="rId25"/>
    <p:sldId id="280" r:id="rId26"/>
    <p:sldId id="281" r:id="rId27"/>
    <p:sldId id="287" r:id="rId28"/>
    <p:sldId id="288" r:id="rId29"/>
    <p:sldId id="282" r:id="rId30"/>
    <p:sldId id="283" r:id="rId31"/>
    <p:sldId id="284" r:id="rId32"/>
    <p:sldId id="285" r:id="rId33"/>
    <p:sldId id="286" r:id="rId34"/>
    <p:sldId id="28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17"/>
    <p:restoredTop sz="94635"/>
  </p:normalViewPr>
  <p:slideViewPr>
    <p:cSldViewPr snapToGrid="0">
      <p:cViewPr varScale="1">
        <p:scale>
          <a:sx n="88" d="100"/>
          <a:sy n="88" d="100"/>
        </p:scale>
        <p:origin x="208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86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5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9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6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3/23/26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55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3/23/26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66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3/23/26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21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22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38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13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5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14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chatgpt://generic-entity/?number=1" TargetMode="External"/><Relationship Id="rId2" Type="http://schemas.openxmlformats.org/officeDocument/2006/relationships/hyperlink" Target="chatgpt://generic-entity/?number=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FD77F5-8FEE-F70D-A01B-4CA9F9E18D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4552" y="871758"/>
            <a:ext cx="5825448" cy="3871143"/>
          </a:xfrm>
        </p:spPr>
        <p:txBody>
          <a:bodyPr>
            <a:normAutofit/>
          </a:bodyPr>
          <a:lstStyle/>
          <a:p>
            <a:r>
              <a:rPr lang="en-US" dirty="0"/>
              <a:t>Complex vectors and inner products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2B368-B7D0-27FE-ACB8-D2041E334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9964" y="4785543"/>
            <a:ext cx="5322013" cy="1005657"/>
          </a:xfrm>
        </p:spPr>
        <p:txBody>
          <a:bodyPr>
            <a:normAutofit/>
          </a:bodyPr>
          <a:lstStyle/>
          <a:p>
            <a:r>
              <a:rPr lang="en-US" dirty="0"/>
              <a:t>Lecture 4</a:t>
            </a:r>
          </a:p>
        </p:txBody>
      </p:sp>
      <p:pic>
        <p:nvPicPr>
          <p:cNvPr id="4" name="Picture 3" descr="Abstract smoke background">
            <a:extLst>
              <a:ext uri="{FF2B5EF4-FFF2-40B4-BE49-F238E27FC236}">
                <a16:creationId xmlns:a16="http://schemas.microsoft.com/office/drawing/2014/main" id="{9F0F2CB1-1844-13A8-9264-87B5FADE1C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934" r="29777"/>
          <a:stretch>
            <a:fillRect/>
          </a:stretch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964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6D84F-0891-BC41-DFD9-2A987D619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time: Euler’s equation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2F1D0B-1A68-6244-2734-B3EAEEBF929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We already showed that: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 dirty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func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err="1">
                          <a:latin typeface="Cambria Math" panose="02040503050406030204" pitchFamily="18" charset="0"/>
                        </a:rPr>
                        <m:t>𝑖𝑠𝑖𝑛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We can use that formula to rotate and scale complex vectors. Which is about all you can do to a vector in a 2D plane. </a:t>
                </a:r>
              </a:p>
              <a:p>
                <a:endParaRPr lang="en-US" dirty="0"/>
              </a:p>
              <a:p>
                <a:r>
                  <a:rPr lang="en-US" dirty="0"/>
                  <a:t>We also previewed that in quantum computation we will require that the complex vectors have modulus 1 so they inscribe a unit circle on the complex plane. </a:t>
                </a:r>
                <a:br>
                  <a:rPr lang="en-US" dirty="0"/>
                </a:b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2F1D0B-1A68-6244-2734-B3EAEEBF929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12" t="-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9822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CB425-1E3B-1AD1-F99E-277B558E7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4271" y="914400"/>
            <a:ext cx="6557629" cy="1307592"/>
          </a:xfrm>
        </p:spPr>
        <p:txBody>
          <a:bodyPr>
            <a:normAutofit fontScale="90000"/>
          </a:bodyPr>
          <a:lstStyle/>
          <a:p>
            <a:r>
              <a:rPr lang="en-US" dirty="0"/>
              <a:t>This time: complex </a:t>
            </a:r>
            <a:r>
              <a:rPr lang="en-US" dirty="0" err="1"/>
              <a:t>VectorS</a:t>
            </a:r>
            <a:r>
              <a:rPr lang="en-US" dirty="0"/>
              <a:t> and Hilbert 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4383E-50F8-2381-F596-C5C4466EFD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4271" y="2115666"/>
            <a:ext cx="6657094" cy="373989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Quantum computing is built on a mathematical structure called a </a:t>
            </a:r>
            <a:r>
              <a:rPr lang="en-US" b="1" dirty="0"/>
              <a:t>Hilbert space</a:t>
            </a:r>
            <a:r>
              <a:rPr lang="en-US" dirty="0"/>
              <a:t>.</a:t>
            </a:r>
          </a:p>
          <a:p>
            <a:r>
              <a:rPr lang="en-US" dirty="0"/>
              <a:t>In this lecture, we begin developing the geometry of complex vector spaces that will allow us to understand what a Hilbert space is and why quantum states live there.</a:t>
            </a:r>
          </a:p>
          <a:p>
            <a:endParaRPr lang="en-US" dirty="0"/>
          </a:p>
          <a:p>
            <a:r>
              <a:rPr lang="en-US" dirty="0"/>
              <a:t>Hilbert’s program sought a complete and consistent formal foundation for mathematics. </a:t>
            </a:r>
          </a:p>
          <a:p>
            <a:r>
              <a:rPr lang="en-US" dirty="0"/>
              <a:t>As you will see in your CS theory courses Kurt Godel and Alan Turing showed Hilbert’s dream was impossible.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CAF438-FE5F-E81A-A0CB-4E4B3CD58FED}"/>
              </a:ext>
            </a:extLst>
          </p:cNvPr>
          <p:cNvSpPr txBox="1"/>
          <p:nvPr/>
        </p:nvSpPr>
        <p:spPr>
          <a:xfrm>
            <a:off x="800100" y="4400138"/>
            <a:ext cx="2944768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100" i="1" dirty="0" err="1"/>
              <a:t>Grundlagen</a:t>
            </a:r>
            <a:r>
              <a:rPr lang="en-US" sz="1100" i="1" dirty="0"/>
              <a:t> der </a:t>
            </a:r>
            <a:r>
              <a:rPr lang="en-US" sz="1100" i="1" dirty="0" err="1"/>
              <a:t>Geometrie</a:t>
            </a:r>
            <a:r>
              <a:rPr lang="en-US" sz="1100" dirty="0"/>
              <a:t> (Foundations of Geometry), 1899</a:t>
            </a:r>
          </a:p>
          <a:p>
            <a:r>
              <a:rPr lang="en-US" sz="1100" dirty="0"/>
              <a:t>University of Göttingen</a:t>
            </a:r>
          </a:p>
          <a:p>
            <a:r>
              <a:rPr lang="en-US" sz="1100" dirty="0"/>
              <a:t>“We must know. We will know.”</a:t>
            </a:r>
          </a:p>
          <a:p>
            <a:r>
              <a:rPr lang="en-US" sz="1100" dirty="0"/>
              <a:t>(</a:t>
            </a:r>
            <a:r>
              <a:rPr lang="en-US" sz="1100" i="1" dirty="0"/>
              <a:t>Wir </a:t>
            </a:r>
            <a:r>
              <a:rPr lang="en-US" sz="1100" i="1" dirty="0" err="1"/>
              <a:t>müssen</a:t>
            </a:r>
            <a:r>
              <a:rPr lang="en-US" sz="1100" i="1" dirty="0"/>
              <a:t> </a:t>
            </a:r>
            <a:r>
              <a:rPr lang="en-US" sz="1100" i="1" dirty="0" err="1"/>
              <a:t>wissen</a:t>
            </a:r>
            <a:r>
              <a:rPr lang="en-US" sz="1100" i="1" dirty="0"/>
              <a:t>. Wir </a:t>
            </a:r>
            <a:r>
              <a:rPr lang="en-US" sz="1100" i="1" dirty="0" err="1"/>
              <a:t>werden</a:t>
            </a:r>
            <a:r>
              <a:rPr lang="en-US" sz="1100" i="1" dirty="0"/>
              <a:t> </a:t>
            </a:r>
            <a:r>
              <a:rPr lang="en-US" sz="1100" i="1" dirty="0" err="1"/>
              <a:t>wissen</a:t>
            </a:r>
            <a:r>
              <a:rPr lang="en-US" sz="1100" i="1" dirty="0"/>
              <a:t>.)</a:t>
            </a:r>
          </a:p>
          <a:p>
            <a:endParaRPr lang="en-US" sz="1100" i="1" dirty="0"/>
          </a:p>
          <a:p>
            <a:r>
              <a:rPr lang="en-US" sz="1100" dirty="0"/>
              <a:t>“Mathematics in Göttingen? There is none anymore.” reaction to the Nasi expulsion of Jewish faculty in 1933.</a:t>
            </a:r>
          </a:p>
        </p:txBody>
      </p:sp>
      <p:pic>
        <p:nvPicPr>
          <p:cNvPr id="9" name="Picture 2" descr="David Hilbert">
            <a:extLst>
              <a:ext uri="{FF2B5EF4-FFF2-40B4-BE49-F238E27FC236}">
                <a16:creationId xmlns:a16="http://schemas.microsoft.com/office/drawing/2014/main" id="{62D6C0FB-59CA-60FD-69CA-0D2CA3BEE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808072"/>
            <a:ext cx="2944768" cy="3244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C99862D-ADDE-3278-E08F-7648D10EF9BE}"/>
              </a:ext>
            </a:extLst>
          </p:cNvPr>
          <p:cNvSpPr txBox="1"/>
          <p:nvPr/>
        </p:nvSpPr>
        <p:spPr>
          <a:xfrm>
            <a:off x="800100" y="4064972"/>
            <a:ext cx="2331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1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David Hilbert in 1932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515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82762-33C1-6466-105A-587F5E967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space geometry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3A7C15-B766-8BB3-FDB1-7C4FFF7B9F46}"/>
                  </a:ext>
                </a:extLst>
              </p:cNvPr>
              <p:cNvSpPr txBox="1"/>
              <p:nvPr/>
            </p:nvSpPr>
            <p:spPr>
              <a:xfrm>
                <a:off x="800100" y="1669313"/>
                <a:ext cx="2751174" cy="44591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1400" b="1" dirty="0"/>
                  <a:t>Real Numbers</a:t>
                </a:r>
              </a:p>
              <a:p>
                <a:pPr>
                  <a:buNone/>
                </a:pPr>
                <a:endParaRPr lang="en-US" sz="1400" dirty="0"/>
              </a:p>
              <a:p>
                <a:pPr>
                  <a:buNone/>
                </a:pPr>
                <a:r>
                  <a:rPr lang="en-US" sz="1400" dirty="0"/>
                  <a:t>One coordinate.</a:t>
                </a:r>
              </a:p>
              <a:p>
                <a:pPr>
                  <a:buNone/>
                </a:pPr>
                <a:r>
                  <a:rPr lang="en-US" sz="1400" dirty="0"/>
                  <a:t>One degree of freedom.</a:t>
                </a:r>
              </a:p>
              <a:p>
                <a:pPr>
                  <a:buNone/>
                </a:pPr>
                <a:r>
                  <a:rPr lang="en-US" sz="1400" dirty="0"/>
                  <a:t>A number line.</a:t>
                </a:r>
                <a:br>
                  <a:rPr lang="en-US" sz="1400" dirty="0"/>
                </a:br>
                <a:endParaRPr lang="en-US" sz="1400" dirty="0"/>
              </a:p>
              <a:p>
                <a:pPr>
                  <a:buNone/>
                </a:pPr>
                <a:r>
                  <a:rPr lang="en-US" sz="1400" b="1" dirty="0"/>
                  <a:t>Pairs of Real Numbers</a:t>
                </a:r>
                <a:br>
                  <a:rPr lang="en-US" sz="1400" dirty="0"/>
                </a:br>
                <a:endParaRPr lang="en-US" sz="140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i="1" dirty="0">
                                    <a:latin typeface="Cambria Math" panose="02040503050406030204" pitchFamily="18" charset="0"/>
                                  </a:rPr>
                                  <m:t>𝑥𝑦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br>
                  <a:rPr lang="en-US" sz="1400" dirty="0"/>
                </a:br>
                <a:endParaRPr lang="en-US" sz="1400" dirty="0"/>
              </a:p>
              <a:p>
                <a:pPr>
                  <a:buNone/>
                </a:pPr>
                <a:r>
                  <a:rPr lang="en-US" sz="1400" dirty="0"/>
                  <a:t>Two independent coordinates.</a:t>
                </a:r>
              </a:p>
              <a:p>
                <a:pPr>
                  <a:buNone/>
                </a:pPr>
                <a:r>
                  <a:rPr lang="en-US" sz="1400" dirty="0"/>
                  <a:t>Two degrees of freedom.</a:t>
                </a:r>
              </a:p>
              <a:p>
                <a:pPr>
                  <a:buNone/>
                </a:pPr>
                <a:r>
                  <a:rPr lang="en-US" sz="1400" dirty="0"/>
                  <a:t>A plane.</a:t>
                </a:r>
              </a:p>
              <a:p>
                <a:pPr>
                  <a:buNone/>
                </a:pPr>
                <a:endParaRPr lang="en-US" sz="1400" dirty="0"/>
              </a:p>
              <a:p>
                <a:pPr>
                  <a:buNone/>
                </a:pPr>
                <a:r>
                  <a:rPr lang="en-US" sz="1400" b="1" dirty="0"/>
                  <a:t>Triples of Real Numbers</a:t>
                </a:r>
                <a:endParaRPr lang="en-US" sz="140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400" i="1" dirty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sz="1400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sz="1400" i="1" dirty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e>
                                    <m:r>
                                      <a:rPr lang="en-US" sz="1400" i="1" dirty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</m:oMath>
                  </m:oMathPara>
                </a14:m>
              </a:p>
              <a:p>
                <a:pPr>
                  <a:buNone/>
                </a:pPr>
                <a:endParaRPr lang="en-US" sz="1400" dirty="0"/>
              </a:p>
              <a:p>
                <a:pPr>
                  <a:buNone/>
                </a:pPr>
                <a:r>
                  <a:rPr lang="en-US" sz="1400" dirty="0"/>
                  <a:t>Three independent coordinates.</a:t>
                </a:r>
              </a:p>
              <a:p>
                <a:pPr>
                  <a:buNone/>
                </a:pPr>
                <a:r>
                  <a:rPr lang="en-US" sz="1400" dirty="0"/>
                  <a:t>Three degrees of freedom.</a:t>
                </a:r>
              </a:p>
              <a:p>
                <a:pPr>
                  <a:buNone/>
                </a:pPr>
                <a:r>
                  <a:rPr lang="en-US" sz="1400" dirty="0"/>
                  <a:t>Ordinary space.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13A7C15-B766-8BB3-FDB1-7C4FFF7B9F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669313"/>
                <a:ext cx="2751174" cy="4459169"/>
              </a:xfrm>
              <a:prstGeom prst="rect">
                <a:avLst/>
              </a:prstGeom>
              <a:blipFill>
                <a:blip r:embed="rId2"/>
                <a:stretch>
                  <a:fillRect l="-459" t="-284" b="-2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726F5B41-5C04-F8C8-3A35-9E6F9988B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891" y="1669312"/>
            <a:ext cx="8348089" cy="371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49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63B43-BB99-ADF6-9641-18DE3C622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number are a single value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07EB3-5E93-5307-B1AC-D15CDEE4518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635" y="1605516"/>
                <a:ext cx="10691265" cy="45720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Up to now, we have viewed a complex number as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𝑖𝑏</m:t>
                    </m:r>
                  </m:oMath>
                </a14:m>
                <a:r>
                  <a:rPr lang="en-US" dirty="0"/>
                  <a:t> or equivalently as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dirty="0"/>
                  <a:t> in the complex plane.</a:t>
                </a:r>
              </a:p>
              <a:p>
                <a:pPr marL="0" indent="0">
                  <a:buNone/>
                </a:pPr>
                <a:r>
                  <a:rPr lang="en-US" dirty="0"/>
                  <a:t>Now we change perspective.</a:t>
                </a:r>
              </a:p>
              <a:p>
                <a:r>
                  <a:rPr lang="en-US" dirty="0"/>
                  <a:t>We will treat a complex number as a </a:t>
                </a:r>
                <a:r>
                  <a:rPr lang="en-US" b="1" dirty="0"/>
                  <a:t>single scalar value</a:t>
                </a:r>
                <a:r>
                  <a:rPr lang="en-US" dirty="0"/>
                  <a:t>, just as a real number is a scalar.</a:t>
                </a:r>
              </a:p>
              <a:p>
                <a:r>
                  <a:rPr lang="en-US" dirty="0"/>
                  <a:t>The geometry we have described (modulus and argument*)  is the geometry of the scalar field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Once we do this, we can build higher-dimensional spaces:</a:t>
                </a:r>
              </a:p>
              <a:p>
                <a:pPr lvl="1"/>
                <a:r>
                  <a:rPr lang="en-US" dirty="0"/>
                  <a:t>A single complex number lives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 pair of complex numbers lives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𝟚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 general, n complex numbers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Each point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is a vector whose components are complex scalars.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9E07EB3-5E93-5307-B1AC-D15CDEE451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635" y="1605516"/>
                <a:ext cx="10691265" cy="4572000"/>
              </a:xfrm>
              <a:blipFill>
                <a:blip r:embed="rId2"/>
                <a:stretch>
                  <a:fillRect l="-712" t="-554" b="-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57691FC-8926-FF55-430E-3CCBDE3849E8}"/>
              </a:ext>
            </a:extLst>
          </p:cNvPr>
          <p:cNvSpPr txBox="1"/>
          <p:nvPr/>
        </p:nvSpPr>
        <p:spPr>
          <a:xfrm>
            <a:off x="508000" y="6313714"/>
            <a:ext cx="10883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*As with the rest of language there are many words for the same thing: Modulus: magnitude, length, size; Argument: angle, phase, rotation (rotation is an operation though not a property.)</a:t>
            </a:r>
          </a:p>
        </p:txBody>
      </p:sp>
    </p:spTree>
    <p:extLst>
      <p:ext uri="{BB962C8B-B14F-4D97-AF65-F5344CB8AC3E}">
        <p14:creationId xmlns:p14="http://schemas.microsoft.com/office/powerpoint/2010/main" val="954804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DE4CC-E261-ABBD-F2A9-2C2BE8858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3C25F-E0E0-404C-D429-C103960B8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number are a single value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026136-776C-FC62-0817-ECBA2C47E1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635" y="1605516"/>
                <a:ext cx="10691265" cy="45720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Up to now, we have viewed a complex number as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𝑖𝑏</m:t>
                    </m:r>
                  </m:oMath>
                </a14:m>
                <a:r>
                  <a:rPr lang="en-US" dirty="0"/>
                  <a:t> or equivalently as the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dirty="0"/>
                  <a:t> in the complex plane.</a:t>
                </a:r>
              </a:p>
              <a:p>
                <a:pPr marL="0" indent="0">
                  <a:buNone/>
                </a:pPr>
                <a:r>
                  <a:rPr lang="en-US" dirty="0"/>
                  <a:t>Now we change perspective.</a:t>
                </a:r>
              </a:p>
              <a:p>
                <a:r>
                  <a:rPr lang="en-US" dirty="0"/>
                  <a:t>We will treat a complex number as a </a:t>
                </a:r>
                <a:r>
                  <a:rPr lang="en-US" b="1" dirty="0"/>
                  <a:t>single scalar value</a:t>
                </a:r>
                <a:r>
                  <a:rPr lang="en-US" dirty="0"/>
                  <a:t>, just as a real number is a scalar.</a:t>
                </a:r>
              </a:p>
              <a:p>
                <a:r>
                  <a:rPr lang="en-US" dirty="0"/>
                  <a:t>The geometry we have described — modulus and argument — is the geometry of the scalar field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Once we do this, we can build higher-dimensional spaces:</a:t>
                </a:r>
              </a:p>
              <a:p>
                <a:pPr lvl="1"/>
                <a:r>
                  <a:rPr lang="en-US" dirty="0"/>
                  <a:t>A single complex number lives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 pair of complex numbers lives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𝟚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 general, n complex numbers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Each point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is a vector whose components are complex scalars.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026136-776C-FC62-0817-ECBA2C47E1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635" y="1605516"/>
                <a:ext cx="10691265" cy="4572000"/>
              </a:xfrm>
              <a:blipFill>
                <a:blip r:embed="rId2"/>
                <a:stretch>
                  <a:fillRect l="-712" t="-554" b="-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C0FFD6-C5C1-A2C7-024A-85760569818C}"/>
                  </a:ext>
                </a:extLst>
              </p:cNvPr>
              <p:cNvSpPr txBox="1"/>
              <p:nvPr/>
            </p:nvSpPr>
            <p:spPr>
              <a:xfrm>
                <a:off x="700635" y="1558057"/>
                <a:ext cx="10280073" cy="2973763"/>
              </a:xfrm>
              <a:prstGeom prst="rect">
                <a:avLst/>
              </a:prstGeom>
              <a:solidFill>
                <a:srgbClr val="00B050"/>
              </a:solidFill>
            </p:spPr>
            <p:txBody>
              <a:bodyPr wrap="square">
                <a:sp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3600" dirty="0">
                    <a:solidFill>
                      <a:schemeClr val="bg1"/>
                    </a:solidFill>
                  </a:rPr>
                  <a:t>The complex plane is ℂ viewed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3600">
                            <a:solidFill>
                              <a:schemeClr val="bg1"/>
                            </a:solidFill>
                          </a:rPr>
                          <m:t>ℝ</m:t>
                        </m:r>
                      </m:e>
                      <m:sup>
                        <m:r>
                          <a:rPr lang="en-US" sz="36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600" dirty="0">
                    <a:solidFill>
                      <a:schemeClr val="bg1"/>
                    </a:solidFill>
                  </a:rPr>
                  <a:t>.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3600" dirty="0">
                  <a:solidFill>
                    <a:schemeClr val="bg1"/>
                  </a:solidFill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3600" dirty="0">
                    <a:solidFill>
                      <a:schemeClr val="bg1"/>
                    </a:solidFill>
                  </a:rPr>
                  <a:t>The “plane of complex numbers” in quantum computing is often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3600" dirty="0">
                            <a:solidFill>
                              <a:schemeClr val="bg1"/>
                            </a:solidFill>
                          </a:rPr>
                          <m:t>ℂ</m:t>
                        </m:r>
                      </m:e>
                      <m:sup>
                        <m:r>
                          <a:rPr lang="en-US" sz="36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600" dirty="0">
                    <a:solidFill>
                      <a:schemeClr val="bg1"/>
                    </a:solidFill>
                  </a:rPr>
                  <a:t>— which is 4-dimensional over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3600" b="1">
                        <a:solidFill>
                          <a:schemeClr val="bg1"/>
                        </a:solidFill>
                      </a:rPr>
                      <m:t>ℝ</m:t>
                    </m:r>
                  </m:oMath>
                </a14:m>
                <a:r>
                  <a:rPr lang="en-US" sz="36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C0FFD6-C5C1-A2C7-024A-8576056981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1558057"/>
                <a:ext cx="10280073" cy="2973763"/>
              </a:xfrm>
              <a:prstGeom prst="rect">
                <a:avLst/>
              </a:prstGeom>
              <a:blipFill>
                <a:blip r:embed="rId3"/>
                <a:stretch>
                  <a:fillRect l="-1852" t="-3404" b="-2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4847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B0479F7-0B38-9F0A-CA68-C92B2D5BC91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The</m:t>
                          </m:r>
                          <m:r>
                            <m:rPr>
                              <m:nor/>
                            </m:rPr>
                            <a:rPr lang="en-US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2</m:t>
                          </m:r>
                          <m:r>
                            <m:rPr>
                              <m:nor/>
                            </m:rPr>
                            <a:rPr lang="en-US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m:rPr>
                              <m:nor/>
                            </m:rPr>
                            <a:rPr lang="en-US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Complex</m:t>
                          </m:r>
                          <m:r>
                            <m:rPr>
                              <m:nor/>
                            </m:rPr>
                            <a:rPr lang="en-US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vector</m:t>
                          </m:r>
                          <m:r>
                            <m:rPr>
                              <m:nor/>
                            </m:rPr>
                            <a:rPr lang="en-US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space</m:t>
                          </m:r>
                          <m:r>
                            <m:rPr>
                              <m:nor/>
                            </m:rPr>
                            <a:rPr lang="en-US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: </m:t>
                          </m:r>
                          <m:r>
                            <m:rPr>
                              <m:nor/>
                            </m:rPr>
                            <a:rPr lang="en-US" dirty="0">
                              <a:solidFill>
                                <a:schemeClr val="tx1"/>
                              </a:solidFill>
                            </a:rPr>
                            <m:t>ℂ</m:t>
                          </m:r>
                        </m:e>
                        <m:sup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B0479F7-0B38-9F0A-CA68-C92B2D5BC9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36D6753D-0F93-2CD7-5E3F-EEB0755F3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35" y="1568196"/>
            <a:ext cx="4536383" cy="452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B4F805-A788-C8EA-C2B4-93FBF89CBC8B}"/>
              </a:ext>
            </a:extLst>
          </p:cNvPr>
          <p:cNvSpPr txBox="1"/>
          <p:nvPr/>
        </p:nvSpPr>
        <p:spPr>
          <a:xfrm>
            <a:off x="2123915" y="6248400"/>
            <a:ext cx="1689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Complex Plane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EC9FAC0-DB66-9FFE-C341-C0AAB0770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181" y="1568196"/>
            <a:ext cx="4577262" cy="452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108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3EA7B-E91D-C0DB-C761-E50776C60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we care…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7390B1-BA09-A53C-502B-470F64409C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634" y="1750937"/>
                <a:ext cx="10691265" cy="4289645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800" dirty="0"/>
                  <a:t>In quantum computing we will represent qubits with two complex numbers. That means they live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800" dirty="0"/>
                          <m:t>ℂ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800" dirty="0"/>
              </a:p>
              <a:p>
                <a:pPr marL="0" indent="0">
                  <a:buNone/>
                </a:pPr>
                <a:r>
                  <a:rPr lang="en-US" sz="2800" i="1" dirty="0">
                    <a:latin typeface="Cambria Math" panose="02040503050406030204" pitchFamily="18" charset="0"/>
                  </a:rPr>
                  <a:t>Preview: A qubit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1" dirty="0" smtClean="0">
                        <a:latin typeface="Cambria Math" panose="02040503050406030204" pitchFamily="18" charset="0"/>
                      </a:rPr>
                      <m:t>is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1" dirty="0" smtClean="0">
                        <a:latin typeface="Cambria Math" panose="02040503050406030204" pitchFamily="18" charset="0"/>
                      </a:rPr>
                      <m:t>two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1" dirty="0" smtClean="0">
                        <a:latin typeface="Cambria Math" panose="02040503050406030204" pitchFamily="18" charset="0"/>
                      </a:rPr>
                      <m:t>complex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1" dirty="0" smtClean="0">
                        <a:latin typeface="Cambria Math" panose="02040503050406030204" pitchFamily="18" charset="0"/>
                      </a:rPr>
                      <m:t>numbers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2800" i="1" dirty="0">
                    <a:latin typeface="Cambria Math" panose="02040503050406030204" pitchFamily="18" charset="0"/>
                  </a:rPr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⟩"/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begChr m:val="|"/>
                          <m:endChr m:val="⟩"/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begChr m:val="|"/>
                          <m:endChr m:val="⟩"/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, </m:t>
                      </m:r>
                      <m:r>
                        <a:rPr lang="en-US" sz="2800" i="1" dirty="0" err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800" i="1" dirty="0" err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i="1" dirty="0" err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800" i="1" dirty="0">
                  <a:latin typeface="Cambria Math" panose="02040503050406030204" pitchFamily="18" charset="0"/>
                </a:endParaRPr>
              </a:p>
              <a:p>
                <a:endParaRPr lang="en-US" sz="2800" dirty="0"/>
              </a:p>
              <a:p>
                <a:r>
                  <a:rPr lang="en-US" sz="2800" dirty="0"/>
                  <a:t>Multiplication of complex numbers adds angles and multiplies lengths. In quantum computing, those angles become </a:t>
                </a:r>
                <a:r>
                  <a:rPr lang="en-US" sz="2800" i="1" dirty="0"/>
                  <a:t>phase</a:t>
                </a:r>
                <a:r>
                  <a:rPr lang="en-US" sz="2800" dirty="0"/>
                  <a:t>.</a:t>
                </a:r>
              </a:p>
              <a:p>
                <a:r>
                  <a:rPr lang="en-US" sz="2800" dirty="0"/>
                  <a:t>A pair of complex numbers gives us </a:t>
                </a:r>
                <a:r>
                  <a:rPr lang="en-US" sz="2800" i="1" dirty="0"/>
                  <a:t>superposition</a:t>
                </a:r>
                <a:r>
                  <a:rPr lang="en-US" sz="2800" dirty="0"/>
                  <a:t> and </a:t>
                </a:r>
                <a:r>
                  <a:rPr lang="en-US" sz="2800" i="1" dirty="0"/>
                  <a:t>interference</a:t>
                </a:r>
                <a:r>
                  <a:rPr lang="en-US" sz="2800" dirty="0"/>
                  <a:t>, which are two of the central concepts in quantum computing.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7390B1-BA09-A53C-502B-470F64409C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634" y="1750937"/>
                <a:ext cx="10691265" cy="4289645"/>
              </a:xfrm>
              <a:blipFill>
                <a:blip r:embed="rId2"/>
                <a:stretch>
                  <a:fillRect l="-1068" t="-1180" r="-1542" b="-2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6" name="Picture 4" descr="preview icon Stock Illustration | Adobe Stock">
            <a:extLst>
              <a:ext uri="{FF2B5EF4-FFF2-40B4-BE49-F238E27FC236}">
                <a16:creationId xmlns:a16="http://schemas.microsoft.com/office/drawing/2014/main" id="{E6E16A6A-EE77-B904-822B-A82590D38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351" y="41564"/>
            <a:ext cx="1709373" cy="170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051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89AEF-6048-7195-97AE-27741C617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880843E-EFBC-29E3-6033-F2DF0F514C0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235527" y="914400"/>
                <a:ext cx="6096001" cy="1307592"/>
              </a:xfrm>
            </p:spPr>
            <p:txBody>
              <a:bodyPr>
                <a:noAutofit/>
              </a:bodyPr>
              <a:lstStyle/>
              <a:p>
                <a:r>
                  <a:rPr lang="en-US" sz="2800" dirty="0">
                    <a:solidFill>
                      <a:schemeClr val="tx1"/>
                    </a:solidFill>
                  </a:rPr>
                  <a:t>Measurement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800">
                            <a:solidFill>
                              <a:schemeClr val="tx1"/>
                            </a:solidFill>
                          </a:rPr>
                          <m:t>ℝ</m:t>
                        </m:r>
                      </m:e>
                      <m:sup>
                        <m:r>
                          <a:rPr lang="en-US" sz="28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geometry</a:t>
                </a:r>
                <a:br>
                  <a:rPr lang="en-US" sz="2800" b="1" dirty="0">
                    <a:solidFill>
                      <a:schemeClr val="tx1"/>
                    </a:solidFill>
                  </a:rPr>
                </a:b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880843E-EFBC-29E3-6033-F2DF0F514C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35527" y="914400"/>
                <a:ext cx="6096001" cy="1307592"/>
              </a:xfrm>
              <a:blipFill>
                <a:blip r:embed="rId2"/>
                <a:stretch>
                  <a:fillRect l="-2079" t="-5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80DF410-E936-7055-57EE-5118C8778F97}"/>
                  </a:ext>
                </a:extLst>
              </p:cNvPr>
              <p:cNvSpPr txBox="1"/>
              <p:nvPr/>
            </p:nvSpPr>
            <p:spPr>
              <a:xfrm>
                <a:off x="900545" y="1665652"/>
                <a:ext cx="5761045" cy="37856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000" b="1" dirty="0"/>
                  <a:t>What Should Geometry Provide?</a:t>
                </a:r>
                <a:br>
                  <a:rPr lang="en-US" sz="2000" dirty="0"/>
                </a:br>
                <a:endParaRPr lang="en-US" sz="2000" dirty="0"/>
              </a:p>
              <a:p>
                <a:pPr>
                  <a:buNone/>
                </a:pPr>
                <a:r>
                  <a:rPr lang="en-US" sz="2000" dirty="0"/>
                  <a:t>If we are describing points in space, what do we want to measure?</a:t>
                </a:r>
              </a:p>
              <a:p>
                <a:pPr>
                  <a:buNone/>
                </a:pPr>
                <a:endParaRPr lang="en-US" sz="2000" dirty="0"/>
              </a:p>
              <a:p>
                <a:pPr>
                  <a:buNone/>
                </a:pPr>
                <a:r>
                  <a:rPr lang="en-US" sz="2000" dirty="0"/>
                  <a:t>At minimum: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sz="2000" b="1" dirty="0"/>
                  <a:t>Length</a:t>
                </a:r>
                <a:r>
                  <a:rPr lang="en-US" sz="2000" dirty="0"/>
                  <a:t> of a vector: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sz="2000" i="1" dirty="0" smtClean="0"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⃗"/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m:rPr>
                        <m:lit/>
                      </m:rPr>
                      <a:rPr lang="en-US" sz="2000" i="1" dirty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sz="2000" dirty="0"/>
              </a:p>
              <a:p>
                <a:pPr>
                  <a:buFont typeface="+mj-lt"/>
                  <a:buAutoNum type="arabicPeriod"/>
                </a:pPr>
                <a:r>
                  <a:rPr lang="en-US" sz="2000" b="1" dirty="0"/>
                  <a:t>Distance</a:t>
                </a:r>
                <a:r>
                  <a:rPr lang="en-US" sz="2000" dirty="0"/>
                  <a:t> between two points: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sz="2000" i="1" dirty="0" smtClean="0"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⃗"/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sz="2000" i="1" dirty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m:rPr>
                        <m:lit/>
                      </m:rPr>
                      <a:rPr lang="en-US" sz="2000" i="1" dirty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sz="2000" dirty="0"/>
              </a:p>
              <a:p>
                <a:pPr>
                  <a:buFont typeface="+mj-lt"/>
                  <a:buAutoNum type="arabicPeriod"/>
                </a:pPr>
                <a:r>
                  <a:rPr lang="en-US" sz="2000" b="1" dirty="0"/>
                  <a:t>Angle</a:t>
                </a:r>
                <a:r>
                  <a:rPr lang="en-US" sz="2000" dirty="0"/>
                  <a:t> between two directions: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000" dirty="0"/>
              </a:p>
              <a:p>
                <a:pPr>
                  <a:buNone/>
                </a:pPr>
                <a:br>
                  <a:rPr lang="en-US" sz="2000" dirty="0"/>
                </a:br>
                <a:endParaRPr lang="en-US" sz="2000" dirty="0"/>
              </a:p>
              <a:p>
                <a:pPr>
                  <a:buNone/>
                </a:pPr>
                <a:r>
                  <a:rPr lang="en-US" sz="2000" dirty="0"/>
                  <a:t>These are the fundamental geometric quantities.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80DF410-E936-7055-57EE-5118C8778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545" y="1665652"/>
                <a:ext cx="5761045" cy="3785652"/>
              </a:xfrm>
              <a:prstGeom prst="rect">
                <a:avLst/>
              </a:prstGeom>
              <a:blipFill>
                <a:blip r:embed="rId3"/>
                <a:stretch>
                  <a:fillRect l="-1322" t="-1003" b="-16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3FD56D5E-DD8F-230D-4E8B-FED525058589}"/>
              </a:ext>
            </a:extLst>
          </p:cNvPr>
          <p:cNvSpPr txBox="1"/>
          <p:nvPr/>
        </p:nvSpPr>
        <p:spPr>
          <a:xfrm>
            <a:off x="235527" y="16944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215: Calc III, MATH 316: Vector Analysis </a:t>
            </a:r>
            <a:endParaRPr lang="en-US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6391EECA-2792-13C7-F5C3-DD5FFBB95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590" y="914400"/>
            <a:ext cx="5308737" cy="4772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769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80B6BC8-90E7-7A11-A53B-21A538FE6B3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Length of a Vector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>
                            <a:solidFill>
                              <a:schemeClr val="tx1"/>
                            </a:solidFill>
                          </a:rPr>
                          <m:t>ℝ</m:t>
                        </m:r>
                      </m:e>
                      <m:sup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80B6BC8-90E7-7A11-A53B-21A538FE6B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35" t="-8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C983F8-38FF-D242-381C-BA725A7B98BF}"/>
                  </a:ext>
                </a:extLst>
              </p:cNvPr>
              <p:cNvSpPr txBox="1"/>
              <p:nvPr/>
            </p:nvSpPr>
            <p:spPr>
              <a:xfrm>
                <a:off x="800100" y="1874529"/>
                <a:ext cx="5863936" cy="31866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Let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By the Pythagorean theorem,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So the </a:t>
                </a:r>
                <a:r>
                  <a:rPr lang="en-US" b="1" dirty="0"/>
                  <a:t>length</a:t>
                </a:r>
                <a:r>
                  <a:rPr lang="en-US" dirty="0"/>
                  <a:t>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dirty="0"/>
                  <a:t> is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dirty="0"/>
                  <a:t>.</a:t>
                </a: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Then </a:t>
                </a:r>
                <a:r>
                  <a:rPr lang="en-US" dirty="0" err="1"/>
                  <a:t>generalise</a:t>
                </a:r>
                <a:r>
                  <a:rPr lang="en-US" dirty="0"/>
                  <a:t> to higher dimensions: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+…+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And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nary>
                          <m:naryPr>
                            <m:chr m:val="∑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Sup>
                              <m:sSub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nary>
                      </m:e>
                    </m:rad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C983F8-38FF-D242-381C-BA725A7B9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874529"/>
                <a:ext cx="5863936" cy="3186642"/>
              </a:xfrm>
              <a:prstGeom prst="rect">
                <a:avLst/>
              </a:prstGeom>
              <a:blipFill>
                <a:blip r:embed="rId3"/>
                <a:stretch>
                  <a:fillRect l="-648" t="-1190" b="-15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20" name="Picture 4">
            <a:extLst>
              <a:ext uri="{FF2B5EF4-FFF2-40B4-BE49-F238E27FC236}">
                <a16:creationId xmlns:a16="http://schemas.microsoft.com/office/drawing/2014/main" id="{471FEC5F-33F3-7C28-B06A-FA9EC6390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275" y="0"/>
            <a:ext cx="5165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88389A-E3EF-EC2E-2D36-831965D96600}"/>
              </a:ext>
            </a:extLst>
          </p:cNvPr>
          <p:cNvSpPr txBox="1"/>
          <p:nvPr/>
        </p:nvSpPr>
        <p:spPr>
          <a:xfrm>
            <a:off x="235527" y="16944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215: Calc III, MATH 316: Vector Analysis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002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E70AB13-431B-727B-55F0-454D5D032EE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Distance between two points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/>
                          <m:t>ℝ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E70AB13-431B-727B-55F0-454D5D032E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35" t="-8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F1CC88C-A700-DB93-421C-B8147E2C623A}"/>
                  </a:ext>
                </a:extLst>
              </p:cNvPr>
              <p:cNvSpPr txBox="1"/>
              <p:nvPr/>
            </p:nvSpPr>
            <p:spPr>
              <a:xfrm>
                <a:off x="700634" y="1745673"/>
                <a:ext cx="5517197" cy="40349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Let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dirty="0"/>
                  <a:t> be vectors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/>
                          <m:t>ℝ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We can treat their tips as points in the plane.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The </a:t>
                </a:r>
                <a:r>
                  <a:rPr lang="en-US" b="1" dirty="0"/>
                  <a:t>distance</a:t>
                </a:r>
                <a:r>
                  <a:rPr lang="en-US" dirty="0"/>
                  <a:t> between those points is the length of their difference:</a:t>
                </a: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distance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⃗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0" dirty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i="0" dirty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then by Pythagoras:</a:t>
                </a:r>
              </a:p>
              <a:p>
                <a:pPr>
                  <a:buNone/>
                </a:pP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⃗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0" dirty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0" dirty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F1CC88C-A700-DB93-421C-B8147E2C62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4" y="1745673"/>
                <a:ext cx="5517197" cy="4034951"/>
              </a:xfrm>
              <a:prstGeom prst="rect">
                <a:avLst/>
              </a:prstGeom>
              <a:blipFill>
                <a:blip r:embed="rId3"/>
                <a:stretch>
                  <a:fillRect l="-920" t="-1254" r="-1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2" name="Picture 2">
            <a:extLst>
              <a:ext uri="{FF2B5EF4-FFF2-40B4-BE49-F238E27FC236}">
                <a16:creationId xmlns:a16="http://schemas.microsoft.com/office/drawing/2014/main" id="{CE26A794-E7E2-1D97-4BE8-9168C3430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832" y="1449485"/>
            <a:ext cx="5508166" cy="463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1CB662-5C26-6B71-C600-28706900099A}"/>
              </a:ext>
            </a:extLst>
          </p:cNvPr>
          <p:cNvSpPr txBox="1"/>
          <p:nvPr/>
        </p:nvSpPr>
        <p:spPr>
          <a:xfrm>
            <a:off x="235527" y="16944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215: Calc III, MATH 316: Vector Analysis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505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2E66DD7-C0EF-A4D4-BD52-8A0AEE380BE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31620" y="845530"/>
                <a:ext cx="6823362" cy="1307592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/>
                  <a:t>Angles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/>
                          <m:t>ℝ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vectors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2E66DD7-C0EF-A4D4-BD52-8A0AEE380B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31620" y="845530"/>
                <a:ext cx="6823362" cy="1307592"/>
              </a:xfrm>
              <a:blipFill>
                <a:blip r:embed="rId2"/>
                <a:stretch>
                  <a:fillRect l="-2788" t="-5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E3D60EE-645A-ADA7-35E8-BDE9B0AAC992}"/>
                  </a:ext>
                </a:extLst>
              </p:cNvPr>
              <p:cNvSpPr txBox="1"/>
              <p:nvPr/>
            </p:nvSpPr>
            <p:spPr>
              <a:xfrm>
                <a:off x="503467" y="1596311"/>
                <a:ext cx="5237019" cy="4579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Let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dirty="0"/>
                  <a:t> be nonzero vectors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/>
                          <m:t>ℝ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  <a:p>
                <a:pPr>
                  <a:buNone/>
                </a:pPr>
                <a:r>
                  <a:rPr lang="en-US" dirty="0"/>
                  <a:t>The </a:t>
                </a:r>
                <a:r>
                  <a:rPr lang="en-US" b="1" dirty="0"/>
                  <a:t>angle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between them measures how much their directions align.</a:t>
                </a:r>
              </a:p>
              <a:p>
                <a:pPr>
                  <a:buNone/>
                </a:pPr>
                <a:br>
                  <a:rPr lang="en-US" dirty="0"/>
                </a:br>
                <a:endParaRPr lang="en-US" dirty="0"/>
              </a:p>
              <a:p>
                <a:pPr/>
                <a:r>
                  <a:rPr lang="en-US" dirty="0"/>
                  <a:t>We define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using:</a:t>
                </a:r>
                <a:br>
                  <a:rPr lang="en-US" dirty="0"/>
                </a:b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i="0" dirty="0" smtClean="0">
                              <a:latin typeface="Cambria Math" panose="02040503050406030204" pitchFamily="18" charset="0"/>
                            </a:rPr>
                            <m:t>adjacent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i="0" dirty="0" smtClean="0">
                              <a:latin typeface="Cambria Math" panose="02040503050406030204" pitchFamily="18" charset="0"/>
                            </a:rPr>
                            <m:t>hypotenuse</m:t>
                          </m:r>
                        </m:den>
                      </m:f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den>
                      </m:f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 ⇒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func>
                        <m:func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 dirty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</m:fName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⋅</m:t>
                          </m:r>
                          <m:acc>
                            <m:accPr>
                              <m:chr m:val="⃗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</m:d>
                          <m:r>
                            <m:rPr>
                              <m:lit/>
                            </m:rP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‖"/>
                              <m:endChr m:val="‖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</m:d>
                        </m:den>
                      </m:f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This is equivalent to:</a:t>
                </a: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E3D60EE-645A-ADA7-35E8-BDE9B0AAC9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467" y="1596311"/>
                <a:ext cx="5237019" cy="4579780"/>
              </a:xfrm>
              <a:prstGeom prst="rect">
                <a:avLst/>
              </a:prstGeom>
              <a:blipFill>
                <a:blip r:embed="rId3"/>
                <a:stretch>
                  <a:fillRect l="-966" t="-1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B907BC73-251A-291C-F49B-50544519298A}"/>
              </a:ext>
            </a:extLst>
          </p:cNvPr>
          <p:cNvSpPr txBox="1"/>
          <p:nvPr/>
        </p:nvSpPr>
        <p:spPr>
          <a:xfrm>
            <a:off x="73977" y="1762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215: Calc III, MATH 316: Vector Analysis </a:t>
            </a:r>
            <a:endParaRPr lang="en-US" dirty="0"/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7513BC62-C25E-63E0-4C72-36E787419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932" y="795940"/>
            <a:ext cx="5652448" cy="521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944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D1079-284D-A0D1-C16D-80E9A8E90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68B6C-1E68-B81D-163B-E7DBF3B42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20" y="845530"/>
            <a:ext cx="6823362" cy="1307592"/>
          </a:xfrm>
        </p:spPr>
        <p:txBody>
          <a:bodyPr>
            <a:normAutofit/>
          </a:bodyPr>
          <a:lstStyle/>
          <a:p>
            <a:r>
              <a:rPr lang="en-US" dirty="0"/>
              <a:t>Symmetry of angles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BF20F2F-9C7D-82A2-6D12-3788C6A4BC9F}"/>
                  </a:ext>
                </a:extLst>
              </p:cNvPr>
              <p:cNvSpPr txBox="1"/>
              <p:nvPr/>
            </p:nvSpPr>
            <p:spPr>
              <a:xfrm>
                <a:off x="503467" y="1596311"/>
                <a:ext cx="5237019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Symmetry ensures that geometric measurement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/>
                          <m:t>ℝ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mutual and order-independent.</a:t>
                </a:r>
              </a:p>
              <a:p>
                <a:pPr>
                  <a:buNone/>
                </a:pP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BF20F2F-9C7D-82A2-6D12-3788C6A4BC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467" y="1596311"/>
                <a:ext cx="5237019" cy="1477328"/>
              </a:xfrm>
              <a:prstGeom prst="rect">
                <a:avLst/>
              </a:prstGeom>
              <a:blipFill>
                <a:blip r:embed="rId2"/>
                <a:stretch>
                  <a:fillRect l="-966" t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6637FEA-7E88-2BC1-466E-076FA29977AA}"/>
              </a:ext>
            </a:extLst>
          </p:cNvPr>
          <p:cNvSpPr txBox="1"/>
          <p:nvPr/>
        </p:nvSpPr>
        <p:spPr>
          <a:xfrm>
            <a:off x="73977" y="1762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215: Calc III, MATH 316: Vector Analysis </a:t>
            </a:r>
            <a:endParaRPr lang="en-US" dirty="0"/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CF24B073-D2CD-AB08-7F89-FB6E4AD26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567" y="360926"/>
            <a:ext cx="5996966" cy="558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023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745C0BE-FCAE-F3C9-0AED-E2DB32DFAFD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Measurement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/>
                          <m:t>ℂ</m:t>
                        </m:r>
                      </m:e>
                      <m:sup>
                        <m:r>
                          <a:rPr lang="en-US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geometry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745C0BE-FCAE-F3C9-0AED-E2DB32DFAF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35" t="-67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609F2-7E95-182B-8F88-DA2EEEAA2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want all those in our complex space so we can reason about how complex vectors relate to each other. </a:t>
            </a:r>
          </a:p>
        </p:txBody>
      </p:sp>
    </p:spTree>
    <p:extLst>
      <p:ext uri="{BB962C8B-B14F-4D97-AF65-F5344CB8AC3E}">
        <p14:creationId xmlns:p14="http://schemas.microsoft.com/office/powerpoint/2010/main" val="1330321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FF72B08-D838-98AF-5E06-909FB457A32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Length of a Vector in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/>
                          <m:t>ℂ</m:t>
                        </m:r>
                      </m:e>
                      <m:sup>
                        <m:r>
                          <a:rPr lang="en-US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(wrong)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FF72B08-D838-98AF-5E06-909FB457A3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35" t="-8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59DA3C1-FA27-0FD3-9D49-006E7E6DEEB9}"/>
                  </a:ext>
                </a:extLst>
              </p:cNvPr>
              <p:cNvSpPr txBox="1"/>
              <p:nvPr/>
            </p:nvSpPr>
            <p:spPr>
              <a:xfrm>
                <a:off x="581891" y="1568196"/>
                <a:ext cx="8631382" cy="40686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1600" dirty="0"/>
                  <a:t>Let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en-US" sz="16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16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6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16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600" i="1" dirty="0">
                        <a:latin typeface="Cambria Math" panose="02040503050406030204" pitchFamily="18" charset="0"/>
                      </a:rPr>
                      <m:t>, </m:t>
                    </m:r>
                    <m:sSub>
                      <m:sSub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ℂ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</a:p>
              <a:p>
                <a:pPr>
                  <a:buNone/>
                </a:pPr>
                <a:r>
                  <a:rPr lang="en-US" sz="1600" dirty="0"/>
                  <a:t>If we copy the real formula, we might try*:</a:t>
                </a:r>
                <a:br>
                  <a:rPr lang="en-US" sz="1600" dirty="0"/>
                </a:br>
                <a:endParaRPr lang="en-US" sz="16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>
                              <a:latin typeface="Cambria Math" panose="02040503050406030204" pitchFamily="18" charset="0"/>
                            </a:rPr>
                            <m:t>|</m:t>
                          </m:r>
                          <m:acc>
                            <m:accPr>
                              <m:chr m:val="⃗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</m:acc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>
                          <a:latin typeface="Cambria Math" panose="02040503050406030204" pitchFamily="18" charset="0"/>
                        </a:rPr>
                        <m:t>= </m:t>
                      </m:r>
                      <m:sSubSup>
                        <m:sSubSupPr>
                          <m:ctrlPr>
                            <a:rPr lang="en-US" sz="160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60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6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60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60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6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</a:p>
              <a:p>
                <a:pPr>
                  <a:buNone/>
                </a:pPr>
                <a:endParaRPr lang="en-US" sz="1600" dirty="0"/>
              </a:p>
              <a:p>
                <a:pPr>
                  <a:buNone/>
                </a:pPr>
                <a:r>
                  <a:rPr lang="en-US" sz="1600" dirty="0"/>
                  <a:t>But complex numbers have imaginary parts.</a:t>
                </a:r>
              </a:p>
              <a:p>
                <a:pPr>
                  <a:buNone/>
                </a:pPr>
                <a:endParaRPr lang="en-US" sz="1600" dirty="0"/>
              </a:p>
              <a:p>
                <a:pPr>
                  <a:buNone/>
                </a:pPr>
                <a:r>
                  <a:rPr lang="en-US" sz="1600" dirty="0"/>
                  <a:t>Example:</a:t>
                </a:r>
              </a:p>
              <a:p>
                <a:pPr>
                  <a:buNone/>
                </a:pPr>
                <a:r>
                  <a:rPr lang="en-US" sz="1600" dirty="0"/>
                  <a:t>Let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en-US" sz="16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en-US" sz="1600" i="1" dirty="0" err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</a:p>
              <a:p>
                <a:pPr>
                  <a:buNone/>
                </a:pPr>
                <a:r>
                  <a:rPr lang="en-US" sz="1600" dirty="0"/>
                  <a:t>Then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16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16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sz="160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60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16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16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sz="16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sz="16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=1−1=0.</m:t>
                    </m:r>
                  </m:oMath>
                </a14:m>
              </a:p>
              <a:p>
                <a:pPr>
                  <a:buNone/>
                </a:pPr>
                <a:r>
                  <a:rPr lang="en-US" sz="1600" dirty="0"/>
                  <a:t>So a nonzero vector would have zero length.</a:t>
                </a:r>
              </a:p>
              <a:p>
                <a:pPr>
                  <a:buNone/>
                </a:pPr>
                <a:endParaRPr lang="en-US" sz="1600" dirty="0"/>
              </a:p>
              <a:p>
                <a:pPr>
                  <a:buNone/>
                </a:pPr>
                <a:r>
                  <a:rPr lang="en-US" sz="1600" dirty="0"/>
                  <a:t>This cannot be correct.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59DA3C1-FA27-0FD3-9D49-006E7E6DE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91" y="1568196"/>
                <a:ext cx="8631382" cy="4068614"/>
              </a:xfrm>
              <a:prstGeom prst="rect">
                <a:avLst/>
              </a:prstGeom>
              <a:blipFill>
                <a:blip r:embed="rId3"/>
                <a:stretch>
                  <a:fillRect l="-294" t="-621" b="-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780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D8054-AC5C-44EF-D61C-9B4AA739F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0205BA4-2A1F-FC51-7659-C0FAD86C4A2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Length of a Vector in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/>
                          <m:t>ℂ</m:t>
                        </m:r>
                      </m:e>
                      <m:sup>
                        <m:r>
                          <a:rPr lang="en-US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(wrong)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0205BA4-2A1F-FC51-7659-C0FAD86C4A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35" t="-8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158FF93-682B-ED78-BB33-79D58AC89981}"/>
                  </a:ext>
                </a:extLst>
              </p:cNvPr>
              <p:cNvSpPr txBox="1"/>
              <p:nvPr/>
            </p:nvSpPr>
            <p:spPr>
              <a:xfrm>
                <a:off x="581891" y="1568196"/>
                <a:ext cx="8631382" cy="40686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1600" dirty="0"/>
                  <a:t>Let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60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 dirty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sz="16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16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600" i="1" dirty="0">
                          <a:latin typeface="Cambria Math" panose="02040503050406030204" pitchFamily="18" charset="0"/>
                        </a:rPr>
                        <m:t>, </m:t>
                      </m:r>
                      <m:sSub>
                        <m:sSubPr>
                          <m:ctrlPr>
                            <a:rPr lang="en-US" sz="16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dirty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6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i="1" dirty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16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dirty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6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i="1" dirty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1600" i="1" dirty="0">
                          <a:latin typeface="Cambria Math" panose="02040503050406030204" pitchFamily="18" charset="0"/>
                        </a:rPr>
                        <m:t>ℂ</m:t>
                      </m:r>
                      <m:r>
                        <a:rPr lang="en-US" sz="1600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dirty="0"/>
              </a:p>
              <a:p>
                <a:pPr>
                  <a:buNone/>
                </a:pPr>
                <a:r>
                  <a:rPr lang="en-US" sz="1600" dirty="0"/>
                  <a:t>If we copy the real formula, we might try*:</a:t>
                </a:r>
                <a:br>
                  <a:rPr lang="en-US" sz="1600" dirty="0"/>
                </a:br>
                <a:endParaRPr lang="en-US" sz="16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trike="sngStrike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strike="sngStrike">
                              <a:latin typeface="Cambria Math" panose="02040503050406030204" pitchFamily="18" charset="0"/>
                            </a:rPr>
                            <m:t>|</m:t>
                          </m:r>
                          <m:acc>
                            <m:accPr>
                              <m:chr m:val="⃗"/>
                              <m:ctrlPr>
                                <a:rPr lang="en-US" sz="1600" i="1" strike="sngStrike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sz="1600" i="1" strike="sngStrike"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</m:acc>
                          <m:r>
                            <a:rPr lang="en-US" sz="1600" i="1" strike="sngStrike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p>
                          <m:r>
                            <a:rPr lang="en-US" sz="1600" b="0" i="1" strike="sngStrike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strike="sngStrike">
                          <a:latin typeface="Cambria Math" panose="02040503050406030204" pitchFamily="18" charset="0"/>
                        </a:rPr>
                        <m:t>= </m:t>
                      </m:r>
                      <m:sSubSup>
                        <m:sSubSupPr>
                          <m:ctrlPr>
                            <a:rPr lang="en-US" sz="1600" i="1" strike="sngStrike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 strike="sngStrike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600" strike="sngStrike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600" strike="sngStrike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600" strike="sngStrike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1600" i="1" strike="sngStrike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 strike="sngStrike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600" strike="sngStrike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600" strike="sngStrike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1600" strike="sngStrike" dirty="0"/>
              </a:p>
              <a:p>
                <a:pPr>
                  <a:buNone/>
                </a:pPr>
                <a:endParaRPr lang="en-US" sz="1600" dirty="0"/>
              </a:p>
              <a:p>
                <a:pPr>
                  <a:buNone/>
                </a:pPr>
                <a:r>
                  <a:rPr lang="en-US" sz="1600" dirty="0"/>
                  <a:t>But complex numbers have imaginary parts.</a:t>
                </a:r>
              </a:p>
              <a:p>
                <a:pPr>
                  <a:buNone/>
                </a:pPr>
                <a:endParaRPr lang="en-US" sz="1600" dirty="0"/>
              </a:p>
              <a:p>
                <a:pPr>
                  <a:buNone/>
                </a:pPr>
                <a:r>
                  <a:rPr lang="en-US" sz="1600" dirty="0"/>
                  <a:t>Example:</a:t>
                </a:r>
              </a:p>
              <a:p>
                <a:pPr>
                  <a:buNone/>
                </a:pPr>
                <a:r>
                  <a:rPr lang="en-US" sz="1600" dirty="0"/>
                  <a:t>Let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160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 dirty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sz="16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 dirty="0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sz="1600" i="1" dirty="0" err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600" dirty="0"/>
              </a:p>
              <a:p>
                <a:pPr>
                  <a:buNone/>
                </a:pPr>
                <a:r>
                  <a:rPr lang="en-US" sz="1600" dirty="0"/>
                  <a:t>Then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160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60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6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160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16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6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en-US" sz="16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 dirty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sz="160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=1−1=0.</m:t>
                      </m:r>
                    </m:oMath>
                  </m:oMathPara>
                </a14:m>
                <a:endParaRPr lang="en-US" sz="1600" dirty="0"/>
              </a:p>
              <a:p>
                <a:pPr>
                  <a:buNone/>
                </a:pPr>
                <a:r>
                  <a:rPr lang="en-US" sz="1600" dirty="0"/>
                  <a:t>So a nonzero vector would have zero length.</a:t>
                </a:r>
              </a:p>
              <a:p>
                <a:pPr>
                  <a:buNone/>
                </a:pPr>
                <a:endParaRPr lang="en-US" sz="1600" dirty="0"/>
              </a:p>
              <a:p>
                <a:pPr>
                  <a:buNone/>
                </a:pPr>
                <a:r>
                  <a:rPr lang="en-US" sz="1600" dirty="0"/>
                  <a:t>This cannot be correct.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158FF93-682B-ED78-BB33-79D58AC899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91" y="1568196"/>
                <a:ext cx="8631382" cy="4068614"/>
              </a:xfrm>
              <a:prstGeom prst="rect">
                <a:avLst/>
              </a:prstGeom>
              <a:blipFill>
                <a:blip r:embed="rId3"/>
                <a:stretch>
                  <a:fillRect l="-294" t="-621" b="-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2304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E0401-626A-E886-C719-F9E7AC408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conjugation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1693443-4FE0-4C39-DCB9-69AB940FB03E}"/>
                  </a:ext>
                </a:extLst>
              </p:cNvPr>
              <p:cNvSpPr txBox="1"/>
              <p:nvPr/>
            </p:nvSpPr>
            <p:spPr>
              <a:xfrm>
                <a:off x="800100" y="1859339"/>
                <a:ext cx="5377416" cy="45243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Definition</a:t>
                </a:r>
                <a:endParaRPr lang="en-US" dirty="0"/>
              </a:p>
              <a:p>
                <a:pPr>
                  <a:buNone/>
                </a:pPr>
                <a:r>
                  <a:rPr lang="en-US" dirty="0"/>
                  <a:t>For a complex number</a:t>
                </a:r>
              </a:p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𝑏𝑖</m:t>
                    </m:r>
                  </m:oMath>
                </a14:m>
              </a:p>
              <a:p>
                <a:pPr>
                  <a:buNone/>
                </a:pPr>
                <a:r>
                  <a:rPr lang="en-US" dirty="0"/>
                  <a:t>the </a:t>
                </a:r>
                <a:r>
                  <a:rPr lang="en-US" b="1" dirty="0"/>
                  <a:t>complex conjugate</a:t>
                </a:r>
                <a:r>
                  <a:rPr lang="en-US" dirty="0"/>
                  <a:t> is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ba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𝑏𝑖</m:t>
                      </m:r>
                    </m:oMath>
                  </m:oMathPara>
                </a14:m>
              </a:p>
              <a:p>
                <a:pPr>
                  <a:buNone/>
                </a:pP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b="1" dirty="0"/>
                  <a:t>Geometric interpretation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Conjugation reflects a point across the </a:t>
                </a:r>
                <a:r>
                  <a:rPr lang="en-US" b="1" dirty="0"/>
                  <a:t>real axis</a:t>
                </a: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The real part stays the same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The imaginary part changes sign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bar>
                      <m:barPr>
                        <m:pos m:val="top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bar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</a:p>
              <a:p>
                <a:r>
                  <a:rPr lang="en-US" dirty="0"/>
                  <a:t>Converts complex values into a </a:t>
                </a:r>
                <a:r>
                  <a:rPr lang="en-US" b="1" dirty="0"/>
                  <a:t>real, positive length</a:t>
                </a:r>
                <a:endParaRPr lang="en-US" dirty="0"/>
              </a:p>
              <a:p>
                <a:r>
                  <a:rPr lang="en-US" dirty="0"/>
                  <a:t>This is what makes geometry in complex space work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1693443-4FE0-4C39-DCB9-69AB940FB0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859339"/>
                <a:ext cx="5377416" cy="4524315"/>
              </a:xfrm>
              <a:prstGeom prst="rect">
                <a:avLst/>
              </a:prstGeom>
              <a:blipFill>
                <a:blip r:embed="rId2"/>
                <a:stretch>
                  <a:fillRect l="-706" t="-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0684667C-74BE-A064-2D84-A8D3BB205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241" y="1037771"/>
            <a:ext cx="4887659" cy="4905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944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EBCC9-CF83-7BF0-AD13-12CA3B081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3D8D7-8F68-CA89-D7A0-B39579292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737" y="0"/>
            <a:ext cx="10691265" cy="1307592"/>
          </a:xfrm>
        </p:spPr>
        <p:txBody>
          <a:bodyPr/>
          <a:lstStyle/>
          <a:p>
            <a:r>
              <a:rPr lang="en-US" dirty="0"/>
              <a:t>Complex conjugation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1911BA-49B0-FDD1-9C1D-B5FFC2784230}"/>
              </a:ext>
            </a:extLst>
          </p:cNvPr>
          <p:cNvSpPr txBox="1"/>
          <p:nvPr/>
        </p:nvSpPr>
        <p:spPr>
          <a:xfrm>
            <a:off x="800099" y="1679766"/>
            <a:ext cx="371873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These two vectors are mirror images.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r>
              <a:rPr lang="en-US" dirty="0"/>
              <a:t>When we multiply them, the imaginary parts cancel, and the result lands entirely on the real axis, giving us the squared length.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4F7FCDA-9EB0-72D7-F82D-B5BE63CAC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679" y="914400"/>
            <a:ext cx="7073900" cy="534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603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D0682-528D-680E-B521-8C97CE4FF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E18308C-0DCE-BF2A-EB0F-CF55769B7C1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Length of a Vector in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/>
                          <m:t>ℂ</m:t>
                        </m:r>
                      </m:e>
                      <m:sup>
                        <m:r>
                          <a:rPr lang="en-US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(fixed)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E18308C-0DCE-BF2A-EB0F-CF55769B7C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35" t="-8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9CDD30-62D5-10B4-1FD3-075AC12D9FC1}"/>
                  </a:ext>
                </a:extLst>
              </p:cNvPr>
              <p:cNvSpPr txBox="1"/>
              <p:nvPr/>
            </p:nvSpPr>
            <p:spPr>
              <a:xfrm>
                <a:off x="803564" y="1796460"/>
                <a:ext cx="6761018" cy="3970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For a complex number: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𝑧</m:t>
                      </m:r>
                      <m:bar>
                        <m:barPr>
                          <m:pos m:val="top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ba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br>
                  <a:rPr lang="en-US" dirty="0"/>
                </a:br>
                <a:r>
                  <a:rPr lang="en-US" dirty="0"/>
                  <a:t>So instead define: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|</m:t>
                          </m:r>
                          <m:acc>
                            <m:accPr>
                              <m:chr m:val="⃗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i="1" dirty="0"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</m:acc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bar>
                        <m:barPr>
                          <m:pos m:val="top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bar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bar>
                        <m:barPr>
                          <m:pos m:val="top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bar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Now length is always real and nonnegative.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Example: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|</m:t>
                          </m:r>
                          <m:acc>
                            <m:accPr>
                              <m:chr m:val="⃗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z</m:t>
                              </m:r>
                            </m:e>
                          </m:acc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= 1⋅1 + </m:t>
                      </m:r>
                      <m:r>
                        <a:rPr lang="en-US" i="1" dirty="0" err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i="1" dirty="0" err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 = 1 + 1 = 2.</m:t>
                      </m:r>
                    </m:oMath>
                  </m:oMathPara>
                </a14:m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Now the result makes sense.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9CDD30-62D5-10B4-1FD3-075AC12D9F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564" y="1796460"/>
                <a:ext cx="6761018" cy="3970318"/>
              </a:xfrm>
              <a:prstGeom prst="rect">
                <a:avLst/>
              </a:prstGeom>
              <a:blipFill>
                <a:blip r:embed="rId3"/>
                <a:stretch>
                  <a:fillRect l="-750" t="-637" b="-1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80D177F-18ED-C518-6879-2179F586B778}"/>
              </a:ext>
            </a:extLst>
          </p:cNvPr>
          <p:cNvSpPr txBox="1"/>
          <p:nvPr/>
        </p:nvSpPr>
        <p:spPr>
          <a:xfrm>
            <a:off x="8007928" y="2507673"/>
            <a:ext cx="23275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fix is going to propagate to the</a:t>
            </a:r>
          </a:p>
          <a:p>
            <a:r>
              <a:rPr lang="en-US" dirty="0"/>
              <a:t>Distance and angle functions since they also contain information about length. </a:t>
            </a:r>
          </a:p>
        </p:txBody>
      </p:sp>
    </p:spTree>
    <p:extLst>
      <p:ext uri="{BB962C8B-B14F-4D97-AF65-F5344CB8AC3E}">
        <p14:creationId xmlns:p14="http://schemas.microsoft.com/office/powerpoint/2010/main" val="12410679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8B686-55A8-5B76-FDD9-0853FC9E2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F14B5DE-C2C5-D149-F0BA-124AE11BF8D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31620" y="845530"/>
                <a:ext cx="6823362" cy="1307592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/>
                  <a:t>Angles between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/>
                          <m:t>ℂ</m:t>
                        </m:r>
                      </m:e>
                      <m:sup>
                        <m:r>
                          <a:rPr lang="en-US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vectors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F14B5DE-C2C5-D149-F0BA-124AE11BF8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31620" y="845530"/>
                <a:ext cx="6823362" cy="1307592"/>
              </a:xfrm>
              <a:blipFill>
                <a:blip r:embed="rId2"/>
                <a:stretch>
                  <a:fillRect l="-2788" t="-5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DBC81AB-60B7-F039-FF8D-E2647C7C2174}"/>
              </a:ext>
            </a:extLst>
          </p:cNvPr>
          <p:cNvSpPr txBox="1"/>
          <p:nvPr/>
        </p:nvSpPr>
        <p:spPr>
          <a:xfrm>
            <a:off x="73977" y="1762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215: Calc III, MATH 316: Vector Analysis 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899F9D-E3A3-C9C5-2C7E-3E2B6A24D3E7}"/>
              </a:ext>
            </a:extLst>
          </p:cNvPr>
          <p:cNvSpPr txBox="1"/>
          <p:nvPr/>
        </p:nvSpPr>
        <p:spPr>
          <a:xfrm>
            <a:off x="254086" y="1499326"/>
            <a:ext cx="5915891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Real case: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u \</a:t>
            </a:r>
            <a:r>
              <a:rPr lang="en-US" dirty="0" err="1"/>
              <a:t>cdot</a:t>
            </a:r>
            <a:r>
              <a:rPr lang="en-US" dirty="0"/>
              <a:t> v = a_1 a_2 + b_1 b_2.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Complex case must preserve length.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So define: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\</a:t>
            </a:r>
            <a:r>
              <a:rPr lang="en-US" dirty="0" err="1"/>
              <a:t>langle</a:t>
            </a:r>
            <a:r>
              <a:rPr lang="en-US" dirty="0"/>
              <a:t> u, v \</a:t>
            </a:r>
            <a:r>
              <a:rPr lang="en-US" dirty="0" err="1"/>
              <a:t>rangle</a:t>
            </a:r>
            <a:r>
              <a:rPr lang="en-US" dirty="0"/>
              <a:t> = u_1 \overline{v_1} + u_2 \overline{v_2}.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Then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dirty="0"/>
              <a:t>\</a:t>
            </a:r>
            <a:r>
              <a:rPr lang="en-US" dirty="0" err="1"/>
              <a:t>langle</a:t>
            </a:r>
            <a:r>
              <a:rPr lang="en-US" dirty="0"/>
              <a:t> v, v \</a:t>
            </a:r>
            <a:r>
              <a:rPr lang="en-US" dirty="0" err="1"/>
              <a:t>rangle</a:t>
            </a:r>
            <a:r>
              <a:rPr lang="en-US" dirty="0"/>
              <a:t> = |v_1|^2 + |v_2|^2 = \Vert v \Vert^2.</a:t>
            </a:r>
          </a:p>
        </p:txBody>
      </p:sp>
    </p:spTree>
    <p:extLst>
      <p:ext uri="{BB962C8B-B14F-4D97-AF65-F5344CB8AC3E}">
        <p14:creationId xmlns:p14="http://schemas.microsoft.com/office/powerpoint/2010/main" val="3563150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D4514-10C0-32A4-29DF-C382FB381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998E79E-B19E-C509-8BD2-57BD821BD056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31620" y="845530"/>
                <a:ext cx="6823362" cy="1307592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/>
                  <a:t>Angles between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/>
                          <m:t>ℂ</m:t>
                        </m:r>
                      </m:e>
                      <m:sup>
                        <m:r>
                          <a:rPr lang="en-US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vectors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998E79E-B19E-C509-8BD2-57BD821BD0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31620" y="845530"/>
                <a:ext cx="6823362" cy="1307592"/>
              </a:xfrm>
              <a:blipFill>
                <a:blip r:embed="rId2"/>
                <a:stretch>
                  <a:fillRect l="-2788" t="-5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2482B0C-7F9D-E1DC-3696-E4EB68A49D26}"/>
              </a:ext>
            </a:extLst>
          </p:cNvPr>
          <p:cNvSpPr txBox="1"/>
          <p:nvPr/>
        </p:nvSpPr>
        <p:spPr>
          <a:xfrm>
            <a:off x="73977" y="1762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215: Calc III, MATH 316: Vector Analysis 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132726-7E77-4626-4C84-2E30BB1F3EC3}"/>
                  </a:ext>
                </a:extLst>
              </p:cNvPr>
              <p:cNvSpPr txBox="1"/>
              <p:nvPr/>
            </p:nvSpPr>
            <p:spPr>
              <a:xfrm>
                <a:off x="585355" y="1779359"/>
                <a:ext cx="5915891" cy="31393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Real Case: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/>
                          <m:t>ℝ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</a:p>
              <a:p>
                <a:endParaRPr lang="en-US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⋅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 ⋅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</a:p>
              <a:p>
                <a:endParaRPr lang="en-US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 dirty="0">
                          <a:latin typeface="Cambria Math" panose="02040503050406030204" pitchFamily="18" charset="0"/>
                        </a:rPr>
                        <m:t>+…+</m:t>
                      </m:r>
                      <m:sSubSup>
                        <m:sSub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</a:p>
              <a:p>
                <a:endParaRPr lang="en-US" dirty="0"/>
              </a:p>
              <a:p>
                <a:r>
                  <a:rPr lang="en-US" dirty="0"/>
                  <a:t>Everything is symmetric.</a:t>
                </a:r>
              </a:p>
              <a:p>
                <a:endParaRPr lang="en-US" dirty="0"/>
              </a:p>
              <a:p>
                <a:r>
                  <a:rPr lang="en-US" dirty="0"/>
                  <a:t>Length is:</a:t>
                </a:r>
              </a:p>
              <a:p>
                <a:endParaRPr lang="en-US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en-US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lit/>
                            </m:rPr>
                            <a:rPr lang="en-US" i="1" dirty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132726-7E77-4626-4C84-2E30BB1F3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355" y="1779359"/>
                <a:ext cx="5915891" cy="3139321"/>
              </a:xfrm>
              <a:prstGeom prst="rect">
                <a:avLst/>
              </a:prstGeom>
              <a:blipFill>
                <a:blip r:embed="rId3"/>
                <a:stretch>
                  <a:fillRect l="-858" t="-1210" b="-2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BBB1590-B223-5026-4061-51806E44FE8D}"/>
                  </a:ext>
                </a:extLst>
              </p:cNvPr>
              <p:cNvSpPr txBox="1"/>
              <p:nvPr/>
            </p:nvSpPr>
            <p:spPr>
              <a:xfrm>
                <a:off x="5408959" y="1620584"/>
                <a:ext cx="6248400" cy="37416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Complex Case: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/>
                          <m:t>ℂ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We must define: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bar>
                        <m:barPr>
                          <m:pos m:val="top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bar>
                      <m:r>
                        <a:rPr lang="en-US" i="1" dirty="0"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i="1" dirty="0" err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bar>
                        <m:barPr>
                          <m:pos m:val="top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US" i="1" dirty="0" err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 err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 dirty="0" err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bar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Now symmetry changes: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bar>
                        <m:barPr>
                          <m:pos m:val="top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err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 dirty="0" err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 dirty="0" err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</m:e>
                      </m:bar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Length is:</a:t>
                </a: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en-US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lit/>
                            </m:rPr>
                            <a:rPr lang="en-US" i="1" dirty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+…+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 err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 err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 dirty="0" err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BBB1590-B223-5026-4061-51806E44F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8959" y="1620584"/>
                <a:ext cx="6248400" cy="3741602"/>
              </a:xfrm>
              <a:prstGeom prst="rect">
                <a:avLst/>
              </a:prstGeom>
              <a:blipFill>
                <a:blip r:embed="rId4"/>
                <a:stretch>
                  <a:fillRect l="-811" t="-676" b="-1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CE1C572-F9F3-FE8A-97DD-11BD1F391121}"/>
              </a:ext>
            </a:extLst>
          </p:cNvPr>
          <p:cNvSpPr txBox="1"/>
          <p:nvPr/>
        </p:nvSpPr>
        <p:spPr>
          <a:xfrm>
            <a:off x="534641" y="5058363"/>
            <a:ext cx="61237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dirty="0">
                <a:solidFill>
                  <a:srgbClr val="0E0E0E"/>
                </a:solidFill>
                <a:effectLst/>
                <a:latin typeface=".AppleSystemUIFont"/>
              </a:rPr>
              <a:t>In real space: symmetry.</a:t>
            </a:r>
          </a:p>
          <a:p>
            <a:pPr>
              <a:buNone/>
            </a:pPr>
            <a:r>
              <a:rPr lang="en-US" sz="2800" dirty="0">
                <a:solidFill>
                  <a:srgbClr val="0E0E0E"/>
                </a:solidFill>
                <a:effectLst/>
                <a:latin typeface=".AppleSystemUIFont"/>
              </a:rPr>
              <a:t>In complex space: conjugate symmetry.</a:t>
            </a:r>
          </a:p>
        </p:txBody>
      </p:sp>
    </p:spTree>
    <p:extLst>
      <p:ext uri="{BB962C8B-B14F-4D97-AF65-F5344CB8AC3E}">
        <p14:creationId xmlns:p14="http://schemas.microsoft.com/office/powerpoint/2010/main" val="2796403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F53BA24-8364-07A3-B493-3572E010F93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Measurements in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/>
                          <m:t>ℂ</m:t>
                        </m:r>
                      </m:e>
                      <m:sup>
                        <m:r>
                          <a:rPr lang="en-US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F53BA24-8364-07A3-B493-3572E010F9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35" t="-86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E2617E-2F58-075E-BA3B-37F0087FA6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It is tricky to show the geometry because remember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solidFill>
                              <a:srgbClr val="0E0E0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0E0E0E"/>
                            </a:solidFill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0E0E0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is actually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dirty="0"/>
                  <a:t> and I am bad at drawing 4D objects. </a:t>
                </a:r>
                <a:br>
                  <a:rPr lang="en-US" dirty="0"/>
                </a:br>
                <a:br>
                  <a:rPr lang="en-US" dirty="0"/>
                </a:br>
                <a:r>
                  <a:rPr lang="en-US" b="1" dirty="0"/>
                  <a:t>1) Length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b="1" dirty="0"/>
                  <a:t>2) Distance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lit/>
                        </m:rPr>
                        <a:rPr lang="en-US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m:rPr>
                          <m:lit/>
                        </m:rPr>
                        <a:rPr lang="en-US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m:rPr>
                                  <m:lit/>
                                </m:rPr>
                                <a:rPr lang="en-US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e>
                      </m:rad>
                    </m:oMath>
                  </m:oMathPara>
                </a14:m>
                <a:endParaRPr lang="en-US" dirty="0"/>
              </a:p>
              <a:p>
                <a:r>
                  <a:rPr lang="en-US" b="1" dirty="0"/>
                  <a:t>3) Angle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</m:fName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i="0" dirty="0" smtClean="0">
                              <a:latin typeface="Cambria Math" panose="02040503050406030204" pitchFamily="18" charset="0"/>
                            </a:rPr>
                            <m:t>Re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d>
                          <m:d>
                            <m:dPr>
                              <m:begChr m:val="‖"/>
                              <m:endChr m:val="‖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den>
                      </m:f>
                      <m:d>
                        <m:dPr>
                          <m:begChr m:val="⟨"/>
                          <m:endChr m:val="⟩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d>
                        <m:dPr>
                          <m:begChr m:val="‖"/>
                          <m:endChr m:val="‖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E2617E-2F58-075E-BA3B-37F0087FA6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74" t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E14A983-0663-EE9B-376B-F1A517D4151C}"/>
                  </a:ext>
                </a:extLst>
              </p:cNvPr>
              <p:cNvSpPr txBox="1"/>
              <p:nvPr/>
            </p:nvSpPr>
            <p:spPr>
              <a:xfrm>
                <a:off x="5685760" y="3056088"/>
                <a:ext cx="6097772" cy="9469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>
                    <a:effectLst/>
                  </a:rPr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effectLst/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1" dirty="0" smtClean="0">
                            <a:effectLst/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</m:oMath>
                </a14:m>
                <a:r>
                  <a:rPr lang="en-US" dirty="0">
                    <a:effectLst/>
                  </a:rPr>
                  <a:t> we wrote the inner product as </a:t>
                </a:r>
                <a14:m>
                  <m:oMath xmlns:m="http://schemas.openxmlformats.org/officeDocument/2006/math">
                    <m:r>
                      <a:rPr lang="en-US" i="1" dirty="0" smtClean="0">
                        <a:effectLst/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effectLst/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 dirty="0">
                        <a:effectLst/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>
                    <a:effectLst/>
                  </a:rPr>
                  <a:t>.</a:t>
                </a:r>
              </a:p>
              <a:p>
                <a:pPr>
                  <a:buNone/>
                </a:pPr>
                <a:r>
                  <a:rPr lang="en-US" dirty="0">
                    <a:solidFill>
                      <a:srgbClr val="0E0E0E"/>
                    </a:solidFill>
                    <a:effectLst/>
                    <a:latin typeface=".AppleSystemUIFont"/>
                  </a:rPr>
                  <a:t>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solidFill>
                              <a:srgbClr val="0E0E0E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0E0E0E"/>
                            </a:solidFill>
                            <a:effectLst/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1" dirty="0" smtClean="0">
                            <a:solidFill>
                              <a:srgbClr val="0E0E0E"/>
                            </a:solidFill>
                            <a:effectLst/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0E0E0E"/>
                    </a:solidFill>
                    <a:effectLst/>
                    <a:latin typeface=".AppleSystemUIFont"/>
                  </a:rPr>
                  <a:t>, we use the notation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dirty="0" smtClean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i="1" dirty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solidFill>
                              <a:srgbClr val="00B05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0E0E0E"/>
                    </a:solidFill>
                    <a:effectLst/>
                    <a:latin typeface=".AppleSystemUIFont"/>
                  </a:rPr>
                  <a:t> to </a:t>
                </a:r>
                <a:r>
                  <a:rPr lang="en-US" dirty="0" err="1">
                    <a:solidFill>
                      <a:srgbClr val="0E0E0E"/>
                    </a:solidFill>
                    <a:effectLst/>
                    <a:latin typeface=".AppleSystemUIFont"/>
                  </a:rPr>
                  <a:t>emphasise</a:t>
                </a:r>
                <a:r>
                  <a:rPr lang="en-US" dirty="0">
                    <a:solidFill>
                      <a:srgbClr val="0E0E0E"/>
                    </a:solidFill>
                    <a:effectLst/>
                    <a:latin typeface=".AppleSystemUIFont"/>
                  </a:rPr>
                  <a:t> the role of complex conjugation.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E14A983-0663-EE9B-376B-F1A517D415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5760" y="3056088"/>
                <a:ext cx="6097772" cy="946991"/>
              </a:xfrm>
              <a:prstGeom prst="rect">
                <a:avLst/>
              </a:prstGeom>
              <a:blipFill>
                <a:blip r:embed="rId4"/>
                <a:stretch>
                  <a:fillRect l="-832" t="-2632" b="-6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27491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AB64DD3-CD4C-5981-CF3F-6522406FAFD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Measurements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/>
                          <m:t>ℂ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AB64DD3-CD4C-5981-CF3F-6522406FAF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35" t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FE31F78-94BC-E74B-DBA5-141ECDF0DF01}"/>
                  </a:ext>
                </a:extLst>
              </p:cNvPr>
              <p:cNvSpPr txBox="1"/>
              <p:nvPr/>
            </p:nvSpPr>
            <p:spPr>
              <a:xfrm>
                <a:off x="581892" y="2029861"/>
                <a:ext cx="7176654" cy="45637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For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,…</m:t>
                          </m:r>
                          <m:r>
                            <a:rPr lang="en-US" sz="2400" i="1" dirty="0" err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 dirty="0" err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 err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 dirty="0" err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, 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,…</m:t>
                          </m:r>
                          <m:r>
                            <a:rPr lang="en-US" sz="2400" i="1" dirty="0" err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 dirty="0" err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 err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 dirty="0" err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dirty="0"/>
              </a:p>
              <a:p>
                <a:pPr>
                  <a:buNone/>
                </a:pPr>
                <a:r>
                  <a:rPr lang="en-US" sz="2400" b="1" dirty="0"/>
                  <a:t>1) Length</a:t>
                </a:r>
                <a:endParaRPr lang="en-US" sz="240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 dirty="0" err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 err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 dirty="0" err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sz="2400" i="1" dirty="0" err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sz="2400" i="1" dirty="0" err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 err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400" i="1" dirty="0" err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bar>
                        </m:e>
                      </m:nary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 dirty="0" err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 dirty="0" err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2400" i="1" dirty="0" err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:r>
                  <a:rPr lang="en-US" sz="2400" b="1" dirty="0"/>
                  <a:t>2) Distance</a:t>
                </a:r>
                <a:endParaRPr lang="en-US" sz="240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err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i="1" dirty="0" err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 err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lit/>
                        </m:rPr>
                        <a:rPr lang="en-US" sz="2400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m:rPr>
                          <m:lit/>
                        </m:rPr>
                        <a:rPr lang="en-US" sz="2400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lit/>
                                </m:r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e>
                      </m:rad>
                    </m:oMath>
                  </m:oMathPara>
                </a14:m>
                <a:endParaRPr lang="en-US" sz="2400" dirty="0"/>
              </a:p>
              <a:p>
                <a:pPr>
                  <a:buNone/>
                </a:pPr>
                <a:r>
                  <a:rPr lang="en-US" sz="2400" b="1" dirty="0"/>
                  <a:t>3) Angle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240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e>
                      </m:d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𝜃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FE31F78-94BC-E74B-DBA5-141ECDF0DF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92" y="2029861"/>
                <a:ext cx="7176654" cy="4563750"/>
              </a:xfrm>
              <a:prstGeom prst="rect">
                <a:avLst/>
              </a:prstGeom>
              <a:blipFill>
                <a:blip r:embed="rId3"/>
                <a:stretch>
                  <a:fillRect l="-1235" t="-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1306F0E-CB93-396C-229F-0091E774EC17}"/>
                  </a:ext>
                </a:extLst>
              </p:cNvPr>
              <p:cNvSpPr txBox="1"/>
              <p:nvPr/>
            </p:nvSpPr>
            <p:spPr>
              <a:xfrm>
                <a:off x="7226879" y="1003053"/>
                <a:ext cx="4059381" cy="45243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It is not that these formulas happen to work for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dirty="0"/>
                          <m:t>ℂ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dirty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:r>
                  <a:rPr lang="en-US" sz="2400" dirty="0"/>
                  <a:t>It is that we define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dirty="0"/>
                          <m:t>ℂ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sz="2400" dirty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</m:oMath>
                </a14:m>
                <a:r>
                  <a:rPr lang="en-US" sz="2400" dirty="0"/>
                  <a:t> to be complex spaces that follow those formulas.</a:t>
                </a:r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:r>
                  <a:rPr lang="en-US" sz="2400" dirty="0"/>
                  <a:t>More generally the are a member of </a:t>
                </a:r>
                <a:r>
                  <a:rPr lang="en-US" sz="2400"/>
                  <a:t>the </a:t>
                </a:r>
                <a:r>
                  <a:rPr lang="en-US" sz="2400" i="1"/>
                  <a:t>inner-product </a:t>
                </a:r>
                <a:r>
                  <a:rPr lang="en-US" sz="2400" i="1" dirty="0"/>
                  <a:t>spaces</a:t>
                </a:r>
                <a:r>
                  <a:rPr lang="en-US" sz="2400" dirty="0"/>
                  <a:t>, because the inner-product defines them.</a:t>
                </a:r>
              </a:p>
              <a:p>
                <a:pPr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1306F0E-CB93-396C-229F-0091E774EC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6879" y="1003053"/>
                <a:ext cx="4059381" cy="4524315"/>
              </a:xfrm>
              <a:prstGeom prst="rect">
                <a:avLst/>
              </a:prstGeom>
              <a:blipFill>
                <a:blip r:embed="rId4"/>
                <a:stretch>
                  <a:fillRect l="-2500" t="-1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28747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56F0D-6D82-0CC5-0C24-6A914FB96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vector spaces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8F2B4E-02D0-137F-FE31-63DB8111D02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d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m:rPr>
                        <m:nor/>
                      </m:rPr>
                      <a:rPr lang="en-US"/>
                      <m:t>The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inner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product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is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a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complex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number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with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a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magnitude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and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a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phase</m:t>
                    </m:r>
                    <m:r>
                      <m:rPr>
                        <m:nor/>
                      </m:rPr>
                      <a:rPr lang="en-US"/>
                      <m:t>.</m:t>
                    </m:r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⟨"/>
                            <m:endChr m:val="⟩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≤</m:t>
                    </m:r>
                    <m:d>
                      <m:dPr>
                        <m:begChr m:val="‖"/>
                        <m:endChr m:val="‖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d>
                      <m:dPr>
                        <m:begChr m:val="‖"/>
                        <m:endChr m:val="‖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:r>
                  <a:rPr lang="en-US" b="1" dirty="0"/>
                  <a:t>Cauchy–Schwarz inequality: </a:t>
                </a:r>
                <a:r>
                  <a:rPr lang="en-US" dirty="0"/>
                  <a:t>The overlap between two vectors cannot exceed the product of their lengths.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>
                            <a:latin typeface="Cambria Math" panose="02040503050406030204" pitchFamily="18" charset="0"/>
                          </a:rPr>
                          <m:t>Re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 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den>
                    </m:f>
                    <m:r>
                      <m:rPr>
                        <m:nor/>
                      </m:rPr>
                      <a:rPr lang="en-US" b="1" i="0" smtClean="0">
                        <a:latin typeface="Cambria Math" panose="02040503050406030204" pitchFamily="18" charset="0"/>
                      </a:rPr>
                      <m:t>         </m:t>
                    </m:r>
                    <m:r>
                      <m:rPr>
                        <m:nor/>
                      </m:rPr>
                      <a:rPr lang="en-US" b="1"/>
                      <m:t>Angle</m:t>
                    </m:r>
                    <m:r>
                      <m:rPr>
                        <m:nor/>
                      </m:rPr>
                      <a:rPr lang="en-US" b="1"/>
                      <m:t> </m:t>
                    </m:r>
                    <m:r>
                      <m:rPr>
                        <m:nor/>
                      </m:rPr>
                      <a:rPr lang="en-US" b="1"/>
                      <m:t>definition</m:t>
                    </m:r>
                    <m:r>
                      <m:rPr>
                        <m:nor/>
                      </m:rPr>
                      <a:rPr lang="en-US" b="1"/>
                      <m:t>:</m:t>
                    </m:r>
                    <m:r>
                      <m:rPr>
                        <m:nor/>
                      </m:rPr>
                      <a:rPr lang="en-US" b="0" i="0" smtClean="0"/>
                      <m:t> </m:t>
                    </m:r>
                    <m:r>
                      <m:rPr>
                        <m:nor/>
                      </m:rPr>
                      <a:rPr lang="en-US"/>
                      <m:t>The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cosine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of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the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angle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is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determined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by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the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real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part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of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the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inner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product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relative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to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the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vector</m:t>
                    </m:r>
                    <m:r>
                      <m:rPr>
                        <m:nor/>
                      </m:rPr>
                      <a:rPr lang="en-US"/>
                      <m:t> </m:t>
                    </m:r>
                    <m:r>
                      <m:rPr>
                        <m:nor/>
                      </m:rPr>
                      <a:rPr lang="en-US"/>
                      <m:t>lengths</m:t>
                    </m:r>
                    <m:r>
                      <m:rPr>
                        <m:nor/>
                      </m:rPr>
                      <a:rPr lang="en-US"/>
                      <m:t>.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C8F2B4E-02D0-137F-FE31-63DB8111D0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11708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0941A-A1E8-11DB-2A64-7C7E52765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inner product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013B0A-6282-1A41-02B5-ADD4582E26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635" y="2221992"/>
                <a:ext cx="4105281" cy="3739896"/>
              </a:xfrm>
            </p:spPr>
            <p:txBody>
              <a:bodyPr/>
              <a:lstStyle/>
              <a:p>
                <a:r>
                  <a:rPr lang="en-US" dirty="0"/>
                  <a:t>To build intuition for conjugation, we first look 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In higher dimensions, the inner product is a sum of these one-dimensional pieces.</a:t>
                </a:r>
              </a:p>
              <a:p>
                <a:r>
                  <a:rPr lang="en-US" dirty="0"/>
                  <a:t>The inner product of complex vectors </a:t>
                </a:r>
                <a:r>
                  <a:rPr lang="en-US" i="1" dirty="0"/>
                  <a:t>u</a:t>
                </a:r>
                <a:r>
                  <a:rPr lang="en-US" dirty="0"/>
                  <a:t> and </a:t>
                </a:r>
                <a:r>
                  <a:rPr lang="en-US" i="1" dirty="0"/>
                  <a:t>v</a:t>
                </a:r>
                <a:r>
                  <a:rPr lang="en-US" dirty="0"/>
                  <a:t> rotates </a:t>
                </a:r>
                <a:r>
                  <a:rPr lang="en-US" i="1" dirty="0"/>
                  <a:t>u</a:t>
                </a:r>
                <a:r>
                  <a:rPr lang="en-US" dirty="0"/>
                  <a:t> by –</a:t>
                </a:r>
                <a:r>
                  <a:rPr lang="en-US" dirty="0" err="1"/>
                  <a:t>arg</a:t>
                </a:r>
                <a:r>
                  <a:rPr lang="en-US" dirty="0"/>
                  <a:t>(v) and scales the result by |v|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013B0A-6282-1A41-02B5-ADD4582E26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635" y="2221992"/>
                <a:ext cx="4105281" cy="3739896"/>
              </a:xfrm>
              <a:blipFill>
                <a:blip r:embed="rId2"/>
                <a:stretch>
                  <a:fillRect l="-1235" t="-678" r="-21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>
            <a:extLst>
              <a:ext uri="{FF2B5EF4-FFF2-40B4-BE49-F238E27FC236}">
                <a16:creationId xmlns:a16="http://schemas.microsoft.com/office/drawing/2014/main" id="{3CAB982B-8210-A2D5-5FA4-471B14535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582" y="792160"/>
            <a:ext cx="5090565" cy="5273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9678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8A43E-B0B9-F5C3-9D14-C62732715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Hilbert 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2C1EF-F0B9-1A1C-3412-2B3D9CD67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 Hilbert space is a complex vector space equipped with an inner product and complete with respect to the induced norm.</a:t>
            </a:r>
          </a:p>
          <a:p>
            <a:r>
              <a:rPr lang="en-US" sz="2800" dirty="0"/>
              <a:t>Quantum states live in complex Hilbert spaces.</a:t>
            </a:r>
          </a:p>
          <a:p>
            <a:r>
              <a:rPr lang="en-US" sz="2800" dirty="0"/>
              <a:t>ℂⁿ with this inner product is already complete.</a:t>
            </a:r>
          </a:p>
          <a:p>
            <a:r>
              <a:rPr lang="en-US" sz="2800" dirty="0"/>
              <a:t>Therefore ℂⁿ is a Hilbert space.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4221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9B4A8-3F74-BBE8-F31E-79CBD91D8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Complex Hilbert spaces are vector spaces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6902A38-9197-CD92-8D0B-C8CC582D4DB8}"/>
                  </a:ext>
                </a:extLst>
              </p:cNvPr>
              <p:cNvSpPr txBox="1"/>
              <p:nvPr/>
            </p:nvSpPr>
            <p:spPr>
              <a:xfrm>
                <a:off x="704850" y="1696283"/>
                <a:ext cx="11487150" cy="36933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A set V is a complex vector space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dirty="0" smtClean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ℂ</m:t>
                    </m:r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:r>
                  <a:rPr lang="en-US" dirty="0"/>
                  <a:t>Algebraic rules hold:</a:t>
                </a:r>
              </a:p>
              <a:p>
                <a:pPr>
                  <a:buNone/>
                </a:pPr>
                <a:endParaRPr lang="en-US" dirty="0"/>
              </a:p>
              <a:p>
                <a:r>
                  <a:rPr lang="en-US" dirty="0"/>
                  <a:t>Associativity: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𝛼𝛽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Commutativity: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Additive Identity: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+ 0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Additive Inverse: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Distributivity: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dirty="0" smtClean="0">
                        <a:latin typeface="Cambria Math" panose="02040503050406030204" pitchFamily="18" charset="0"/>
                      </a:rPr>
                      <m:t>w</m:t>
                    </m:r>
                  </m:oMath>
                </a14:m>
                <a:r>
                  <a:rPr lang="en-US" dirty="0"/>
                  <a:t>here u and v are vectors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1" dirty="0"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dirty="0"/>
                  <a:t> are scalars. </a:t>
                </a: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All that guarantees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∈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We can form all linear combinations.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6902A38-9197-CD92-8D0B-C8CC582D4D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850" y="1696283"/>
                <a:ext cx="11487150" cy="3693319"/>
              </a:xfrm>
              <a:prstGeom prst="rect">
                <a:avLst/>
              </a:prstGeom>
              <a:blipFill>
                <a:blip r:embed="rId2"/>
                <a:stretch>
                  <a:fillRect l="-442" t="-685" b="-1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775A370F-D500-C484-4B56-CED312E51378}"/>
              </a:ext>
            </a:extLst>
          </p:cNvPr>
          <p:cNvSpPr txBox="1"/>
          <p:nvPr/>
        </p:nvSpPr>
        <p:spPr>
          <a:xfrm>
            <a:off x="73977" y="1762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MATH 314 and 321 : Linear Algebra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D52BD6-B79D-9AAB-7A0F-FDE504E4687D}"/>
              </a:ext>
            </a:extLst>
          </p:cNvPr>
          <p:cNvSpPr txBox="1"/>
          <p:nvPr/>
        </p:nvSpPr>
        <p:spPr>
          <a:xfrm>
            <a:off x="2670974" y="1203840"/>
            <a:ext cx="6998006" cy="4678204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Vector spaces do NOT automatically give us: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• A notion of length</a:t>
            </a:r>
          </a:p>
          <a:p>
            <a:r>
              <a:rPr lang="en-US" sz="2800" dirty="0">
                <a:solidFill>
                  <a:schemeClr val="bg1"/>
                </a:solidFill>
              </a:rPr>
              <a:t>• A notion of angle</a:t>
            </a:r>
          </a:p>
          <a:p>
            <a:r>
              <a:rPr lang="en-US" sz="2800" dirty="0">
                <a:solidFill>
                  <a:schemeClr val="bg1"/>
                </a:solidFill>
              </a:rPr>
              <a:t>• A notion of distance</a:t>
            </a:r>
          </a:p>
          <a:p>
            <a:r>
              <a:rPr lang="en-US" sz="2800" dirty="0">
                <a:solidFill>
                  <a:schemeClr val="bg1"/>
                </a:solidFill>
              </a:rPr>
              <a:t>• Convergence of infinite sequences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A vector space provides algebra.</a:t>
            </a:r>
          </a:p>
          <a:p>
            <a:r>
              <a:rPr lang="en-US" sz="2800" dirty="0">
                <a:solidFill>
                  <a:schemeClr val="bg1"/>
                </a:solidFill>
              </a:rPr>
              <a:t>Geometry and limits require more.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1693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D4B1E-1D58-D9D2-5C2B-344379C77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Hilbert spaces: inner products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E5392E5-5BB4-A6FB-1DF5-00B1279AFF47}"/>
                  </a:ext>
                </a:extLst>
              </p:cNvPr>
              <p:cNvSpPr txBox="1"/>
              <p:nvPr/>
            </p:nvSpPr>
            <p:spPr>
              <a:xfrm>
                <a:off x="942975" y="1609144"/>
                <a:ext cx="8793955" cy="43344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A complex vector space gives us algebra.</a:t>
                </a:r>
              </a:p>
              <a:p>
                <a:pPr>
                  <a:buNone/>
                </a:pPr>
                <a:r>
                  <a:rPr lang="en-US" dirty="0"/>
                  <a:t>An inner product gives us geometry.</a:t>
                </a:r>
              </a:p>
              <a:p>
                <a:pPr>
                  <a:buNone/>
                </a:pPr>
                <a:r>
                  <a:rPr lang="en-US" dirty="0"/>
                  <a:t>From the inner product we obtain: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en-US" i="1" dirty="0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m:rPr>
                          <m:lit/>
                        </m:rPr>
                        <a:rPr lang="en-US" i="1" dirty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err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 dirty="0" err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 dirty="0" err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e>
                      </m:ra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Angle</m:t>
                      </m:r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via</m:t>
                      </m:r>
                      <m:r>
                        <m:rPr>
                          <m:nor/>
                        </m:rPr>
                        <a:rPr lang="en-US" i="0" dirty="0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fName>
                            <m:e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 err="1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i="1" dirty="0" err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 dirty="0" err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m:rPr>
                              <m:lit/>
                            </m:rPr>
                            <a:rPr lang="en-US" i="1" dirty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m:rPr>
                              <m:lit/>
                            </m:rPr>
                            <a:rPr lang="en-US" i="1" dirty="0">
                              <a:latin typeface="Cambria Math" panose="02040503050406030204" pitchFamily="18" charset="0"/>
                            </a:rPr>
                            <m:t>||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m:rPr>
                              <m:lit/>
                            </m:rPr>
                            <a:rPr lang="en-US" i="1" dirty="0"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This allows us to: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• Measure length</a:t>
                </a:r>
              </a:p>
              <a:p>
                <a:pPr>
                  <a:buNone/>
                </a:pPr>
                <a:r>
                  <a:rPr lang="en-US" dirty="0"/>
                  <a:t>• Measure distance</a:t>
                </a:r>
              </a:p>
              <a:p>
                <a:pPr>
                  <a:buNone/>
                </a:pPr>
                <a:r>
                  <a:rPr lang="en-US" dirty="0"/>
                  <a:t>• Define orthogonality</a:t>
                </a:r>
              </a:p>
              <a:p>
                <a:pPr>
                  <a:buNone/>
                </a:pPr>
                <a:r>
                  <a:rPr lang="en-US" dirty="0"/>
                  <a:t>• Decompose vectors into components</a:t>
                </a: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Without an inner product </a:t>
                </a:r>
                <a:r>
                  <a:rPr lang="en-US" dirty="0">
                    <a:solidFill>
                      <a:srgbClr val="0E0E0E"/>
                    </a:solidFill>
                    <a:latin typeface=".AppleSystemUIFont"/>
                  </a:rPr>
                  <a:t>t</a:t>
                </a:r>
                <a:r>
                  <a:rPr lang="en-US" dirty="0">
                    <a:solidFill>
                      <a:srgbClr val="0E0E0E"/>
                    </a:solidFill>
                    <a:effectLst/>
                    <a:latin typeface=".AppleSystemUIFont"/>
                  </a:rPr>
                  <a:t>here is no notion of length, angle, or orthogonality.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E5392E5-5BB4-A6FB-1DF5-00B1279AFF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975" y="1609144"/>
                <a:ext cx="8793955" cy="4334456"/>
              </a:xfrm>
              <a:prstGeom prst="rect">
                <a:avLst/>
              </a:prstGeom>
              <a:blipFill>
                <a:blip r:embed="rId2"/>
                <a:stretch>
                  <a:fillRect l="-577" t="-583" b="-1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EF28761-8DDD-EAFF-707B-DCA104FD63B4}"/>
                  </a:ext>
                </a:extLst>
              </p:cNvPr>
              <p:cNvSpPr txBox="1"/>
              <p:nvPr/>
            </p:nvSpPr>
            <p:spPr>
              <a:xfrm>
                <a:off x="644150" y="6269012"/>
                <a:ext cx="388154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dirty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b="0" i="1" dirty="0" smtClean="0">
                          <a:latin typeface="Cambria Math" panose="02040503050406030204" pitchFamily="18" charset="0"/>
                        </a:rPr>
                        <m:t>z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) </m:t>
                      </m:r>
                      <m:r>
                        <m:rPr>
                          <m:sty m:val="p"/>
                        </m:rPr>
                        <a:rPr lang="en-US" b="0" i="1" dirty="0" smtClean="0">
                          <a:latin typeface="Cambria Math" panose="02040503050406030204" pitchFamily="18" charset="0"/>
                        </a:rPr>
                        <m:t>means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dirty="0" smtClean="0">
                          <a:latin typeface="Cambria Math" panose="02040503050406030204" pitchFamily="18" charset="0"/>
                        </a:rPr>
                        <m:t>return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dirty="0" smtClean="0">
                          <a:latin typeface="Cambria Math" panose="02040503050406030204" pitchFamily="18" charset="0"/>
                        </a:rPr>
                        <m:t>just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dirty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dirty="0" smtClean="0">
                          <a:latin typeface="Cambria Math" panose="02040503050406030204" pitchFamily="18" charset="0"/>
                        </a:rPr>
                        <m:t>real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dirty="0" smtClean="0">
                          <a:latin typeface="Cambria Math" panose="02040503050406030204" pitchFamily="18" charset="0"/>
                        </a:rPr>
                        <m:t>part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EF28761-8DDD-EAFF-707B-DCA104FD6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150" y="6269012"/>
                <a:ext cx="3881548" cy="369332"/>
              </a:xfrm>
              <a:prstGeom prst="rect">
                <a:avLst/>
              </a:prstGeom>
              <a:blipFill>
                <a:blip r:embed="rId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65729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250DE-129D-4366-7F34-DA53833FA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Hilbert spaces: complete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0C20DE-4E3F-A560-C811-45F4CF416B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00635" y="2221992"/>
                <a:ext cx="11057977" cy="3739896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&gt;0,</m:t>
                    </m:r>
                    <m:r>
                      <m:rPr>
                        <m:lit/>
                      </m:rPr>
                      <a:rPr lang="en-US" i="1" dirty="0">
                        <a:latin typeface="Cambria Math" panose="02040503050406030204" pitchFamily="18" charset="0"/>
                      </a:rPr>
                      <m:t>;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𝑁</m:t>
                    </m:r>
                    <m:r>
                      <m:rPr>
                        <m:nor/>
                      </m:rPr>
                      <a:rPr lang="en-US" i="0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i="0" dirty="0">
                        <a:latin typeface="Cambria Math" panose="02040503050406030204" pitchFamily="18" charset="0"/>
                      </a:rPr>
                      <m:t>such</m:t>
                    </m:r>
                    <m:r>
                      <m:rPr>
                        <m:nor/>
                      </m:rPr>
                      <a:rPr lang="en-US" i="0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i="0" dirty="0">
                        <a:latin typeface="Cambria Math" panose="02040503050406030204" pitchFamily="18" charset="0"/>
                      </a:rPr>
                      <m:t>that</m:t>
                    </m:r>
                    <m:r>
                      <m:rPr>
                        <m:nor/>
                      </m:rPr>
                      <a:rPr lang="en-US" i="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⇒</m:t>
                    </m:r>
                    <m:d>
                      <m:dPr>
                        <m:begChr m:val="‖"/>
                        <m:endChr m:val="‖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Completeness just means that there are no gaps in the space.</a:t>
                </a:r>
              </a:p>
              <a:p>
                <a:pPr marL="0" indent="0">
                  <a:buNone/>
                </a:pPr>
                <a:r>
                  <a:rPr lang="en-US" dirty="0"/>
                  <a:t>This is pretty trivial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dirty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/>
                          <m:t>ℂ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n</m:t>
                        </m:r>
                      </m:sup>
                    </m:sSup>
                  </m:oMath>
                </a14:m>
                <a:r>
                  <a:rPr lang="en-US" dirty="0"/>
                  <a:t> and that’s all we need for quantum computation.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 fullness of quantum physics also cares about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completeness</m:t>
                        </m:r>
                        <m:r>
                          <m:rPr>
                            <m:nor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m:rPr>
                            <m:nor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nor/>
                          </m:rPr>
                          <a:rPr lang="en-US" dirty="0"/>
                          <m:t>ℂ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∞</m:t>
                        </m:r>
                      </m:sup>
                    </m:sSup>
                  </m:oMath>
                </a14:m>
                <a:r>
                  <a:rPr lang="en-US" dirty="0"/>
                  <a:t> but that is for another class. 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0C20DE-4E3F-A560-C811-45F4CF416B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0635" y="2221992"/>
                <a:ext cx="11057977" cy="3739896"/>
              </a:xfrm>
              <a:blipFill>
                <a:blip r:embed="rId2"/>
                <a:stretch>
                  <a:fillRect l="-689" t="-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36733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160D8-218C-30A3-D500-5077A8559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Xeno’s paradox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7EEF9F-0884-91E1-DEF8-C3103497A11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47437" y="2221992"/>
            <a:ext cx="11044463" cy="3674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Zeno’s Paradox (Achilles)</a:t>
            </a:r>
            <a:endParaRPr lang="en-US" dirty="0"/>
          </a:p>
          <a:p>
            <a:pPr>
              <a:buNone/>
            </a:pPr>
            <a:r>
              <a:rPr lang="en-US" dirty="0"/>
              <a:t>Zeno argues:</a:t>
            </a:r>
          </a:p>
          <a:p>
            <a:pPr>
              <a:buNone/>
            </a:pPr>
            <a:r>
              <a:rPr lang="en-US" dirty="0"/>
              <a:t>To reach the finish line, you must first go halfway.</a:t>
            </a:r>
          </a:p>
          <a:p>
            <a:pPr>
              <a:buNone/>
            </a:pPr>
            <a:r>
              <a:rPr lang="en-US" dirty="0"/>
              <a:t>Then half of the remaining distance.</a:t>
            </a:r>
          </a:p>
          <a:p>
            <a:pPr>
              <a:buNone/>
            </a:pPr>
            <a:r>
              <a:rPr lang="en-US" dirty="0"/>
              <a:t>Then half again.</a:t>
            </a:r>
          </a:p>
          <a:p>
            <a:pPr>
              <a:buNone/>
            </a:pPr>
            <a:r>
              <a:rPr lang="en-US" dirty="0"/>
              <a:t>And so on forever.</a:t>
            </a:r>
          </a:p>
          <a:p>
            <a:pPr>
              <a:buNone/>
            </a:pPr>
            <a:r>
              <a:rPr lang="en-US" dirty="0"/>
              <a:t>So how can motion ever finish?</a:t>
            </a:r>
          </a:p>
          <a:p>
            <a:pPr>
              <a:buNone/>
            </a:pPr>
            <a:r>
              <a:rPr lang="en-US" dirty="0"/>
              <a:t>Because there are infinitely many steps.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A8AC39-C891-9FF4-7CCE-5C808D4C30E8}"/>
              </a:ext>
            </a:extLst>
          </p:cNvPr>
          <p:cNvSpPr txBox="1"/>
          <p:nvPr/>
        </p:nvSpPr>
        <p:spPr>
          <a:xfrm>
            <a:off x="5739769" y="928449"/>
            <a:ext cx="213574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dirty="0">
                <a:hlinkClick r:id="rId2"/>
              </a:rPr>
              <a:t>Zeno of Elea</a:t>
            </a:r>
            <a:endParaRPr lang="en-US" sz="1400" dirty="0"/>
          </a:p>
          <a:p>
            <a:pPr>
              <a:buNone/>
            </a:pPr>
            <a:r>
              <a:rPr lang="en-US" sz="1400" b="1" dirty="0"/>
              <a:t>Date:</a:t>
            </a:r>
            <a:r>
              <a:rPr lang="en-US" sz="1400" dirty="0"/>
              <a:t> circa 450 BCE</a:t>
            </a:r>
          </a:p>
          <a:p>
            <a:pPr>
              <a:buNone/>
            </a:pPr>
            <a:r>
              <a:rPr lang="en-US" sz="1400" b="1" dirty="0"/>
              <a:t>Source:</a:t>
            </a:r>
            <a:r>
              <a:rPr lang="en-US" sz="1400" dirty="0"/>
              <a:t> The paradoxes are known primarily from </a:t>
            </a:r>
            <a:r>
              <a:rPr lang="en-US" sz="1400" dirty="0">
                <a:hlinkClick r:id="rId3"/>
              </a:rPr>
              <a:t>Aristotle</a:t>
            </a:r>
            <a:r>
              <a:rPr lang="en-US" sz="1400" dirty="0"/>
              <a:t>’s </a:t>
            </a:r>
            <a:r>
              <a:rPr lang="en-US" sz="1400" i="1" dirty="0"/>
              <a:t>Physics</a:t>
            </a:r>
            <a:r>
              <a:rPr lang="en-US" sz="1400" dirty="0"/>
              <a:t> (Book VI), where Aristotle discusses and critiques them.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50F3A0B-3581-16DA-422C-4E657844D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667" y="2928310"/>
            <a:ext cx="6107896" cy="301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ector illustration of three ancient greek athletic runner. Ancient greek runner vectors">
            <a:extLst>
              <a:ext uri="{FF2B5EF4-FFF2-40B4-BE49-F238E27FC236}">
                <a16:creationId xmlns:a16="http://schemas.microsoft.com/office/drawing/2014/main" id="{060A885C-8407-0722-4580-B1AC96634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5516" y="1126474"/>
            <a:ext cx="3969047" cy="170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64016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7807B-DDF7-DB59-5E7E-2082FEC42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5FC71-1A8C-AA2E-7055-D42C82818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Xeno’s paradox and compete spaces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C3C0E91-9569-22EA-CC03-234ABC8B5BD9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750366" y="1750505"/>
                <a:ext cx="10691265" cy="42351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Aristotle</a:t>
                </a:r>
                <a:r>
                  <a:rPr lang="en-US" dirty="0"/>
                  <a:t> (4th century BCE) responded philosophically: infinitely many divisions of distance do not require infinite time.</a:t>
                </a:r>
              </a:p>
              <a:p>
                <a:r>
                  <a:rPr lang="en-US" dirty="0"/>
                  <a:t>In the 19th century, Augustus Cauchy and Karl </a:t>
                </a:r>
                <a:r>
                  <a:rPr lang="en-US" dirty="0" err="1"/>
                  <a:t>Weierstrass</a:t>
                </a:r>
                <a:r>
                  <a:rPr lang="en-US" dirty="0"/>
                  <a:t> made limits rigorous. They showed that an infinite sequence of shrinking steps can converge to a finite value.</a:t>
                </a:r>
              </a:p>
              <a:p>
                <a:r>
                  <a:rPr lang="en-US" dirty="0"/>
                  <a:t>The key mathematical property is </a:t>
                </a:r>
                <a:r>
                  <a:rPr lang="en-US" b="1" dirty="0"/>
                  <a:t>completeness</a:t>
                </a:r>
                <a:r>
                  <a:rPr lang="en-US" dirty="0"/>
                  <a:t>:</a:t>
                </a:r>
              </a:p>
              <a:p>
                <a:r>
                  <a:rPr lang="en-US" dirty="0"/>
                  <a:t>A complete space guarantees that if a sequence converges, its limit actually exists inside the space.</a:t>
                </a:r>
              </a:p>
              <a:p>
                <a:r>
                  <a:rPr lang="en-US" dirty="0"/>
                  <a:t>For the real numbers,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f>
                          <m:f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den>
                        </m:f>
                      </m:e>
                    </m:nary>
                    <m:r>
                      <a:rPr lang="en-US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, so in the limit Achilles does reach the finish line, because the real numbers contain the limit point.</a:t>
                </a:r>
              </a:p>
              <a:p>
                <a:pPr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C3C0E91-9569-22EA-CC03-234ABC8B5BD9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0366" y="1750505"/>
                <a:ext cx="10691265" cy="4235134"/>
              </a:xfrm>
              <a:prstGeom prst="rect">
                <a:avLst/>
              </a:prstGeom>
              <a:blipFill>
                <a:blip r:embed="rId2"/>
                <a:stretch>
                  <a:fillRect l="-475" t="-299" r="-1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880D4D4-C92E-DBE9-EEC9-C9D2AC9D194E}"/>
              </a:ext>
            </a:extLst>
          </p:cNvPr>
          <p:cNvSpPr txBox="1"/>
          <p:nvPr/>
        </p:nvSpPr>
        <p:spPr>
          <a:xfrm>
            <a:off x="93035" y="75938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UNM MATH 401 — Advanced Calculus I (Real Analysis)</a:t>
            </a:r>
          </a:p>
        </p:txBody>
      </p:sp>
    </p:spTree>
    <p:extLst>
      <p:ext uri="{BB962C8B-B14F-4D97-AF65-F5344CB8AC3E}">
        <p14:creationId xmlns:p14="http://schemas.microsoft.com/office/powerpoint/2010/main" val="25727330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F255C-1516-8ACD-A72D-79D51E8BD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every space is complete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8CADB52-83BB-EA8C-1812-EB9F7033AC50}"/>
                  </a:ext>
                </a:extLst>
              </p:cNvPr>
              <p:cNvSpPr txBox="1"/>
              <p:nvPr/>
            </p:nvSpPr>
            <p:spPr>
              <a:xfrm>
                <a:off x="800100" y="1870948"/>
                <a:ext cx="11201400" cy="5020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The Rational Numbers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𝑸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Consider the space of fractions i.e. every element is a ratio of integers.</a:t>
                </a:r>
                <a:br>
                  <a:rPr lang="en-US" dirty="0"/>
                </a:br>
                <a:br>
                  <a:rPr lang="en-US" dirty="0"/>
                </a:br>
                <a:r>
                  <a:rPr lang="en-US" dirty="0"/>
                  <a:t>Define a sequence that converges on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b="0" i="1" dirty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b="0" i="1" dirty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i="0" dirty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d>
                          <m:d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 err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 err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 dirty="0" err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 dirty="0" err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>
                  <a:buNone/>
                </a:pPr>
                <a:r>
                  <a:rPr lang="en-US" dirty="0"/>
                  <a:t>Each term is rational.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These numbers get closer and closer to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dirty="0"/>
                  <a:t> as n increases.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But the final destination doesn’t exist in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ℚ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  <a:p>
                <a:pPr>
                  <a:buNone/>
                </a:pP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US" i="1" dirty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ℚ</m:t>
                    </m:r>
                  </m:oMath>
                </a14:m>
                <a:r>
                  <a:rPr lang="en-US" dirty="0"/>
                  <a:t>.</a:t>
                </a:r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So the sequence converges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dirty="0"/>
              </a:p>
              <a:p>
                <a:br>
                  <a:rPr lang="en-US" dirty="0"/>
                </a:br>
                <a:r>
                  <a:rPr lang="en-US" dirty="0"/>
                  <a:t>but its limit does not exist 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/>
                  <a:t> In fact none of the irrational numbers (e, pi, </a:t>
                </a:r>
                <a:r>
                  <a:rPr lang="en-US" dirty="0" err="1"/>
                  <a:t>etc</a:t>
                </a:r>
                <a:r>
                  <a:rPr lang="en-US" dirty="0"/>
                  <a:t>) exist in Q so it is full of holes. </a:t>
                </a:r>
                <a:br>
                  <a:rPr lang="en-US" dirty="0"/>
                </a:br>
                <a:br>
                  <a:rPr lang="en-US" dirty="0"/>
                </a:br>
                <a:r>
                  <a:rPr lang="en-US" dirty="0"/>
                  <a:t> There is a sequence in the space whose terms get arbitrarily close to some point,</a:t>
                </a:r>
              </a:p>
              <a:p>
                <a:r>
                  <a:rPr lang="en-US" dirty="0"/>
                  <a:t>and that point ought to be the limit, but it is not in the space. So it feels like a hole.</a:t>
                </a:r>
              </a:p>
              <a:p>
                <a:pPr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8CADB52-83BB-EA8C-1812-EB9F7033AC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" y="1870948"/>
                <a:ext cx="11201400" cy="5020220"/>
              </a:xfrm>
              <a:prstGeom prst="rect">
                <a:avLst/>
              </a:prstGeom>
              <a:blipFill>
                <a:blip r:embed="rId2"/>
                <a:stretch>
                  <a:fillRect l="-339" t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1329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6A18C-F3E0-DDE8-3078-97689C8B8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Hilbert spaces: complete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3B081-02C4-0A25-2148-3C8F03466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Hilbert space is:</a:t>
            </a:r>
          </a:p>
          <a:p>
            <a:r>
              <a:rPr lang="en-US" dirty="0"/>
              <a:t>A complex vector space with an inner product that has no missing limit points.</a:t>
            </a:r>
          </a:p>
          <a:p>
            <a:r>
              <a:rPr lang="en-US" dirty="0"/>
              <a:t>Completeness guarantees:</a:t>
            </a:r>
            <a:br>
              <a:rPr lang="en-US" dirty="0"/>
            </a:br>
            <a:r>
              <a:rPr lang="en-US" dirty="0"/>
              <a:t>	Infinite sums of vectors converge to a vector in the space.</a:t>
            </a:r>
          </a:p>
          <a:p>
            <a:pPr marL="457200" lvl="1" indent="0">
              <a:buNone/>
            </a:pPr>
            <a:r>
              <a:rPr lang="en-US" sz="2000" dirty="0"/>
              <a:t>	Cauchy sequences of states have limits inside the space.</a:t>
            </a:r>
          </a:p>
          <a:p>
            <a:pPr marL="0" indent="0">
              <a:buNone/>
            </a:pPr>
            <a:r>
              <a:rPr lang="en-US" dirty="0"/>
              <a:t>	Approximations converge to actual physical states.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If a sequence of quantum states converges, its limit is also a valid state.</a:t>
            </a:r>
            <a:br>
              <a:rPr lang="en-US" dirty="0"/>
            </a:br>
            <a:endParaRPr lang="en-US" dirty="0"/>
          </a:p>
          <a:p>
            <a:r>
              <a:rPr lang="en-US" dirty="0"/>
              <a:t>You are guaranteed to reach the missing finish line if you converge on it.</a:t>
            </a:r>
          </a:p>
        </p:txBody>
      </p:sp>
      <p:pic>
        <p:nvPicPr>
          <p:cNvPr id="4" name="Picture 4" descr="Vector illustration of three ancient greek athletic runner. Ancient greek runner vectors">
            <a:extLst>
              <a:ext uri="{FF2B5EF4-FFF2-40B4-BE49-F238E27FC236}">
                <a16:creationId xmlns:a16="http://schemas.microsoft.com/office/drawing/2014/main" id="{F45F3664-604D-DBDF-4879-3E3DEBA1E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882" y="3497294"/>
            <a:ext cx="2773858" cy="1189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5621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17363-28B8-6441-05B2-5AA140618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Quantum computation is linear algebra in a complex Hilbert space.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3E65533-5332-26B2-DE3B-369B12C6096B}"/>
                  </a:ext>
                </a:extLst>
              </p:cNvPr>
              <p:cNvSpPr txBox="1"/>
              <p:nvPr/>
            </p:nvSpPr>
            <p:spPr>
              <a:xfrm>
                <a:off x="700635" y="2221992"/>
                <a:ext cx="10343603" cy="37856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2400" dirty="0"/>
                  <a:t>Quantum programs manipulate vectors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ℂ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𝕟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:r>
                  <a:rPr lang="en-US" sz="2400" dirty="0"/>
                  <a:t>To understand what a quantum program is doing, you must understand:</a:t>
                </a:r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:r>
                  <a:rPr lang="en-US" sz="2400" dirty="0"/>
                  <a:t>• Superposition → linear combinations</a:t>
                </a:r>
              </a:p>
              <a:p>
                <a:pPr>
                  <a:buNone/>
                </a:pPr>
                <a:r>
                  <a:rPr lang="en-US" sz="2400" dirty="0"/>
                  <a:t>• Normalization → length using inner product</a:t>
                </a:r>
              </a:p>
              <a:p>
                <a:pPr>
                  <a:buNone/>
                </a:pPr>
                <a:r>
                  <a:rPr lang="en-US" sz="2400" dirty="0"/>
                  <a:t>• Measurement → inner products determine probabilities</a:t>
                </a:r>
              </a:p>
              <a:p>
                <a:pPr>
                  <a:buNone/>
                </a:pPr>
                <a:r>
                  <a:rPr lang="en-US" sz="2400" dirty="0"/>
                  <a:t>• Unitary gates → preserve inner product and length</a:t>
                </a:r>
              </a:p>
              <a:p>
                <a:pPr>
                  <a:buNone/>
                </a:pPr>
                <a:endParaRPr lang="en-US" sz="2400" dirty="0"/>
              </a:p>
              <a:p>
                <a:pPr>
                  <a:buNone/>
                </a:pPr>
                <a:r>
                  <a:rPr lang="en-US" sz="2400" i="1" dirty="0"/>
                  <a:t>(I haven’t told you what any of the things on </a:t>
                </a:r>
                <a:r>
                  <a:rPr lang="en-US" sz="2400" i="1"/>
                  <a:t>the left above </a:t>
                </a:r>
                <a:r>
                  <a:rPr lang="en-US" sz="2400" i="1" dirty="0"/>
                  <a:t>are yet)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3E65533-5332-26B2-DE3B-369B12C609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35" y="2221992"/>
                <a:ext cx="10343603" cy="3785652"/>
              </a:xfrm>
              <a:prstGeom prst="rect">
                <a:avLst/>
              </a:prstGeom>
              <a:blipFill>
                <a:blip r:embed="rId2"/>
                <a:stretch>
                  <a:fillRect l="-982" t="-1672" b="-2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4" descr="preview icon Stock Illustration | Adobe Stock">
            <a:extLst>
              <a:ext uri="{FF2B5EF4-FFF2-40B4-BE49-F238E27FC236}">
                <a16:creationId xmlns:a16="http://schemas.microsoft.com/office/drawing/2014/main" id="{F06641DF-A2E1-9C3E-B1DD-54F06273A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527" y="4188399"/>
            <a:ext cx="1709373" cy="170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553358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12062</TotalTime>
  <Words>2755</Words>
  <Application>Microsoft Macintosh PowerPoint</Application>
  <PresentationFormat>Widescreen</PresentationFormat>
  <Paragraphs>364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.AppleSystemUIFont</vt:lpstr>
      <vt:lpstr>Arial</vt:lpstr>
      <vt:lpstr>Calisto MT</vt:lpstr>
      <vt:lpstr>Cambria Math</vt:lpstr>
      <vt:lpstr>Univers Condensed</vt:lpstr>
      <vt:lpstr>ChronicleVTI</vt:lpstr>
      <vt:lpstr>Complex vectors and inner products</vt:lpstr>
      <vt:lpstr>Last time: Euler’s equation</vt:lpstr>
      <vt:lpstr>This time: complex VectorS and Hilbert spaces</vt:lpstr>
      <vt:lpstr>Vector space geometry</vt:lpstr>
      <vt:lpstr>Complex number are a single value </vt:lpstr>
      <vt:lpstr>Complex number are a single value </vt:lpstr>
      <vt:lpstr>〖"The 2D Complex vector space: C" 〗^2</vt:lpstr>
      <vt:lpstr>Why we care…</vt:lpstr>
      <vt:lpstr>Measurement in "R" ^2  geometry </vt:lpstr>
      <vt:lpstr>Length of a Vector in "R" ^2</vt:lpstr>
      <vt:lpstr>Distance between two points in "R" ^2  </vt:lpstr>
      <vt:lpstr>Angles between "R" ^2  vectors</vt:lpstr>
      <vt:lpstr>Symmetry of angles</vt:lpstr>
      <vt:lpstr>Measurement in "C" ^2  geometry</vt:lpstr>
      <vt:lpstr>Length of a Vector in〖" C" 〗^2 (wrong)</vt:lpstr>
      <vt:lpstr>Length of a Vector in〖" C" 〗^2 (wrong)</vt:lpstr>
      <vt:lpstr>Complex conjugation</vt:lpstr>
      <vt:lpstr>Complex conjugation</vt:lpstr>
      <vt:lpstr>Length of a Vector in〖" C" 〗^2 (fixed)</vt:lpstr>
      <vt:lpstr>Angles between〖" C" 〗^2 vectors</vt:lpstr>
      <vt:lpstr>Angles between〖" C" 〗^2 vectors</vt:lpstr>
      <vt:lpstr>Measurements in〖" C" 〗^2 </vt:lpstr>
      <vt:lpstr>Measurements in 〖" C" 〗^n </vt:lpstr>
      <vt:lpstr>Complex vector spaces</vt:lpstr>
      <vt:lpstr>Complex inner product</vt:lpstr>
      <vt:lpstr>Hilbert spaces</vt:lpstr>
      <vt:lpstr>Complex Hilbert spaces are vector spaces</vt:lpstr>
      <vt:lpstr>Complex Hilbert spaces: inner products</vt:lpstr>
      <vt:lpstr>Hilbert spaces: complete</vt:lpstr>
      <vt:lpstr>Xeno’s paradox</vt:lpstr>
      <vt:lpstr>Xeno’s paradox and compete spaces</vt:lpstr>
      <vt:lpstr>Not every space is complete</vt:lpstr>
      <vt:lpstr>Complex Hilbert spaces: complete</vt:lpstr>
      <vt:lpstr>Quantum computation is linear algebra in a complex Hilbert space.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Matthew Fricke</dc:creator>
  <cp:lastModifiedBy>Matthew Fricke</cp:lastModifiedBy>
  <cp:revision>17</cp:revision>
  <dcterms:created xsi:type="dcterms:W3CDTF">2026-02-11T02:28:12Z</dcterms:created>
  <dcterms:modified xsi:type="dcterms:W3CDTF">2026-03-23T19:38:30Z</dcterms:modified>
</cp:coreProperties>
</file>