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7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6"/>
    <p:restoredTop sz="72940"/>
  </p:normalViewPr>
  <p:slideViewPr>
    <p:cSldViewPr snapToGrid="0">
      <p:cViewPr varScale="1">
        <p:scale>
          <a:sx n="90" d="100"/>
          <a:sy n="90" d="100"/>
        </p:scale>
        <p:origin x="2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3T05:20:13.5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1808 24575,'39'-12'0,"39"-26"0,-16 5 0,5-5 0,16-12 0,2-4 0,-24 15 0,0-3 0,-1 0 0,0 0 0,0 0 0,0-1 0,-2 0 0,-1 0 0,0 0 0,-3 1 0,0 1 0,-1-1 0,21-18 0,-1 1 0,-6 2 0,-3 0 0,-5 3 0,-2 2 0,-4 5 0,-2 1 0,-7 5 0,-1 2 0,31-23 0,-20 16 0,-13 14 0,-9 7 0,-6 3 0,-2 4 0,0-1 0,1-2 0,7-10 0,4-3 0,1 2 0,-9 10 0,-8 9 0,1-8 0,6-10 0,8-10 0,2 0 0,-9 11 0,-6 13 0,-14 11 0,-4 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3T05:20:15.9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1804 24575,'29'-8'0,"47"-26"0,-2-3 0,10-7 0,-16 7 0,3-3 0,1-2-424,10-6 1,2-3-1,-2-2 424,-2 0 0,-3-1 0,-2-2 0,-8 3 0,-2-1 0,-2-1 138,-2 1 0,-2-1 1,-2 2-139,-7 5 0,-1 2 0,0 2 105,16-12 0,-1 6-105,-9 13 0,0 7 0,36-7 0,-13 17 646,-11 7-646,-6 1 0,-8-3 0,-6-1 0,-7 2 0,-8 0 0,-3-2 0,-2-2 0,5-5 0,11-8 0,9-5 0,3-5 0,-6 5 0,-11 4 0,-4-1 0,1-6 0,6-10 0,-1 1 0,-5 9 0,-16 18 0,-8 13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1A7C1-E0FD-E24F-93D7-4F87E53A1550}" type="datetimeFigureOut">
              <a:rPr lang="en-US" smtClean="0"/>
              <a:t>2/3/26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030B6-4163-AE4C-ACC1-9395042625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93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This brief historical detour is not about Euclid or Descartes for their own sake. It is about understanding how algebra and geometry become the same mathematics. </a:t>
            </a:r>
            <a:r>
              <a:rPr lang="en-US" dirty="0"/>
              <a:t>Quantum computing is built on that unification. We will describe quantum states algebraically using complex numbers, vectors, and matrices, but the </a:t>
            </a:r>
            <a:r>
              <a:rPr lang="en-US" dirty="0" err="1"/>
              <a:t>behaviour</a:t>
            </a:r>
            <a:r>
              <a:rPr lang="en-US" dirty="0"/>
              <a:t> of those states — superposition, interference, and evolution — is fundamentally geometric.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95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08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49DCA-F64C-F34E-1B5D-212508799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2FDF80-51DA-5BEB-5036-3CED144EBA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65173-1B6B-60D3-D267-097BA0B01C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9DE28-1535-E7A8-FA94-4DB1A841D5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28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376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DEF13-60EC-2366-BBD4-FB93061A9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E79D8C-3379-F3E0-D571-DA0F9C3B9E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40F888-8872-90E6-6368-F90C4B5800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20435-D29B-61CC-BB57-74DDC00AD3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994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D1B34-9386-B8E6-15B8-73612CED2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2F12BF-DCCF-ACA0-00C0-69013ADEC6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E4CB6F-86D7-1873-B226-3AAF5D866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F5544F-2DF9-165C-3BDB-46A334072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4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96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6D20C-E90D-D904-D750-22BDA9733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9422D3-6F7D-DD9B-45AD-B783439BB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8F9CD0-BCA8-946B-3231-610FA5CAA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A64B6-846B-BAC2-480F-F7D6B85DAC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279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56A2D-CDA8-C6C3-290C-5CABCEB80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F9BA00-D217-EEBD-B342-FF9C56CBA8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5693E-9585-0438-FBA5-393A28E6D5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45FB1-8312-F8EC-FC73-87EB2BF8B4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647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90F26-BCC8-4F8F-F65C-168C381E4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C3A0F9-2BCF-11DF-C769-42B306F39E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D89E04-67C1-62D5-F1FA-B9BD7D494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5E033-9510-80CA-9E2B-944E240B6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936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A2500-67F1-BA32-C408-20CA6082B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73A581-007E-0753-89F6-9DF624E4EB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3FFA25-EF98-F4AF-68CB-8133E5C8E2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4C7CF-D472-25C2-E897-F5293AB63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94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869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C1939-B2F3-C4F3-907F-C8DB7D88E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F04C06-1D61-9928-141C-8091B610D4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C44193-61D8-FC7F-D5EC-E6F47A0A91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099853-379E-F9B1-7265-37151CC86B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859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67145-55E8-B915-7192-CE2176490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DA1DAD-ABAE-3119-0555-CEC9D22F3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6C811C-3052-D93B-A063-4FDACDA10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EA204-7606-24BE-40EF-500B438D00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038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1F98A-8025-BA79-3BFD-F1DA770BC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317A74-98D8-01B8-9DF7-E146B9517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761660-4126-1AD4-6FFB-3C3F64351E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620B9-627C-0CD2-2F9B-7A708529C2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0431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030B6-4163-AE4C-ACC1-9395042625F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6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27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66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78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2/3/26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6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2/3/26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368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2/3/26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41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2/3/26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1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2/3/26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667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2/3/26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69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4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5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30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emf"/><Relationship Id="rId7" Type="http://schemas.openxmlformats.org/officeDocument/2006/relationships/customXml" Target="../ink/ink1.xml"/><Relationship Id="rId12" Type="http://schemas.openxmlformats.org/officeDocument/2006/relationships/image" Target="../media/image41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11" Type="http://schemas.openxmlformats.org/officeDocument/2006/relationships/image" Target="../media/image40.emf"/><Relationship Id="rId5" Type="http://schemas.openxmlformats.org/officeDocument/2006/relationships/image" Target="../media/image38.emf"/><Relationship Id="rId10" Type="http://schemas.openxmlformats.org/officeDocument/2006/relationships/image" Target="../media/image41.png"/><Relationship Id="rId4" Type="http://schemas.openxmlformats.org/officeDocument/2006/relationships/image" Target="../media/image37.emf"/><Relationship Id="rId9" Type="http://schemas.openxmlformats.org/officeDocument/2006/relationships/customXml" Target="../ink/ink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emf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emf"/><Relationship Id="rId4" Type="http://schemas.openxmlformats.org/officeDocument/2006/relationships/image" Target="../media/image5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emf"/><Relationship Id="rId4" Type="http://schemas.openxmlformats.org/officeDocument/2006/relationships/image" Target="../media/image6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7" Type="http://schemas.openxmlformats.org/officeDocument/2006/relationships/image" Target="../media/image7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emf"/><Relationship Id="rId4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emf"/><Relationship Id="rId5" Type="http://schemas.openxmlformats.org/officeDocument/2006/relationships/image" Target="../media/image80.emf"/><Relationship Id="rId4" Type="http://schemas.openxmlformats.org/officeDocument/2006/relationships/image" Target="../media/image7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emf"/><Relationship Id="rId4" Type="http://schemas.openxmlformats.org/officeDocument/2006/relationships/image" Target="../media/image83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emf"/><Relationship Id="rId4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9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9AFB0A-A870-1202-B8AF-F90139CEA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4552" y="871758"/>
            <a:ext cx="5825448" cy="3871143"/>
          </a:xfrm>
        </p:spPr>
        <p:txBody>
          <a:bodyPr>
            <a:normAutofit/>
          </a:bodyPr>
          <a:lstStyle/>
          <a:p>
            <a:r>
              <a:rPr lang="en-US" dirty="0"/>
              <a:t>Complex Geometry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C40290-A530-84A9-C3D0-2B693E8651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9964" y="4785543"/>
            <a:ext cx="5322013" cy="1005657"/>
          </a:xfrm>
        </p:spPr>
        <p:txBody>
          <a:bodyPr>
            <a:normAutofit/>
          </a:bodyPr>
          <a:lstStyle/>
          <a:p>
            <a:r>
              <a:rPr lang="en-US" dirty="0"/>
              <a:t>Lecture 3</a:t>
            </a:r>
          </a:p>
        </p:txBody>
      </p:sp>
      <p:pic>
        <p:nvPicPr>
          <p:cNvPr id="4" name="Picture 3" descr="Multicolored smoke gradient">
            <a:extLst>
              <a:ext uri="{FF2B5EF4-FFF2-40B4-BE49-F238E27FC236}">
                <a16:creationId xmlns:a16="http://schemas.microsoft.com/office/drawing/2014/main" id="{98E93F0E-2FC9-50F0-CC48-4F0EF6AF8F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88" r="28445" b="-1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472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8E303-433D-0B22-CF1A-AEDFE9D94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E0467-D959-F08B-A02E-7158FC97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By the end of this lecture, you should be able to:</a:t>
            </a:r>
          </a:p>
          <a:p>
            <a:r>
              <a:rPr lang="en-US" dirty="0"/>
              <a:t>Treat complex numbers as vectors in the plane and reason geometrically about addition and multiplication.</a:t>
            </a:r>
          </a:p>
          <a:p>
            <a:r>
              <a:rPr lang="en-US" dirty="0"/>
              <a:t>Use polar form to compute powers and roots, and explain why roots form regular polygons.</a:t>
            </a:r>
          </a:p>
          <a:p>
            <a:r>
              <a:rPr lang="en-US" dirty="0"/>
              <a:t>Apply De Moivre’s formula and connect it to the complex exponential form.</a:t>
            </a:r>
          </a:p>
          <a:p>
            <a:r>
              <a:rPr lang="en-US" dirty="0"/>
              <a:t>Write Python in a </a:t>
            </a:r>
            <a:r>
              <a:rPr lang="en-US" dirty="0" err="1"/>
              <a:t>Jupyter</a:t>
            </a:r>
            <a:r>
              <a:rPr lang="en-US" dirty="0"/>
              <a:t> notebook to </a:t>
            </a:r>
            <a:r>
              <a:rPr lang="en-US" dirty="0" err="1"/>
              <a:t>visualise</a:t>
            </a:r>
            <a:r>
              <a:rPr lang="en-US" dirty="0"/>
              <a:t> complex transformations and the nth roots of unity.</a:t>
            </a:r>
          </a:p>
          <a:p>
            <a:r>
              <a:rPr lang="en-US" dirty="0"/>
              <a:t>Understand Möbius transformations as “fractional linear” maps that send lines and circles to lines and circles.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C0BAD0-CABB-523D-9955-20923E5204C9}"/>
              </a:ext>
            </a:extLst>
          </p:cNvPr>
          <p:cNvSpPr txBox="1"/>
          <p:nvPr/>
        </p:nvSpPr>
        <p:spPr>
          <a:xfrm>
            <a:off x="242888" y="6357938"/>
            <a:ext cx="4898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Code to generate figures is available online at: …</a:t>
            </a:r>
          </a:p>
        </p:txBody>
      </p:sp>
    </p:spTree>
    <p:extLst>
      <p:ext uri="{BB962C8B-B14F-4D97-AF65-F5344CB8AC3E}">
        <p14:creationId xmlns:p14="http://schemas.microsoft.com/office/powerpoint/2010/main" val="1365940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A660F-37BB-2D5A-C1A8-4F7D79737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 in the complex Plane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E66CF-8665-DD2F-8204-BC88B21F7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653950"/>
            <a:ext cx="10691265" cy="4636009"/>
          </a:xfrm>
        </p:spPr>
        <p:txBody>
          <a:bodyPr>
            <a:normAutofit/>
          </a:bodyPr>
          <a:lstStyle/>
          <a:p>
            <a:r>
              <a:rPr lang="en-US" b="1" dirty="0"/>
              <a:t>Complex numbers as 2D vectors</a:t>
            </a:r>
          </a:p>
          <a:p>
            <a:r>
              <a:rPr lang="en-US" dirty="0"/>
              <a:t>Last lecture we defined complex numbers and showed how they exist in a 2d plane formed by the combination of the real and imaginary number lines. </a:t>
            </a:r>
          </a:p>
          <a:p>
            <a:r>
              <a:rPr lang="en-US" dirty="0"/>
              <a:t>Vectors are mathematical objects that let us describe relationships in the plane easily</a:t>
            </a:r>
          </a:p>
          <a:p>
            <a:r>
              <a:rPr lang="en-US" dirty="0"/>
              <a:t>Instead of always writing              , we will shorten things to           this is not just for convenience. That notation is general and allows us to apply all sorts of powerful mechanisms. </a:t>
            </a:r>
          </a:p>
          <a:p>
            <a:r>
              <a:rPr lang="en-US" dirty="0"/>
              <a:t>                       means vector “v” with components or elements a and b  </a:t>
            </a:r>
          </a:p>
          <a:p>
            <a:r>
              <a:rPr lang="en-US" dirty="0"/>
              <a:t>Vectors are ubiquitous in math and physics and so have developed a lot of different notation over the years. Physicists often put an arrow over the variable to indicate a vector while mathematicians lean towards bold face:      vs.    . </a:t>
            </a:r>
          </a:p>
          <a:p>
            <a:r>
              <a:rPr lang="en-US" dirty="0"/>
              <a:t>J. Willard Gibbs </a:t>
            </a:r>
            <a:r>
              <a:rPr lang="en-US" dirty="0" err="1"/>
              <a:t>formalised</a:t>
            </a:r>
            <a:r>
              <a:rPr lang="en-US" dirty="0"/>
              <a:t> vector calculus in </a:t>
            </a:r>
            <a:r>
              <a:rPr lang="en-US" i="1" dirty="0"/>
              <a:t>Vector Analysis</a:t>
            </a:r>
            <a:r>
              <a:rPr lang="en-US" dirty="0"/>
              <a:t>, 1901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98ABB-009F-4C73-10C1-753ECB929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382" y="3462303"/>
            <a:ext cx="808181" cy="2663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91D863-A18B-FAE8-3F32-0328D3590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221" y="3381379"/>
            <a:ext cx="581888" cy="3472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7A77DD-ECA7-9A58-368B-B0DCE41BA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019" y="4204591"/>
            <a:ext cx="1378527" cy="3864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FA194C-9836-DD6C-1205-A5421AE0C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9195" y="5346985"/>
            <a:ext cx="216862" cy="2788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8C65FF-0808-235C-D388-D433C494B8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7835" y="5412473"/>
            <a:ext cx="216863" cy="17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89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00A99-36E6-E9B5-337F-3A404EE62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numbers as geometry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05F8E-8663-DF56-7E90-B4480357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634836"/>
            <a:ext cx="10691265" cy="43270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Lecture 2 you saw how we defined an algebra of complex numbers. </a:t>
            </a:r>
          </a:p>
          <a:p>
            <a:r>
              <a:rPr lang="en-US" dirty="0"/>
              <a:t>An algebra is a set of objects and rules for combining those objects.</a:t>
            </a:r>
          </a:p>
          <a:p>
            <a:pPr lvl="1"/>
            <a:r>
              <a:rPr lang="en-US" dirty="0"/>
              <a:t>We defined the set of objects to be all combinations of a real number plus an imaginary number. </a:t>
            </a:r>
          </a:p>
          <a:p>
            <a:pPr lvl="1"/>
            <a:r>
              <a:rPr lang="en-US" dirty="0"/>
              <a:t>We defined the rules to be addition, multiplication, exponentiation. </a:t>
            </a:r>
          </a:p>
          <a:p>
            <a:r>
              <a:rPr lang="en-US" dirty="0"/>
              <a:t>The objects and rules are represented by discrete symbols. Arithmetic is an algebra where the objects are real numbers, and the rules are things like + and ⨉. The algebra gives us ways to produce new sets of legal symbol combinations. </a:t>
            </a:r>
          </a:p>
          <a:p>
            <a:r>
              <a:rPr lang="en-US" dirty="0"/>
              <a:t>Geometry on the other hand describes the relationships between objects in space. Euclid’s geometry writing had no symbols.</a:t>
            </a:r>
          </a:p>
          <a:p>
            <a:r>
              <a:rPr lang="en-US" dirty="0"/>
              <a:t>Rene Descartes was the first to show that the same mathematical objects could be described geometrically (drawings) and algebraically (applying symbol rules).</a:t>
            </a:r>
          </a:p>
          <a:p>
            <a:r>
              <a:rPr lang="en-US" dirty="0"/>
              <a:t>We will find it useful in this course to switch back and forth between the two representations.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568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A458B-DE72-C2A4-912A-59FF8FCFF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Geometry is algebra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7BE0B1-BF6A-8DFD-7A8B-8D6134CBA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7224" r="5518" b="19355"/>
          <a:stretch>
            <a:fillRect/>
          </a:stretch>
        </p:blipFill>
        <p:spPr>
          <a:xfrm>
            <a:off x="355865" y="1639975"/>
            <a:ext cx="4856813" cy="419999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0E783B-E9A0-7225-1F9B-2F5EDFD7D5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7448" y="1496571"/>
            <a:ext cx="6019800" cy="4343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7E4EB5-F0BE-E2E0-21D1-463BF8FEC0E5}"/>
              </a:ext>
            </a:extLst>
          </p:cNvPr>
          <p:cNvSpPr txBox="1"/>
          <p:nvPr/>
        </p:nvSpPr>
        <p:spPr>
          <a:xfrm>
            <a:off x="273729" y="6119336"/>
            <a:ext cx="51826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E0E0E"/>
                </a:solidFill>
                <a:effectLst/>
                <a:latin typeface=".AppleSystemUIFont"/>
              </a:rPr>
              <a:t>A) </a:t>
            </a:r>
            <a:r>
              <a:rPr lang="en-US" sz="1400" b="1" dirty="0">
                <a:solidFill>
                  <a:srgbClr val="0E0E0E"/>
                </a:solidFill>
                <a:effectLst/>
                <a:latin typeface=".AppleSystemUIFont"/>
              </a:rPr>
              <a:t>Geometry. </a:t>
            </a:r>
            <a:r>
              <a:rPr lang="en-US" sz="1400" dirty="0">
                <a:solidFill>
                  <a:srgbClr val="0E0E0E"/>
                </a:solidFill>
                <a:effectLst/>
                <a:latin typeface=".AppleSystemUIFont"/>
              </a:rPr>
              <a:t>Spatial reasoning only. Symbols are named points, not variables. </a:t>
            </a:r>
            <a:r>
              <a:rPr lang="en-US" sz="1400" b="1" dirty="0"/>
              <a:t>Euclid (Elements, ca. 300 BCE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D33776-4FA2-E3CE-9FE8-4AD77CE446BB}"/>
              </a:ext>
            </a:extLst>
          </p:cNvPr>
          <p:cNvSpPr txBox="1"/>
          <p:nvPr/>
        </p:nvSpPr>
        <p:spPr>
          <a:xfrm>
            <a:off x="5456424" y="6119336"/>
            <a:ext cx="67355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rgbClr val="0E0E0E"/>
                </a:solidFill>
                <a:effectLst/>
                <a:latin typeface="Helvetica Neue" panose="02000503000000020004" pitchFamily="2" charset="0"/>
              </a:rPr>
              <a:t>B) Analytic Geometry</a:t>
            </a:r>
            <a:r>
              <a:rPr lang="en-US" sz="1400" dirty="0">
                <a:solidFill>
                  <a:srgbClr val="0E0E0E"/>
                </a:solidFill>
                <a:effectLst/>
                <a:latin typeface=".AppleSystemUIFont"/>
              </a:rPr>
              <a:t>. Spatial objects are mapped to algebraic objects. </a:t>
            </a:r>
            <a:r>
              <a:rPr lang="en-US" sz="1400" b="1" dirty="0"/>
              <a:t>René Descartes (La </a:t>
            </a:r>
            <a:r>
              <a:rPr lang="en-US" sz="1400" b="1" dirty="0" err="1"/>
              <a:t>Géométrie</a:t>
            </a:r>
            <a:r>
              <a:rPr lang="en-US" sz="1400" b="1" dirty="0"/>
              <a:t>, 1637)</a:t>
            </a:r>
          </a:p>
          <a:p>
            <a:pPr>
              <a:buNone/>
            </a:pPr>
            <a:endParaRPr lang="en-US" sz="1400" dirty="0">
              <a:solidFill>
                <a:srgbClr val="0E0E0E"/>
              </a:solidFill>
              <a:effectLst/>
              <a:latin typeface=".AppleSystemUIFont"/>
            </a:endParaRPr>
          </a:p>
        </p:txBody>
      </p:sp>
    </p:spTree>
    <p:extLst>
      <p:ext uri="{BB962C8B-B14F-4D97-AF65-F5344CB8AC3E}">
        <p14:creationId xmlns:p14="http://schemas.microsoft.com/office/powerpoint/2010/main" val="103168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AA7D-F177-83DE-1EAD-150EE02B1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it matters for quantum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E9A3A-390A-68F7-F544-8F5B5DD61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367" y="1624011"/>
            <a:ext cx="10691265" cy="5062539"/>
          </a:xfrm>
        </p:spPr>
        <p:txBody>
          <a:bodyPr>
            <a:normAutofit/>
          </a:bodyPr>
          <a:lstStyle/>
          <a:p>
            <a:r>
              <a:rPr lang="en-US" sz="2400" dirty="0"/>
              <a:t>We will apply algebraic operations (gates) to a quantum state and describe what is happening geometrically with Bloch spheres.</a:t>
            </a:r>
          </a:p>
          <a:p>
            <a:r>
              <a:rPr lang="en-US" sz="2400" dirty="0"/>
              <a:t>Algebraically:</a:t>
            </a:r>
          </a:p>
          <a:p>
            <a:r>
              <a:rPr lang="en-US" sz="2400" dirty="0"/>
              <a:t>Geometrically: </a:t>
            </a:r>
          </a:p>
          <a:p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C491568-CAA8-EDDB-6D51-DCCD2A83D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98" y="3576286"/>
            <a:ext cx="10691265" cy="294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49B7A8E6-DF91-276F-6084-821FBCE32BF0}"/>
              </a:ext>
            </a:extLst>
          </p:cNvPr>
          <p:cNvSpPr/>
          <p:nvPr/>
        </p:nvSpPr>
        <p:spPr>
          <a:xfrm>
            <a:off x="3501098" y="5243510"/>
            <a:ext cx="514350" cy="285750"/>
          </a:xfrm>
          <a:prstGeom prst="rightArrow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9C2F8E04-A6EF-467F-0E16-7193A2099453}"/>
              </a:ext>
            </a:extLst>
          </p:cNvPr>
          <p:cNvSpPr/>
          <p:nvPr/>
        </p:nvSpPr>
        <p:spPr>
          <a:xfrm>
            <a:off x="6194024" y="5243511"/>
            <a:ext cx="514350" cy="285750"/>
          </a:xfrm>
          <a:prstGeom prst="rightArrow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DDF2E184-C153-2F5C-EFE7-5D2A46266097}"/>
              </a:ext>
            </a:extLst>
          </p:cNvPr>
          <p:cNvSpPr/>
          <p:nvPr/>
        </p:nvSpPr>
        <p:spPr>
          <a:xfrm>
            <a:off x="8844880" y="5272088"/>
            <a:ext cx="514350" cy="285750"/>
          </a:xfrm>
          <a:prstGeom prst="rightArrow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450772-6DB6-D2CC-8B27-E72CD03F6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263" y="2584642"/>
            <a:ext cx="4283362" cy="437450"/>
          </a:xfrm>
          <a:prstGeom prst="rect">
            <a:avLst/>
          </a:prstGeom>
        </p:spPr>
      </p:pic>
      <p:pic>
        <p:nvPicPr>
          <p:cNvPr id="11" name="Picture 2" descr="preview icon">
            <a:extLst>
              <a:ext uri="{FF2B5EF4-FFF2-40B4-BE49-F238E27FC236}">
                <a16:creationId xmlns:a16="http://schemas.microsoft.com/office/drawing/2014/main" id="{6AECE94F-669D-5137-14DC-81FA7D098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21" y="57216"/>
            <a:ext cx="1091179" cy="109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26328BE-9CCE-240B-FD63-5E124F89C046}"/>
              </a:ext>
            </a:extLst>
          </p:cNvPr>
          <p:cNvSpPr txBox="1"/>
          <p:nvPr/>
        </p:nvSpPr>
        <p:spPr>
          <a:xfrm>
            <a:off x="242888" y="6357938"/>
            <a:ext cx="1196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Code to generate figures is available online at: https://</a:t>
            </a:r>
            <a:r>
              <a:rPr lang="en-US" dirty="0" err="1">
                <a:solidFill>
                  <a:srgbClr val="0070C0"/>
                </a:solidFill>
              </a:rPr>
              <a:t>github.com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gmfricke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Quantum_Computing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Complex_Geometry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7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2EE0A-B41A-8883-F989-365151E7D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60ECC-5AEA-ABFD-BB20-D025CA3FA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it matters for quantum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CA737-B2D4-1C78-E123-216603664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367" y="1624011"/>
            <a:ext cx="10691265" cy="5062539"/>
          </a:xfrm>
        </p:spPr>
        <p:txBody>
          <a:bodyPr>
            <a:normAutofit/>
          </a:bodyPr>
          <a:lstStyle/>
          <a:p>
            <a:r>
              <a:rPr lang="en-US" sz="2800" dirty="0"/>
              <a:t>We will apply algebraic operations (gates) to a quantum state and describe what is happening geometrically with Bloch spheres.</a:t>
            </a:r>
          </a:p>
          <a:p>
            <a:r>
              <a:rPr lang="en-US" sz="2800" dirty="0"/>
              <a:t>And eventually in code: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F09EEC-BA0D-3C29-D5D1-5C307001D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074" y="2754824"/>
            <a:ext cx="5281613" cy="33906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8B33DF-8BDA-CB95-C39D-7C85415146A9}"/>
              </a:ext>
            </a:extLst>
          </p:cNvPr>
          <p:cNvSpPr txBox="1"/>
          <p:nvPr/>
        </p:nvSpPr>
        <p:spPr>
          <a:xfrm>
            <a:off x="242888" y="6357938"/>
            <a:ext cx="1196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Code to generate figures is available online at: https://</a:t>
            </a:r>
            <a:r>
              <a:rPr lang="en-US" dirty="0" err="1">
                <a:solidFill>
                  <a:srgbClr val="0070C0"/>
                </a:solidFill>
              </a:rPr>
              <a:t>github.com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gmfricke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Quantum_Computing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Complex_Geometry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3074" name="Picture 2" descr="preview icon">
            <a:extLst>
              <a:ext uri="{FF2B5EF4-FFF2-40B4-BE49-F238E27FC236}">
                <a16:creationId xmlns:a16="http://schemas.microsoft.com/office/drawing/2014/main" id="{943B1E79-05C6-3391-9FC0-AC94084AD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21" y="0"/>
            <a:ext cx="1091179" cy="109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EE1ED3-9C0C-70A8-4F77-FB80D338D783}"/>
              </a:ext>
            </a:extLst>
          </p:cNvPr>
          <p:cNvSpPr txBox="1"/>
          <p:nvPr/>
        </p:nvSpPr>
        <p:spPr>
          <a:xfrm>
            <a:off x="700636" y="4614862"/>
            <a:ext cx="36856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(Aside: Programming languages are generally not algebras, but the quantum part of quantum computing is an algebra.)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183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44C76-C4C1-0A21-9F6A-8C5D904C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complex plane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FDF47-D674-EBC6-8AD9-005184DAF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complex number z = a + bi is a point or vector in the plane</a:t>
            </a:r>
          </a:p>
          <a:p>
            <a:pPr marL="0" indent="0">
              <a:buNone/>
            </a:pPr>
            <a:r>
              <a:rPr lang="en-US" dirty="0"/>
              <a:t>this plane is the </a:t>
            </a:r>
            <a:r>
              <a:rPr lang="en-US" b="1" dirty="0"/>
              <a:t>simplest possible state space</a:t>
            </a:r>
            <a:r>
              <a:rPr lang="en-US" dirty="0"/>
              <a:t> where algebra already </a:t>
            </a:r>
            <a:r>
              <a:rPr lang="en-US" i="1" dirty="0"/>
              <a:t>is</a:t>
            </a:r>
            <a:r>
              <a:rPr lang="en-US" dirty="0"/>
              <a:t> geometry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This mirrors the Bloch sphere idea, but in 2D instead of 3D</a:t>
            </a:r>
          </a:p>
          <a:p>
            <a:pPr marL="0" indent="0">
              <a:buNone/>
            </a:pPr>
            <a:r>
              <a:rPr lang="en-US" dirty="0"/>
              <a:t>Let’s work out how how numbers can be manipulated in the complex plane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461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CD536-02C4-19AC-B5A8-1C77E85D1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329B9-A4D9-B6B2-4BB8-ABC7CA702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Multiplication in the complex algebra corresponds geometrically to rotation and scaling of vectors in the complex plane.</a:t>
            </a:r>
          </a:p>
          <a:p>
            <a:endParaRPr lang="en-US" dirty="0"/>
          </a:p>
          <a:p>
            <a:r>
              <a:rPr lang="en-US" dirty="0"/>
              <a:t>In a quantum computer, the state of the system is described by complex numbers.</a:t>
            </a:r>
          </a:p>
          <a:p>
            <a:r>
              <a:rPr lang="en-US" dirty="0"/>
              <a:t>Programming a quantum computer means applying operations that multiply and combine those complex numbers in precise ways.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715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2D24-6095-AEA6-73FA-3A40A6827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66F4B-046C-F173-F310-F156C53CD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4" y="1769620"/>
            <a:ext cx="10691265" cy="426942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 complex number                             multiplied by complex number                               is,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Is a </a:t>
            </a:r>
            <a:r>
              <a:rPr lang="en-US" b="1" dirty="0"/>
              <a:t>vector</a:t>
            </a:r>
            <a:r>
              <a:rPr lang="en-US" dirty="0"/>
              <a:t> in the complex plane, with:</a:t>
            </a:r>
          </a:p>
          <a:p>
            <a:pPr marL="0" indent="0">
              <a:buNone/>
            </a:pPr>
            <a:r>
              <a:rPr lang="en-US" dirty="0"/>
              <a:t>horizontal component </a:t>
            </a:r>
            <a:r>
              <a:rPr lang="en-US" i="1" dirty="0"/>
              <a:t>a</a:t>
            </a:r>
          </a:p>
          <a:p>
            <a:pPr marL="0" indent="0">
              <a:buNone/>
            </a:pPr>
            <a:r>
              <a:rPr lang="en-US" dirty="0"/>
              <a:t>vertical component </a:t>
            </a:r>
            <a:r>
              <a:rPr lang="en-US" i="1" dirty="0"/>
              <a:t>b</a:t>
            </a:r>
          </a:p>
          <a:p>
            <a:pPr marL="0" indent="0">
              <a:buNone/>
            </a:pPr>
            <a:r>
              <a:rPr lang="en-US" dirty="0"/>
              <a:t>So every complex number has:</a:t>
            </a:r>
          </a:p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/>
              <a:t>length</a:t>
            </a:r>
            <a:r>
              <a:rPr lang="en-US" dirty="0"/>
              <a:t> (its modulus)</a:t>
            </a:r>
          </a:p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/>
              <a:t>direction</a:t>
            </a:r>
            <a:r>
              <a:rPr lang="en-US" dirty="0"/>
              <a:t> (its argument)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61994A-D03A-0F21-179C-3CF60FE64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550" y="5058843"/>
            <a:ext cx="1687513" cy="3463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FC74AE-FA41-0711-3398-AC37842A8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122" y="1790323"/>
            <a:ext cx="1570037" cy="295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F7D9B2-47EE-49F2-6A3E-9BA32C2E5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9141" y="5377739"/>
            <a:ext cx="3080271" cy="7184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00B84E-5244-875F-03CC-B5E4281C549A}"/>
              </a:ext>
            </a:extLst>
          </p:cNvPr>
          <p:cNvSpPr txBox="1"/>
          <p:nvPr/>
        </p:nvSpPr>
        <p:spPr>
          <a:xfrm>
            <a:off x="242888" y="6357938"/>
            <a:ext cx="1196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Code to generate figures is available online at: https://</a:t>
            </a:r>
            <a:r>
              <a:rPr lang="en-US" dirty="0" err="1">
                <a:solidFill>
                  <a:srgbClr val="0070C0"/>
                </a:solidFill>
              </a:rPr>
              <a:t>github.com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gmfricke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Quantum_Computing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Complex_Geometry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E4A444-A11F-7537-30B2-46504276A1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5488" y="2687660"/>
            <a:ext cx="7772400" cy="4044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85C56A-F6B5-1100-424B-9DFFEA93E5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7843" y="1769620"/>
            <a:ext cx="1747838" cy="31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74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50F25-B3C9-0247-4148-5B3F0BAE7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AFBDA-31F9-2835-7526-430C7F1B6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DCA6D-FFF6-61B5-DAEC-2EC9B6C66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complex number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Modulus in vector calculus is just the</a:t>
            </a:r>
          </a:p>
          <a:p>
            <a:pPr marL="0" indent="0">
              <a:buNone/>
            </a:pPr>
            <a:r>
              <a:rPr lang="en-US" dirty="0"/>
              <a:t>length of the vector: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038EF7-24D2-21CC-79C3-4AC802C38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105" y="3610594"/>
            <a:ext cx="1687513" cy="3463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E2AA66-90CD-B067-DC7D-A742567AD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0538" y="2275865"/>
            <a:ext cx="1570037" cy="295656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0B6EC57F-1C10-39B8-654E-91D1B7C0C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289" y="877309"/>
            <a:ext cx="4802734" cy="444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6EF433-9107-7EA2-E7B3-09E4E4FEFB9D}"/>
              </a:ext>
            </a:extLst>
          </p:cNvPr>
          <p:cNvSpPr txBox="1"/>
          <p:nvPr/>
        </p:nvSpPr>
        <p:spPr>
          <a:xfrm>
            <a:off x="242888" y="6357938"/>
            <a:ext cx="1196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Code to generate figures is available online at: https://</a:t>
            </a:r>
            <a:r>
              <a:rPr lang="en-US" dirty="0" err="1">
                <a:solidFill>
                  <a:srgbClr val="0070C0"/>
                </a:solidFill>
              </a:rPr>
              <a:t>github.com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gmfricke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Quantum_Computing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Complex_Geometry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AA30D-D63A-D2F2-2CF7-BD715B6982F8}"/>
              </a:ext>
            </a:extLst>
          </p:cNvPr>
          <p:cNvSpPr txBox="1"/>
          <p:nvPr/>
        </p:nvSpPr>
        <p:spPr>
          <a:xfrm>
            <a:off x="414338" y="5686425"/>
            <a:ext cx="942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Modulus</a:t>
            </a:r>
            <a:r>
              <a:rPr lang="en-US" dirty="0"/>
              <a:t> is a very overloaded term, especially in computer science. It is just Latin for measure. </a:t>
            </a:r>
          </a:p>
        </p:txBody>
      </p:sp>
    </p:spTree>
    <p:extLst>
      <p:ext uri="{BB962C8B-B14F-4D97-AF65-F5344CB8AC3E}">
        <p14:creationId xmlns:p14="http://schemas.microsoft.com/office/powerpoint/2010/main" val="639646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F0222-5861-490C-6216-4FEF180E9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A723C-4513-E685-F51A-7C23FDE46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54534-7C19-4E85-1EC1-0FBC47517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complex number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Argument in vector calculus is just angle between the</a:t>
            </a:r>
          </a:p>
          <a:p>
            <a:pPr marL="0" indent="0">
              <a:buNone/>
            </a:pPr>
            <a:r>
              <a:rPr lang="en-US" dirty="0"/>
              <a:t>vector and the positive real number line (pos. x-axis).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6515A-7FA4-08E4-647D-436BD8C94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538" y="2275865"/>
            <a:ext cx="1570037" cy="2956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849A85-D97E-FD0E-FFA6-BDC737763540}"/>
              </a:ext>
            </a:extLst>
          </p:cNvPr>
          <p:cNvSpPr txBox="1"/>
          <p:nvPr/>
        </p:nvSpPr>
        <p:spPr>
          <a:xfrm>
            <a:off x="242888" y="6357938"/>
            <a:ext cx="1196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Code to generate figures is available online at: https://</a:t>
            </a:r>
            <a:r>
              <a:rPr lang="en-US" dirty="0" err="1">
                <a:solidFill>
                  <a:srgbClr val="0070C0"/>
                </a:solidFill>
              </a:rPr>
              <a:t>github.com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gmfricke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Quantum_Computing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Complex_Geometry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8A9DBA-9097-0339-43D8-463A462FA356}"/>
              </a:ext>
            </a:extLst>
          </p:cNvPr>
          <p:cNvSpPr txBox="1"/>
          <p:nvPr/>
        </p:nvSpPr>
        <p:spPr>
          <a:xfrm>
            <a:off x="414338" y="5686425"/>
            <a:ext cx="10924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It’s called the </a:t>
            </a:r>
            <a:r>
              <a:rPr lang="en-US" i="1" dirty="0"/>
              <a:t>argument</a:t>
            </a:r>
            <a:r>
              <a:rPr lang="en-US" dirty="0"/>
              <a:t> because the standard function for manipulate complex vectors takes      as an argument.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979521E-2CCB-015F-950A-E8DCC92E1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009" y="914400"/>
            <a:ext cx="4814891" cy="445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E65F7C-07E2-1B81-3D20-C8A689EDD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815" y="4231996"/>
            <a:ext cx="4813300" cy="1104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186303-F27A-BF85-DB37-5180D649F1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3287" y="3529584"/>
            <a:ext cx="135467" cy="228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6D5988-0248-A390-4F66-F5013304AE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9897" y="5700713"/>
            <a:ext cx="162721" cy="27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39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FEA49-2C42-A354-BC6D-8B3A19D05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954" y="4750308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Real</a:t>
            </a:r>
            <a:br>
              <a:rPr lang="en-US" dirty="0"/>
            </a:br>
            <a:r>
              <a:rPr lang="en-US" dirty="0"/>
              <a:t>Scalar multiplication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F66FBB-D169-D5D6-13B9-B1CBB8EC6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703" y="2180107"/>
            <a:ext cx="3257550" cy="12604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31B537-CE32-B95A-1B57-0A1732993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560" y="2204357"/>
            <a:ext cx="1185863" cy="7194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09D8A6-3921-D137-8D29-71B2DCEC5D50}"/>
              </a:ext>
            </a:extLst>
          </p:cNvPr>
          <p:cNvSpPr txBox="1"/>
          <p:nvPr/>
        </p:nvSpPr>
        <p:spPr>
          <a:xfrm>
            <a:off x="1300703" y="786319"/>
            <a:ext cx="19962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Algebra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47C168-68AC-152B-0876-CAA7E9182C6B}"/>
              </a:ext>
            </a:extLst>
          </p:cNvPr>
          <p:cNvSpPr txBox="1"/>
          <p:nvPr/>
        </p:nvSpPr>
        <p:spPr>
          <a:xfrm>
            <a:off x="7853986" y="800607"/>
            <a:ext cx="19962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Geometry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36290766-C8EA-DF66-0AED-A235F3499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998" y="1424883"/>
            <a:ext cx="3988649" cy="469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1CF95DE-12AC-6EC0-BC80-2267D6A8A901}"/>
              </a:ext>
            </a:extLst>
          </p:cNvPr>
          <p:cNvSpPr txBox="1"/>
          <p:nvPr/>
        </p:nvSpPr>
        <p:spPr>
          <a:xfrm>
            <a:off x="242888" y="6357938"/>
            <a:ext cx="1196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Code to generate figures is available online at: https://</a:t>
            </a:r>
            <a:r>
              <a:rPr lang="en-US" dirty="0" err="1">
                <a:solidFill>
                  <a:srgbClr val="0070C0"/>
                </a:solidFill>
              </a:rPr>
              <a:t>github.com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gmfricke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Quantum_Computing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Complex_Geometry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437BBF-BDFA-1E0F-376B-37AB2ADC4A07}"/>
              </a:ext>
            </a:extLst>
          </p:cNvPr>
          <p:cNvSpPr txBox="1"/>
          <p:nvPr/>
        </p:nvSpPr>
        <p:spPr>
          <a:xfrm>
            <a:off x="1276352" y="3880202"/>
            <a:ext cx="49960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Multiplication of a complex number by a real scalar lengthens the complex vector </a:t>
            </a:r>
          </a:p>
        </p:txBody>
      </p:sp>
    </p:spTree>
    <p:extLst>
      <p:ext uri="{BB962C8B-B14F-4D97-AF65-F5344CB8AC3E}">
        <p14:creationId xmlns:p14="http://schemas.microsoft.com/office/powerpoint/2010/main" val="1719000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4C4FF-0D88-C2E3-B3FC-00C225FBB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F6A27-360D-FEBC-C57C-48551C08B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954" y="4750308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Multiplication</a:t>
            </a:r>
            <a:br>
              <a:rPr lang="en-US" dirty="0"/>
            </a:br>
            <a:r>
              <a:rPr lang="en-US" dirty="0"/>
              <a:t>Rotation only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7631B9-988C-EDEB-7DE7-937A3176B5F7}"/>
              </a:ext>
            </a:extLst>
          </p:cNvPr>
          <p:cNvSpPr txBox="1"/>
          <p:nvPr/>
        </p:nvSpPr>
        <p:spPr>
          <a:xfrm>
            <a:off x="1300703" y="786319"/>
            <a:ext cx="19962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Algebra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02A6DD-78D2-5334-4E61-76066E149FB0}"/>
              </a:ext>
            </a:extLst>
          </p:cNvPr>
          <p:cNvSpPr txBox="1"/>
          <p:nvPr/>
        </p:nvSpPr>
        <p:spPr>
          <a:xfrm>
            <a:off x="7853986" y="800607"/>
            <a:ext cx="19962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Geometry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934593-BF48-5A19-C55C-0B78B9159834}"/>
              </a:ext>
            </a:extLst>
          </p:cNvPr>
          <p:cNvSpPr txBox="1"/>
          <p:nvPr/>
        </p:nvSpPr>
        <p:spPr>
          <a:xfrm>
            <a:off x="242888" y="6357938"/>
            <a:ext cx="1196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Code to generate figures is available online at: https://</a:t>
            </a:r>
            <a:r>
              <a:rPr lang="en-US" dirty="0" err="1">
                <a:solidFill>
                  <a:srgbClr val="0070C0"/>
                </a:solidFill>
              </a:rPr>
              <a:t>github.com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gmfricke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Quantum_Computing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Complex_Geometry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8CF9B3-9012-5622-52B6-DEB784AF2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30" y="2380675"/>
            <a:ext cx="3676790" cy="9270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9896A5-F6A9-4F10-A770-0D20A9D2E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3240" y="2366385"/>
            <a:ext cx="1640253" cy="9270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71C17FD-3DD8-1E84-98E9-E3A82898F28E}"/>
              </a:ext>
            </a:extLst>
          </p:cNvPr>
          <p:cNvSpPr txBox="1"/>
          <p:nvPr/>
        </p:nvSpPr>
        <p:spPr>
          <a:xfrm>
            <a:off x="768130" y="3880202"/>
            <a:ext cx="55042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Multiplication of the real number 1 by the imaginary number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rotates the complex vector by 90 degrees 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CCAC228F-1AEC-7C73-FA7D-88D36E62E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923" y="1514213"/>
            <a:ext cx="4581601" cy="454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008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53E91-81BD-D1C3-6431-D4B2E8C05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64948-EE0A-F7DB-92C9-44637D461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954" y="4750308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Multiplication</a:t>
            </a:r>
            <a:br>
              <a:rPr lang="en-US" dirty="0"/>
            </a:br>
            <a:r>
              <a:rPr lang="en-US" dirty="0"/>
              <a:t>Rotation only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427BC4-12BF-0969-C0C8-CE64AA27662D}"/>
              </a:ext>
            </a:extLst>
          </p:cNvPr>
          <p:cNvSpPr txBox="1"/>
          <p:nvPr/>
        </p:nvSpPr>
        <p:spPr>
          <a:xfrm>
            <a:off x="1300703" y="786319"/>
            <a:ext cx="19962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Algebra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2D00EA-259D-7380-A277-334B41605557}"/>
              </a:ext>
            </a:extLst>
          </p:cNvPr>
          <p:cNvSpPr txBox="1"/>
          <p:nvPr/>
        </p:nvSpPr>
        <p:spPr>
          <a:xfrm>
            <a:off x="7853986" y="800607"/>
            <a:ext cx="19962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Geometry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F0BE02-B371-BACE-1736-7ACEECF67792}"/>
              </a:ext>
            </a:extLst>
          </p:cNvPr>
          <p:cNvSpPr txBox="1"/>
          <p:nvPr/>
        </p:nvSpPr>
        <p:spPr>
          <a:xfrm>
            <a:off x="242888" y="6357938"/>
            <a:ext cx="1196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Code to generate figures is available online at: https://</a:t>
            </a:r>
            <a:r>
              <a:rPr lang="en-US" dirty="0" err="1">
                <a:solidFill>
                  <a:srgbClr val="0070C0"/>
                </a:solidFill>
              </a:rPr>
              <a:t>github.com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gmfricke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Quantum_Computing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Complex_Geometry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386CF8-0288-5563-5F6D-8702BEFA1755}"/>
              </a:ext>
            </a:extLst>
          </p:cNvPr>
          <p:cNvSpPr txBox="1"/>
          <p:nvPr/>
        </p:nvSpPr>
        <p:spPr>
          <a:xfrm>
            <a:off x="768130" y="3880202"/>
            <a:ext cx="55042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Multiplication of the imaginary number </a:t>
            </a:r>
            <a:r>
              <a:rPr lang="en-US" dirty="0" err="1"/>
              <a:t>i</a:t>
            </a:r>
            <a:r>
              <a:rPr lang="en-US" dirty="0"/>
              <a:t> by itself</a:t>
            </a:r>
            <a:r>
              <a:rPr lang="en-US" i="1" dirty="0"/>
              <a:t> </a:t>
            </a:r>
            <a:r>
              <a:rPr lang="en-US" dirty="0"/>
              <a:t>rotates the complex vector by 90 degrees 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4E689ACA-1397-376D-F0D8-E58BEA3E8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45" y="1371094"/>
            <a:ext cx="4615274" cy="466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416D22-AEC4-A69B-A709-71F4ACE6F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40" y="2073706"/>
            <a:ext cx="3256683" cy="974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3E82DD-0829-7508-210C-FEDB3513E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418" y="2091661"/>
            <a:ext cx="1929463" cy="9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31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9DADA-C655-958D-C48B-511706224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9C75FF3-7E15-CC40-91C2-DF53F4289B6B}"/>
              </a:ext>
            </a:extLst>
          </p:cNvPr>
          <p:cNvSpPr txBox="1"/>
          <p:nvPr/>
        </p:nvSpPr>
        <p:spPr>
          <a:xfrm>
            <a:off x="1300703" y="786319"/>
            <a:ext cx="19962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Algebra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1C2A98-B2EA-AF73-CC47-E0F5A5FB2197}"/>
              </a:ext>
            </a:extLst>
          </p:cNvPr>
          <p:cNvSpPr txBox="1"/>
          <p:nvPr/>
        </p:nvSpPr>
        <p:spPr>
          <a:xfrm>
            <a:off x="7853986" y="800607"/>
            <a:ext cx="19962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Geometry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D83775-E3BB-D19C-D51C-92D29F091F89}"/>
              </a:ext>
            </a:extLst>
          </p:cNvPr>
          <p:cNvSpPr txBox="1"/>
          <p:nvPr/>
        </p:nvSpPr>
        <p:spPr>
          <a:xfrm>
            <a:off x="242888" y="6357938"/>
            <a:ext cx="1196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Code to generate figures is available online at: https://</a:t>
            </a:r>
            <a:r>
              <a:rPr lang="en-US" dirty="0" err="1">
                <a:solidFill>
                  <a:srgbClr val="0070C0"/>
                </a:solidFill>
              </a:rPr>
              <a:t>github.com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gmfricke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Quantum_Computing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Complex_Geometry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55C8E4-2977-8C47-3739-F20E0D7AA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175" y="1603253"/>
            <a:ext cx="3829365" cy="23047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F57765-6667-7E2F-91B8-678D6D1283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175" y="5060852"/>
            <a:ext cx="4062727" cy="8973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809B4D-4665-9534-456E-6C3FF4870E44}"/>
              </a:ext>
            </a:extLst>
          </p:cNvPr>
          <p:cNvSpPr txBox="1"/>
          <p:nvPr/>
        </p:nvSpPr>
        <p:spPr>
          <a:xfrm>
            <a:off x="722956" y="4014785"/>
            <a:ext cx="55042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general multiplying complex vectors together results in a stretched and rotated output vector.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3C1C366E-87DD-2EC5-379C-3422A7CA5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1443351"/>
            <a:ext cx="4614861" cy="461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680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53E5F-CB41-9510-8966-68C2AF2B9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71169D9-9C3B-9158-CB3B-6708F679DE9F}"/>
              </a:ext>
            </a:extLst>
          </p:cNvPr>
          <p:cNvSpPr txBox="1"/>
          <p:nvPr/>
        </p:nvSpPr>
        <p:spPr>
          <a:xfrm>
            <a:off x="1300703" y="786319"/>
            <a:ext cx="19962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Algebra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D1BF7A-1C90-14F6-2AA7-6CE21EE814D6}"/>
              </a:ext>
            </a:extLst>
          </p:cNvPr>
          <p:cNvSpPr txBox="1"/>
          <p:nvPr/>
        </p:nvSpPr>
        <p:spPr>
          <a:xfrm>
            <a:off x="7853986" y="800607"/>
            <a:ext cx="19962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Geometry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A77D1B-04A1-0043-0BF9-A14BE5340FD2}"/>
              </a:ext>
            </a:extLst>
          </p:cNvPr>
          <p:cNvSpPr txBox="1"/>
          <p:nvPr/>
        </p:nvSpPr>
        <p:spPr>
          <a:xfrm>
            <a:off x="242888" y="6357938"/>
            <a:ext cx="1196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Code to generate figures is available online at: https://</a:t>
            </a:r>
            <a:r>
              <a:rPr lang="en-US" dirty="0" err="1">
                <a:solidFill>
                  <a:srgbClr val="0070C0"/>
                </a:solidFill>
              </a:rPr>
              <a:t>github.com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gmfricke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Quantum_Computing</a:t>
            </a:r>
            <a:r>
              <a:rPr lang="en-US" dirty="0">
                <a:solidFill>
                  <a:srgbClr val="0070C0"/>
                </a:solidFill>
              </a:rPr>
              <a:t>/</a:t>
            </a:r>
            <a:r>
              <a:rPr lang="en-US" dirty="0" err="1">
                <a:solidFill>
                  <a:srgbClr val="0070C0"/>
                </a:solidFill>
              </a:rPr>
              <a:t>Complex_Geometry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53962D1-CB4A-E867-192C-8CEA4A624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62" y="2208707"/>
            <a:ext cx="4062727" cy="897350"/>
          </a:xfrm>
          <a:prstGeom prst="rect">
            <a:avLst/>
          </a:prstGeom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A233E73A-6C23-1908-2EAE-A165782BB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1443351"/>
            <a:ext cx="4614861" cy="461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99E9E6-421D-1EDC-1DA4-595187620044}"/>
              </a:ext>
            </a:extLst>
          </p:cNvPr>
          <p:cNvSpPr txBox="1"/>
          <p:nvPr/>
        </p:nvSpPr>
        <p:spPr>
          <a:xfrm>
            <a:off x="669163" y="1510765"/>
            <a:ext cx="55042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We have two simple rules: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9905D1-83A4-03C9-B311-030BC0736E8C}"/>
              </a:ext>
            </a:extLst>
          </p:cNvPr>
          <p:cNvSpPr txBox="1"/>
          <p:nvPr/>
        </p:nvSpPr>
        <p:spPr>
          <a:xfrm>
            <a:off x="544775" y="3686799"/>
            <a:ext cx="550429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When you multiply two complex numbers, the length of the result is the product of their lengths.</a:t>
            </a:r>
          </a:p>
          <a:p>
            <a:endParaRPr lang="en-US" dirty="0"/>
          </a:p>
          <a:p>
            <a:r>
              <a:rPr lang="en-US" dirty="0"/>
              <a:t>The argument of the product is the sum of their arguments. </a:t>
            </a:r>
          </a:p>
        </p:txBody>
      </p:sp>
    </p:spTree>
    <p:extLst>
      <p:ext uri="{BB962C8B-B14F-4D97-AF65-F5344CB8AC3E}">
        <p14:creationId xmlns:p14="http://schemas.microsoft.com/office/powerpoint/2010/main" val="3760258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5CF2E-DDDA-F2EE-616D-47F80DDB7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724" y="136589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Algebraic derivation of the modulus product rule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575A10-1762-9489-E406-84E3DCF15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057" y="1625092"/>
            <a:ext cx="7073900" cy="596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B15554-B7EF-D24A-C8F3-25A3852AC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057" y="2367215"/>
            <a:ext cx="6375400" cy="571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197728-7F57-2C48-34AA-1DB358266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057" y="3104177"/>
            <a:ext cx="6083300" cy="520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825ECF-E6EF-F9E4-7BD8-DC9E554E9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5994" y="3884474"/>
            <a:ext cx="9906006" cy="5207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6865E9F-6037-ED27-A663-C6ED4C1168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2560" y="4614223"/>
            <a:ext cx="5473700" cy="4445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FA3781D-3D67-3FB4-650B-A7820E4D2339}"/>
                  </a:ext>
                </a:extLst>
              </p14:cNvPr>
              <p14:cNvContentPartPr/>
              <p14:nvPr/>
            </p14:nvContentPartPr>
            <p14:xfrm>
              <a:off x="5314777" y="3782432"/>
              <a:ext cx="839160" cy="6508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FA3781D-3D67-3FB4-650B-A7820E4D233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06137" y="3773432"/>
                <a:ext cx="856800" cy="66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CB3E161-E7A3-D732-836E-22139082B6D4}"/>
                  </a:ext>
                </a:extLst>
              </p14:cNvPr>
              <p14:cNvContentPartPr/>
              <p14:nvPr/>
            </p14:nvContentPartPr>
            <p14:xfrm>
              <a:off x="9751417" y="3805472"/>
              <a:ext cx="980280" cy="6494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CB3E161-E7A3-D732-836E-22139082B6D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42417" y="3796832"/>
                <a:ext cx="997920" cy="66708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83E0C992-33D8-DDC3-BCBD-ED81A38FE6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2560" y="5268823"/>
            <a:ext cx="5334000" cy="5207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49F6DCD-1FDA-EEAD-14F6-1FEDB738C5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2157" y="982752"/>
            <a:ext cx="34036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186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0BCFE-5138-799C-9C14-F080E07F1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CF2DE-7E30-49FD-3EAA-E03833AB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94201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Algebraic derivation of the modulus product rule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7EA974-D59C-AC7B-80FC-0EDB2AD4F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057" y="1625092"/>
            <a:ext cx="7073900" cy="596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057428-6B9D-326E-7BE1-E0D8523FF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675" y="2668590"/>
            <a:ext cx="5067300" cy="520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6002F4-1B43-709D-4C15-4EFDBAD5F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057" y="3783013"/>
            <a:ext cx="6565900" cy="5207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F9DB49-04B6-699D-36C3-6DF067EA37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57" y="4897436"/>
            <a:ext cx="3035300" cy="5207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3717326-4638-6822-78C4-F6603808C5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3957" y="5418136"/>
            <a:ext cx="965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21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3C363-06B7-3BE3-E7F3-251EC137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8E1B3-192F-C1E0-FC77-BAD35F32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85" y="94201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Algebraic derivation of the ARGUMENT product rule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ECA26B-637B-7F14-4BC1-CFCB667B2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117" y="1430368"/>
            <a:ext cx="6604000" cy="46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CD6F11-4ED6-C74D-B7A7-70A9A352D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087" y="2119312"/>
            <a:ext cx="5168900" cy="419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BC37C1-185F-AEC6-9E7B-6643ECD20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6737" y="2638424"/>
            <a:ext cx="5435600" cy="469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A0AF19-D6E3-1304-5056-376930B69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3251200"/>
            <a:ext cx="7772400" cy="8956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43BD1B-67FB-72D0-2389-E266B00057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2917" y="4387819"/>
            <a:ext cx="7772400" cy="241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2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8691C-B165-D9C2-E244-3CB0DFAC4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44C5F-AEFB-FB72-8DAE-A00F30B04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85" y="94201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Algebraic derivation of the ARGUMENT product rule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C01118-0751-87D4-CA5C-230FBAE20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117" y="1430368"/>
            <a:ext cx="6604000" cy="469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771F0C-C02F-493F-E282-97A462DD8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987" y="2324100"/>
            <a:ext cx="4737100" cy="952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EFC518-59CF-6B4E-76A0-79E99FD0DF9E}"/>
              </a:ext>
            </a:extLst>
          </p:cNvPr>
          <p:cNvSpPr txBox="1"/>
          <p:nvPr/>
        </p:nvSpPr>
        <p:spPr>
          <a:xfrm>
            <a:off x="1132159" y="3921619"/>
            <a:ext cx="1478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Trig identity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E44FC4-39AF-F41C-40B9-35999EBC1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0916" y="3585585"/>
            <a:ext cx="5791200" cy="1041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027AAC-5342-FA6D-B1C1-15609D4122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4287" y="4798982"/>
            <a:ext cx="56388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553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DDC13-A1B9-A7B0-ECAE-C5720869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04215-5A37-FFE8-9CD0-A3E586F59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85" y="94201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Algebraic derivation of the ARGUMENT product rule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69505C-C20C-EE4D-A12A-F663B634F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117" y="1430368"/>
            <a:ext cx="6604000" cy="46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D05E91-5109-C14A-4BB4-579CB0C1B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717" y="2171700"/>
            <a:ext cx="5638800" cy="1257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FD975C-EDC7-709B-2A64-B37CB3819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517" y="3700432"/>
            <a:ext cx="5740400" cy="1257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E324A0-7976-C4A9-4506-DAA18EBDF8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517" y="3700432"/>
            <a:ext cx="1625600" cy="1257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9603C3-602F-63DD-1438-240ABB3310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0567" y="5098989"/>
            <a:ext cx="72771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46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0F215-9132-1516-F2D1-957A8BE79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CF3B2-14A8-E260-43F1-41ED6AE8E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85" y="94201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Algebraic derivation of the ARGUMENT product rule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650693-18F4-14F8-CA89-D62C6B0AB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117" y="1430368"/>
            <a:ext cx="6604000" cy="469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E6AE59-2CE4-4F31-D251-EEEB2432C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017" y="2624138"/>
            <a:ext cx="5664200" cy="952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F7754B-91DB-EC6B-2611-65CD4589889C}"/>
              </a:ext>
            </a:extLst>
          </p:cNvPr>
          <p:cNvSpPr txBox="1"/>
          <p:nvPr/>
        </p:nvSpPr>
        <p:spPr>
          <a:xfrm>
            <a:off x="5324748" y="3931176"/>
            <a:ext cx="771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CF359E-3335-E0A1-C40E-434E0FA7A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1824" y="4475132"/>
            <a:ext cx="4737100" cy="952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41FE5D-F037-F8E5-F344-2BF92409E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3957" y="5418136"/>
            <a:ext cx="965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96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5BF11-F840-9BD3-4BDE-4BA48AD46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1E0B8-4BDD-0887-8B1C-D77DF3A1C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have a way to relate any two vectors in the complex plane: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            tells you the difference in length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tells you the difference in rotation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D7C2ED-E972-27F3-E5C9-C3472A492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713" y="2997200"/>
            <a:ext cx="622300" cy="863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7142CD-0069-0E93-EF2E-4B9D56D41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713" y="4210558"/>
            <a:ext cx="1612900" cy="850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C5A55E-7B95-DB0D-7992-B657E46E4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188" y="6337300"/>
            <a:ext cx="6091237" cy="4624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3D65A4-05B0-B740-8BBB-81445E90D825}"/>
              </a:ext>
            </a:extLst>
          </p:cNvPr>
          <p:cNvSpPr txBox="1"/>
          <p:nvPr/>
        </p:nvSpPr>
        <p:spPr>
          <a:xfrm>
            <a:off x="342901" y="6255817"/>
            <a:ext cx="3443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We are thinking of an algebraic and geometric objects. </a:t>
            </a:r>
          </a:p>
        </p:txBody>
      </p:sp>
    </p:spTree>
    <p:extLst>
      <p:ext uri="{BB962C8B-B14F-4D97-AF65-F5344CB8AC3E}">
        <p14:creationId xmlns:p14="http://schemas.microsoft.com/office/powerpoint/2010/main" val="2449825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8A371-89A1-0271-3C75-F76E07EDC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95713-B9A8-D697-24B4-1361FC226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Exponentiation is repeated multiplication.</a:t>
            </a:r>
          </a:p>
          <a:p>
            <a:endParaRPr lang="en-US" dirty="0"/>
          </a:p>
          <a:p>
            <a:r>
              <a:rPr lang="en-US" dirty="0"/>
              <a:t>We already know a couple of things from properties of multiplication: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Each multiplication by </a:t>
            </a:r>
            <a:r>
              <a:rPr lang="en-US" i="1" dirty="0"/>
              <a:t>z</a:t>
            </a:r>
            <a:r>
              <a:rPr lang="en-US" dirty="0"/>
              <a:t> scales by |</a:t>
            </a:r>
            <a:r>
              <a:rPr lang="en-US" i="1" dirty="0"/>
              <a:t>z</a:t>
            </a:r>
            <a:r>
              <a:rPr lang="en-US" dirty="0"/>
              <a:t>|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Each rotation by </a:t>
            </a:r>
            <a:r>
              <a:rPr lang="en-US" i="1" dirty="0"/>
              <a:t>z</a:t>
            </a:r>
            <a:r>
              <a:rPr lang="en-US" dirty="0"/>
              <a:t> adds </a:t>
            </a:r>
            <a:r>
              <a:rPr lang="en-US" dirty="0" err="1"/>
              <a:t>arg</a:t>
            </a:r>
            <a:r>
              <a:rPr lang="en-US" dirty="0"/>
              <a:t>(</a:t>
            </a:r>
            <a:r>
              <a:rPr lang="en-US" i="1" dirty="0"/>
              <a:t>z</a:t>
            </a:r>
            <a:r>
              <a:rPr lang="en-US" dirty="0"/>
              <a:t>)</a:t>
            </a:r>
            <a:endParaRPr lang="en-US" i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3EF363-6A36-C2CF-4FB9-A1B239E94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962" y="4020317"/>
            <a:ext cx="1993900" cy="46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84D9D9-FFBA-BDDA-ACB2-A1BB977AD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9050" y="4909063"/>
            <a:ext cx="6019800" cy="4699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69B09C2-AAAB-0979-DC32-2995DB90DA43}"/>
              </a:ext>
            </a:extLst>
          </p:cNvPr>
          <p:cNvCxnSpPr>
            <a:cxnSpLocks/>
          </p:cNvCxnSpPr>
          <p:nvPr/>
        </p:nvCxnSpPr>
        <p:spPr>
          <a:xfrm flipV="1">
            <a:off x="8001000" y="2640838"/>
            <a:ext cx="2314575" cy="14511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5E3343-AB16-49CB-64D8-123A3830E2AE}"/>
              </a:ext>
            </a:extLst>
          </p:cNvPr>
          <p:cNvCxnSpPr>
            <a:cxnSpLocks/>
          </p:cNvCxnSpPr>
          <p:nvPr/>
        </p:nvCxnSpPr>
        <p:spPr>
          <a:xfrm flipV="1">
            <a:off x="10115550" y="2640838"/>
            <a:ext cx="200025" cy="20454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1AE5278-9513-02DC-649D-A95568CDEC5D}"/>
              </a:ext>
            </a:extLst>
          </p:cNvPr>
          <p:cNvSpPr txBox="1"/>
          <p:nvPr/>
        </p:nvSpPr>
        <p:spPr>
          <a:xfrm>
            <a:off x="8729663" y="1632112"/>
            <a:ext cx="3300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Yes, these are both modulus: Mathematicians are bad at inventing new names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6B9C16-90D6-A426-CC2A-4EF0F969754D}"/>
              </a:ext>
            </a:extLst>
          </p:cNvPr>
          <p:cNvSpPr txBox="1"/>
          <p:nvPr/>
        </p:nvSpPr>
        <p:spPr>
          <a:xfrm>
            <a:off x="686895" y="6367102"/>
            <a:ext cx="104319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We don’t have a general formula for exponentiation yet, we will move to polar coordinate for that later</a:t>
            </a:r>
          </a:p>
        </p:txBody>
      </p:sp>
    </p:spTree>
    <p:extLst>
      <p:ext uri="{BB962C8B-B14F-4D97-AF65-F5344CB8AC3E}">
        <p14:creationId xmlns:p14="http://schemas.microsoft.com/office/powerpoint/2010/main" val="2999936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BF4D9-A660-04B0-EA42-7C4982D11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A7E70-4180-4583-429A-49CA50F1C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1A25C-50A2-5CE4-D7A4-C7582ACD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Sanity checks: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4D5AB99-2D55-68EA-2472-2FB086050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099" y="3118411"/>
            <a:ext cx="8960747" cy="3084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1FAC7C-2E55-001B-FF16-42947248D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99" y="3784198"/>
            <a:ext cx="10691266" cy="3097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614DF5-FC6C-C732-4B5A-8C90DABF805B}"/>
              </a:ext>
            </a:extLst>
          </p:cNvPr>
          <p:cNvSpPr txBox="1"/>
          <p:nvPr/>
        </p:nvSpPr>
        <p:spPr>
          <a:xfrm>
            <a:off x="700635" y="5401566"/>
            <a:ext cx="7314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Quantum evolution preserves length, so only rotations are allowed.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818E9E-E5B3-B65F-6334-003A3DAA6B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099" y="4467047"/>
            <a:ext cx="10691265" cy="30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73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83EFD-B622-2EB7-0062-2F37637A4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FEE9E-CE30-F7BA-87FA-755C47F3C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 of powers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A6DC1-18F0-E7CA-6281-CC664C474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Real numbers have two senses of inverse: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Fixed exponent, solve for the base</a:t>
            </a:r>
          </a:p>
          <a:p>
            <a:pPr marL="0" indent="0">
              <a:buNone/>
            </a:pPr>
            <a:r>
              <a:rPr lang="en-US" dirty="0"/>
              <a:t>This is taking the nth root.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Fixed base, solve for the exponent: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These are functions: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21440C-EA00-E05E-50AE-3615A003D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775" y="3010471"/>
            <a:ext cx="4660900" cy="533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BA0D7E-CF50-A1F0-3114-ECC9D7934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8161" y="4475065"/>
            <a:ext cx="5156200" cy="469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6BC52C-2A1B-5550-FD73-3BA9AA335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1972" y="1001873"/>
            <a:ext cx="454027" cy="436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2D1171-218A-AE8D-2752-7742DCD3DA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1675" y="5456241"/>
            <a:ext cx="2108200" cy="431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3350C3-3BE2-92D8-37A9-2F4D8057E1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4687" y="5355459"/>
            <a:ext cx="36830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37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DADEE-44AF-727D-936D-7B12094A8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590AD-7563-F80B-67A1-3FE42EDD2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 of powers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740F-FFB3-D83A-97D8-C852F4203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Roots and logarithms of complex numbers have more than one possible value.</a:t>
            </a:r>
          </a:p>
          <a:p>
            <a:pPr marL="0" indent="0">
              <a:buNone/>
            </a:pPr>
            <a:r>
              <a:rPr lang="en-US" dirty="0"/>
              <a:t>The multi-valued nature of roots is fundamentally because complex numbers live in a plane, not a line like the real numbers do.</a:t>
            </a:r>
          </a:p>
          <a:p>
            <a:pPr marL="0" indent="0">
              <a:buNone/>
            </a:pPr>
            <a:r>
              <a:rPr lang="en-US" dirty="0"/>
              <a:t>On the real number line there is a strict ordering and no angles between values.</a:t>
            </a:r>
          </a:p>
          <a:p>
            <a:pPr marL="0" indent="0">
              <a:buNone/>
            </a:pPr>
            <a:r>
              <a:rPr lang="en-US" dirty="0"/>
              <a:t>Values on the complex plane have an argument (angle) and modulus (length).</a:t>
            </a:r>
          </a:p>
          <a:p>
            <a:pPr marL="0" indent="0">
              <a:buNone/>
            </a:pPr>
            <a:r>
              <a:rPr lang="en-US" dirty="0"/>
              <a:t>Since we have angles between numbers and angles wrap (mod 2π) then we can have several output values</a:t>
            </a:r>
          </a:p>
          <a:p>
            <a:pPr marL="0" indent="0">
              <a:buNone/>
            </a:pPr>
            <a:r>
              <a:rPr lang="en-US" dirty="0"/>
              <a:t>Logs and roots of complex numbers are therefore not single-valued functions; they are set-valued mappings, where the output is a subset (an element of the powerset of inverses) of complex numbers consisting of all possible inverses.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CE84BA-16C2-6550-B46D-8C1F26E0F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774" y="1025680"/>
            <a:ext cx="411630" cy="445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DA8799-543F-4E79-A6B7-743930479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954" y="6242368"/>
            <a:ext cx="28829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04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FFBE760-6FB7-CB37-54CD-5BCFB80D6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267" y="778459"/>
            <a:ext cx="5542820" cy="5301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F6366CB-1525-F11C-6FFE-1DBEE316B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 dirty="0"/>
              <a:t>Inverse of powers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588036-ECF4-4072-C3B9-466B5F3B8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774" y="1025680"/>
            <a:ext cx="411630" cy="4459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F362E2-D110-A3BE-107D-E3413A0F0F19}"/>
              </a:ext>
            </a:extLst>
          </p:cNvPr>
          <p:cNvSpPr txBox="1"/>
          <p:nvPr/>
        </p:nvSpPr>
        <p:spPr>
          <a:xfrm>
            <a:off x="700635" y="2135517"/>
            <a:ext cx="55428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There are 5 solution vectors to the problem of finding the fift</a:t>
            </a:r>
            <a:r>
              <a:rPr lang="en-US" dirty="0">
                <a:solidFill>
                  <a:srgbClr val="0E0E0E"/>
                </a:solidFill>
                <a:latin typeface=".AppleSystemUIFont"/>
              </a:rPr>
              <a:t>h root of </a:t>
            </a:r>
            <a:r>
              <a:rPr lang="en-US" i="1" dirty="0">
                <a:solidFill>
                  <a:srgbClr val="0E0E0E"/>
                </a:solidFill>
                <a:latin typeface=".AppleSystemUIFont"/>
              </a:rPr>
              <a:t>z</a:t>
            </a:r>
            <a:r>
              <a:rPr lang="en-US" dirty="0">
                <a:solidFill>
                  <a:srgbClr val="0E0E0E"/>
                </a:solidFill>
                <a:latin typeface=".AppleSystemUIFont"/>
              </a:rPr>
              <a:t> </a:t>
            </a: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(4 blue and one under the orange vector.)</a:t>
            </a:r>
          </a:p>
          <a:p>
            <a:pPr>
              <a:buNone/>
            </a:pPr>
            <a:endParaRPr lang="en-US" dirty="0">
              <a:solidFill>
                <a:srgbClr val="0E0E0E"/>
              </a:solidFill>
              <a:latin typeface=".AppleSystemUIFont"/>
            </a:endParaRPr>
          </a:p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We have been using cartesian algebraic representations for the geometry of the complex plane. </a:t>
            </a:r>
          </a:p>
          <a:p>
            <a:pPr>
              <a:buNone/>
            </a:pPr>
            <a:endParaRPr lang="en-US" dirty="0">
              <a:solidFill>
                <a:srgbClr val="0E0E0E"/>
              </a:solidFill>
              <a:latin typeface=".AppleSystemUIFont"/>
            </a:endParaRPr>
          </a:p>
          <a:p>
            <a:pPr>
              <a:buNone/>
            </a:pPr>
            <a:r>
              <a:rPr lang="en-US" dirty="0">
                <a:solidFill>
                  <a:srgbClr val="0E0E0E"/>
                </a:solidFill>
                <a:latin typeface=".AppleSystemUIFont"/>
              </a:rPr>
              <a:t>Since length and rotation (modulus and argument) are how we are thinking of complex numbers there is another way of mapping geometry to algebra: </a:t>
            </a:r>
            <a:r>
              <a:rPr lang="en-US" b="1" dirty="0">
                <a:solidFill>
                  <a:srgbClr val="0E0E0E"/>
                </a:solidFill>
                <a:latin typeface=".AppleSystemUIFont"/>
              </a:rPr>
              <a:t>polar coordinates. </a:t>
            </a:r>
            <a:endParaRPr lang="en-US" b="1" dirty="0">
              <a:solidFill>
                <a:srgbClr val="0E0E0E"/>
              </a:solidFill>
              <a:effectLst/>
              <a:latin typeface=".AppleSystemUIFon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843430-43B7-720C-63E1-6C29104A7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24" y="5318828"/>
            <a:ext cx="5285099" cy="29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632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4D03F-55E9-ED1D-5F32-DA8F0A90A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306586-0C42-3D42-D08F-C39CA5EF4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 dirty="0"/>
              <a:t>Inverse of powers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4A18A4-28A3-D8DC-81B8-CA99018BF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774" y="1025680"/>
            <a:ext cx="411630" cy="4459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811D6B-D78A-4FDE-7B60-FB9BA88CE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1804103"/>
            <a:ext cx="5285099" cy="299003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95F2B40-8CCF-FDBD-79D0-2EE10EBA7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050" y="805734"/>
            <a:ext cx="5285099" cy="5275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4F69C1-D78B-CF9E-E720-7C02015D6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199" y="3902290"/>
            <a:ext cx="3674114" cy="3704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48BFBB-357B-BF17-B99C-EA26092E016C}"/>
              </a:ext>
            </a:extLst>
          </p:cNvPr>
          <p:cNvSpPr txBox="1"/>
          <p:nvPr/>
        </p:nvSpPr>
        <p:spPr>
          <a:xfrm>
            <a:off x="800100" y="3111695"/>
            <a:ext cx="5295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mapping between polar and cartesian coordinates is: </a:t>
            </a:r>
          </a:p>
        </p:txBody>
      </p:sp>
    </p:spTree>
    <p:extLst>
      <p:ext uri="{BB962C8B-B14F-4D97-AF65-F5344CB8AC3E}">
        <p14:creationId xmlns:p14="http://schemas.microsoft.com/office/powerpoint/2010/main" val="1237997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CD66A-434A-97F5-CEAD-8ED05C810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875CDC-C3E6-A69F-059A-B4678A14E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 dirty="0"/>
              <a:t>Multiplication 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794618-1C03-591A-A2D7-8E08C006F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291" y="1028700"/>
            <a:ext cx="411630" cy="4459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1995B1-BF14-B419-AA82-22B0703A7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465" y="2012442"/>
            <a:ext cx="5168900" cy="4191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600835-F999-9FC1-7842-719C5279EF6E}"/>
              </a:ext>
            </a:extLst>
          </p:cNvPr>
          <p:cNvSpPr txBox="1"/>
          <p:nvPr/>
        </p:nvSpPr>
        <p:spPr>
          <a:xfrm>
            <a:off x="863600" y="2013126"/>
            <a:ext cx="1993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Cartesian form: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8FD82B-A79B-0113-9236-02263FE78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0364" y="2586961"/>
            <a:ext cx="7772400" cy="4039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AD47A8-29A7-80D9-485C-0107A85B8637}"/>
              </a:ext>
            </a:extLst>
          </p:cNvPr>
          <p:cNvSpPr txBox="1"/>
          <p:nvPr/>
        </p:nvSpPr>
        <p:spPr>
          <a:xfrm>
            <a:off x="863600" y="3637138"/>
            <a:ext cx="1993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Polar form: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F12339C-A930-1118-4AB5-7F80E3DEF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2955" y="3602568"/>
            <a:ext cx="9071435" cy="4039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04867DF-9DD9-AB87-58EB-80EB6BE4E3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2955" y="4274118"/>
            <a:ext cx="7772400" cy="45004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53D75D9-D1BF-42FD-81D1-EBAD6C7A2650}"/>
              </a:ext>
            </a:extLst>
          </p:cNvPr>
          <p:cNvSpPr txBox="1"/>
          <p:nvPr/>
        </p:nvSpPr>
        <p:spPr>
          <a:xfrm>
            <a:off x="375717" y="4991811"/>
            <a:ext cx="114405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Cartesian form, multiplication produces terms like ac and ad, whose geometric meaning is not immediately clear.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 polar form, multiplication corresponds directly to multiplying lengths and adding angles, which gives a clear geometric interpretation.</a:t>
            </a:r>
          </a:p>
        </p:txBody>
      </p:sp>
    </p:spTree>
    <p:extLst>
      <p:ext uri="{BB962C8B-B14F-4D97-AF65-F5344CB8AC3E}">
        <p14:creationId xmlns:p14="http://schemas.microsoft.com/office/powerpoint/2010/main" val="41355833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BFCC0-C394-E7B1-EBCF-908C9F013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BFB886-4404-15E5-56A1-F5EED361B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 dirty="0"/>
              <a:t>Powers 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79AA21-1BCC-8CD0-B974-6056956A3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779" y="1017489"/>
            <a:ext cx="411630" cy="445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2B6BAF-B110-1E71-317B-4570EED1E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312" y="2221992"/>
            <a:ext cx="7772400" cy="4397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1C9C86-57E2-08BE-D0AD-48F2BAC10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312" y="4860434"/>
            <a:ext cx="5600700" cy="4699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5BE71F-0020-1576-AAD5-509D71737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9431" y="3429000"/>
            <a:ext cx="7772400" cy="45004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C9A49B6-FB7C-220F-32D2-B259B9B4CABD}"/>
              </a:ext>
            </a:extLst>
          </p:cNvPr>
          <p:cNvSpPr txBox="1"/>
          <p:nvPr/>
        </p:nvSpPr>
        <p:spPr>
          <a:xfrm>
            <a:off x="1188623" y="2872649"/>
            <a:ext cx="5497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Since complex multiplication in polar form is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B52879-7D5D-A213-8460-DC2AA2F09881}"/>
              </a:ext>
            </a:extLst>
          </p:cNvPr>
          <p:cNvSpPr txBox="1"/>
          <p:nvPr/>
        </p:nvSpPr>
        <p:spPr>
          <a:xfrm>
            <a:off x="1188623" y="4185073"/>
            <a:ext cx="5497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Exponentiation is just: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5020BF-56AC-3DBE-4853-88ADC6328874}"/>
              </a:ext>
            </a:extLst>
          </p:cNvPr>
          <p:cNvSpPr txBox="1"/>
          <p:nvPr/>
        </p:nvSpPr>
        <p:spPr>
          <a:xfrm>
            <a:off x="1188623" y="5655845"/>
            <a:ext cx="74861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Exponentiation scales the length by </a:t>
            </a:r>
            <a:r>
              <a:rPr lang="en-US" i="1" dirty="0" err="1">
                <a:solidFill>
                  <a:srgbClr val="0E0E0E"/>
                </a:solidFill>
                <a:effectLst/>
                <a:latin typeface=".AppleSystemUIFont"/>
              </a:rPr>
              <a:t>r</a:t>
            </a:r>
            <a:r>
              <a:rPr lang="en-US" i="1" baseline="30000" dirty="0" err="1">
                <a:solidFill>
                  <a:srgbClr val="0E0E0E"/>
                </a:solidFill>
                <a:latin typeface=".AppleSystemUIFont"/>
              </a:rPr>
              <a:t>n</a:t>
            </a: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 and multiplies the angle by </a:t>
            </a:r>
            <a:r>
              <a:rPr lang="en-US" i="1" dirty="0">
                <a:solidFill>
                  <a:srgbClr val="0E0E0E"/>
                </a:solidFill>
                <a:effectLst/>
                <a:latin typeface=".AppleSystemUIFont"/>
              </a:rPr>
              <a:t>n</a:t>
            </a: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7324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636ED-8504-3560-B498-3D3A97AA3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CDBF5C-6F5A-1D84-4E7D-58B4ED74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 dirty="0"/>
              <a:t>Powers 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97A43E-11A2-2567-7E17-4DBFE2843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779" y="1017489"/>
            <a:ext cx="411630" cy="4459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575FF9-1048-7B04-1B51-74F45E039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35" y="2401681"/>
            <a:ext cx="3381020" cy="2836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6CDC531-9B09-7E9C-3F95-31E22C2A369D}"/>
              </a:ext>
            </a:extLst>
          </p:cNvPr>
          <p:cNvSpPr txBox="1"/>
          <p:nvPr/>
        </p:nvSpPr>
        <p:spPr>
          <a:xfrm>
            <a:off x="598429" y="1852660"/>
            <a:ext cx="5497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Exponentiation is just: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D04EC4-763A-8097-34E5-794D5D5E69CB}"/>
              </a:ext>
            </a:extLst>
          </p:cNvPr>
          <p:cNvSpPr txBox="1"/>
          <p:nvPr/>
        </p:nvSpPr>
        <p:spPr>
          <a:xfrm>
            <a:off x="598429" y="2954100"/>
            <a:ext cx="411644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Exponentiation scales the length by </a:t>
            </a:r>
            <a:r>
              <a:rPr lang="en-US" i="1" dirty="0" err="1">
                <a:solidFill>
                  <a:srgbClr val="0E0E0E"/>
                </a:solidFill>
                <a:effectLst/>
                <a:latin typeface=".AppleSystemUIFont"/>
              </a:rPr>
              <a:t>r</a:t>
            </a:r>
            <a:r>
              <a:rPr lang="en-US" i="1" baseline="30000" dirty="0" err="1">
                <a:solidFill>
                  <a:srgbClr val="0E0E0E"/>
                </a:solidFill>
                <a:latin typeface=".AppleSystemUIFont"/>
              </a:rPr>
              <a:t>n</a:t>
            </a: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 and multiplies the angle by </a:t>
            </a:r>
            <a:r>
              <a:rPr lang="en-US" i="1" dirty="0">
                <a:solidFill>
                  <a:srgbClr val="0E0E0E"/>
                </a:solidFill>
                <a:effectLst/>
                <a:latin typeface=".AppleSystemUIFont"/>
              </a:rPr>
              <a:t>n</a:t>
            </a: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.</a:t>
            </a:r>
          </a:p>
          <a:p>
            <a:pPr>
              <a:buNone/>
            </a:pPr>
            <a:endParaRPr lang="en-US" dirty="0">
              <a:solidFill>
                <a:srgbClr val="0E0E0E"/>
              </a:solidFill>
              <a:latin typeface=".AppleSystemUIFont"/>
            </a:endParaRPr>
          </a:p>
          <a:p>
            <a:pPr>
              <a:buNone/>
            </a:pPr>
            <a:endParaRPr lang="en-US" dirty="0">
              <a:solidFill>
                <a:srgbClr val="0E0E0E"/>
              </a:solidFill>
              <a:effectLst/>
              <a:latin typeface=".AppleSystemUIFont"/>
            </a:endParaRPr>
          </a:p>
          <a:p>
            <a:pPr>
              <a:buNone/>
            </a:pPr>
            <a:r>
              <a:rPr lang="en-US" dirty="0">
                <a:solidFill>
                  <a:srgbClr val="0E0E0E"/>
                </a:solidFill>
                <a:latin typeface=".AppleSystemUIFont"/>
              </a:rPr>
              <a:t>The modulus and argument of the vector result of each successive power increases.</a:t>
            </a:r>
            <a:endParaRPr lang="en-US" dirty="0">
              <a:solidFill>
                <a:srgbClr val="0E0E0E"/>
              </a:solidFill>
              <a:effectLst/>
              <a:latin typeface=".AppleSystemUIFon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EB4106-1136-B1CA-4B4F-0877BFFB2C1B}"/>
              </a:ext>
            </a:extLst>
          </p:cNvPr>
          <p:cNvSpPr txBox="1"/>
          <p:nvPr/>
        </p:nvSpPr>
        <p:spPr>
          <a:xfrm>
            <a:off x="572348" y="4792511"/>
            <a:ext cx="3365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0E0E0E"/>
                </a:solidFill>
                <a:effectLst/>
                <a:latin typeface="Helvetica Neue" panose="02000503000000020004" pitchFamily="2" charset="0"/>
              </a:rPr>
              <a:t>This is De Moivre’s formula</a:t>
            </a:r>
            <a:endParaRPr lang="en-US" dirty="0">
              <a:solidFill>
                <a:srgbClr val="0E0E0E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44FDAB25-E660-F64D-DC02-D4A0CA9B9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483" y="778668"/>
            <a:ext cx="5111704" cy="530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745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B0415-2FDB-195B-0997-3E3E2A5EA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A2A19F8-FC17-8CC3-C0A0-7BA84700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 dirty="0"/>
              <a:t>Powers 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5A6073-F93A-A1B8-3F9C-7C57999E7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779" y="1017489"/>
            <a:ext cx="411630" cy="4459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8E8AE9-2C71-FA38-18B6-C7CFF2C61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35" y="3271100"/>
            <a:ext cx="3381020" cy="2836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8017332-7C7F-8A79-DD60-4E5FE84E33FE}"/>
              </a:ext>
            </a:extLst>
          </p:cNvPr>
          <p:cNvSpPr txBox="1"/>
          <p:nvPr/>
        </p:nvSpPr>
        <p:spPr>
          <a:xfrm>
            <a:off x="598429" y="2722079"/>
            <a:ext cx="5497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Exponentiation is just: 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C9D7B2A0-BCC1-AE40-546C-8891A6493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483" y="778668"/>
            <a:ext cx="5111704" cy="530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0B2236-979B-E6FE-C59D-2D32DFDD66CD}"/>
              </a:ext>
            </a:extLst>
          </p:cNvPr>
          <p:cNvSpPr txBox="1"/>
          <p:nvPr/>
        </p:nvSpPr>
        <p:spPr>
          <a:xfrm>
            <a:off x="700635" y="1701898"/>
            <a:ext cx="4255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>
                <a:solidFill>
                  <a:srgbClr val="0E0E0E"/>
                </a:solidFill>
                <a:effectLst/>
                <a:latin typeface="Helvetica Neue" panose="02000503000000020004" pitchFamily="2" charset="0"/>
              </a:rPr>
              <a:t>De Moivre’s formula</a:t>
            </a:r>
            <a:endParaRPr lang="en-US" sz="2800" dirty="0">
              <a:solidFill>
                <a:srgbClr val="0E0E0E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025310-2851-09D7-24F7-C03159112ECE}"/>
              </a:ext>
            </a:extLst>
          </p:cNvPr>
          <p:cNvSpPr txBox="1"/>
          <p:nvPr/>
        </p:nvSpPr>
        <p:spPr>
          <a:xfrm>
            <a:off x="700636" y="3823002"/>
            <a:ext cx="50000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Quantum Mechanics we restrict the vectors to have modulus 1. </a:t>
            </a:r>
            <a:r>
              <a:rPr lang="en-US" dirty="0" err="1"/>
              <a:t>I.e</a:t>
            </a:r>
            <a:r>
              <a:rPr lang="en-US" dirty="0"/>
              <a:t> they define a unit circle.</a:t>
            </a:r>
          </a:p>
          <a:p>
            <a:endParaRPr lang="en-US" dirty="0"/>
          </a:p>
          <a:p>
            <a:r>
              <a:rPr lang="en-US" dirty="0"/>
              <a:t>In which case the formular can drop the modulus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12F9CE-D7A1-EFB4-6CBD-519BF7670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429" y="5237411"/>
            <a:ext cx="6101144" cy="31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39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3255F-E23C-47A6-D496-64A74A125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3548ED7-D03B-D9FE-21A8-A6AB49554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 dirty="0"/>
              <a:t>Powers 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A128CF-0718-3CC5-AB9D-0C8878BFF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779" y="1017489"/>
            <a:ext cx="411630" cy="4459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BD68FC2-3949-EE91-944F-D1BAC1EE73D9}"/>
              </a:ext>
            </a:extLst>
          </p:cNvPr>
          <p:cNvSpPr txBox="1"/>
          <p:nvPr/>
        </p:nvSpPr>
        <p:spPr>
          <a:xfrm>
            <a:off x="700635" y="2460469"/>
            <a:ext cx="589684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 Moivre tells us what happens when we raise a rotation to an integer power.</a:t>
            </a:r>
          </a:p>
          <a:p>
            <a:r>
              <a:rPr lang="en-US" dirty="0"/>
              <a:t>Euler’s formula tells us how to describe rotation itself.</a:t>
            </a:r>
          </a:p>
          <a:p>
            <a:endParaRPr lang="en-US" dirty="0"/>
          </a:p>
          <a:p>
            <a:r>
              <a:rPr lang="en-US" dirty="0"/>
              <a:t>The following is how Euler proved it. But proofs are just an argument that convinces your reader.</a:t>
            </a:r>
          </a:p>
          <a:p>
            <a:endParaRPr lang="en-US" dirty="0"/>
          </a:p>
          <a:p>
            <a:r>
              <a:rPr lang="en-US" dirty="0"/>
              <a:t>The following proof is no longer considered rigorous. </a:t>
            </a:r>
          </a:p>
          <a:p>
            <a:endParaRPr lang="en-US" dirty="0"/>
          </a:p>
          <a:p>
            <a:br>
              <a:rPr lang="en-US" dirty="0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117F30-6FB1-AD4C-CAA0-1BCEB6BF5C04}"/>
              </a:ext>
            </a:extLst>
          </p:cNvPr>
          <p:cNvSpPr txBox="1"/>
          <p:nvPr/>
        </p:nvSpPr>
        <p:spPr>
          <a:xfrm>
            <a:off x="700635" y="1701898"/>
            <a:ext cx="4255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>
                <a:solidFill>
                  <a:srgbClr val="0E0E0E"/>
                </a:solidFill>
                <a:effectLst/>
                <a:latin typeface="Helvetica Neue" panose="02000503000000020004" pitchFamily="2" charset="0"/>
              </a:rPr>
              <a:t>Euler’s formula</a:t>
            </a:r>
            <a:endParaRPr lang="en-US" sz="2800" dirty="0">
              <a:solidFill>
                <a:srgbClr val="0E0E0E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69C286ED-6BBA-2DAA-E134-FCC876B2F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483" y="739378"/>
            <a:ext cx="5292080" cy="537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1612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00A4C-E65C-56C1-85AB-B34F52444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A122072-E305-954C-3DD7-6FC4C5287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62302"/>
            <a:ext cx="10691265" cy="1307592"/>
          </a:xfrm>
        </p:spPr>
        <p:txBody>
          <a:bodyPr/>
          <a:lstStyle/>
          <a:p>
            <a:r>
              <a:rPr lang="en-US" dirty="0"/>
              <a:t>Powers 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124041-6F2D-DBE1-49CC-62D5F7160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993" y="165019"/>
            <a:ext cx="411630" cy="4459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92EA37-62C4-FCAB-2658-F3D79D1D1178}"/>
              </a:ext>
            </a:extLst>
          </p:cNvPr>
          <p:cNvSpPr txBox="1"/>
          <p:nvPr/>
        </p:nvSpPr>
        <p:spPr>
          <a:xfrm>
            <a:off x="4593276" y="87731"/>
            <a:ext cx="4255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>
                <a:solidFill>
                  <a:srgbClr val="0E0E0E"/>
                </a:solidFill>
                <a:effectLst/>
                <a:latin typeface="Helvetica Neue" panose="02000503000000020004" pitchFamily="2" charset="0"/>
              </a:rPr>
              <a:t>Euler’s </a:t>
            </a:r>
            <a:r>
              <a:rPr lang="en-US" sz="2800" b="1" dirty="0">
                <a:solidFill>
                  <a:srgbClr val="0E0E0E"/>
                </a:solidFill>
                <a:latin typeface="Helvetica Neue" panose="02000503000000020004" pitchFamily="2" charset="0"/>
              </a:rPr>
              <a:t>Proof* (1740s)</a:t>
            </a:r>
            <a:endParaRPr lang="en-US" sz="2800" dirty="0">
              <a:solidFill>
                <a:srgbClr val="0E0E0E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8D0F45-3993-57E8-FDD6-B926A5F4B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685" y="1974244"/>
            <a:ext cx="5900319" cy="40472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C21BADF-DEA7-FCD8-BDD1-CF17338AC64A}"/>
              </a:ext>
            </a:extLst>
          </p:cNvPr>
          <p:cNvSpPr txBox="1"/>
          <p:nvPr/>
        </p:nvSpPr>
        <p:spPr>
          <a:xfrm>
            <a:off x="7115859" y="1974244"/>
            <a:ext cx="425545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/>
              <a:t>Series definitions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Substitute series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Distribute </a:t>
            </a:r>
            <a:r>
              <a:rPr lang="en-US" sz="2400" i="1" dirty="0" err="1"/>
              <a:t>i</a:t>
            </a:r>
            <a:r>
              <a:rPr lang="en-US" sz="2400" dirty="0"/>
              <a:t> into second sum</a:t>
            </a:r>
            <a:br>
              <a:rPr lang="en-US" sz="2400" dirty="0"/>
            </a:br>
            <a:endParaRPr lang="en-US" sz="2400" dirty="0"/>
          </a:p>
          <a:p>
            <a:pPr>
              <a:buNone/>
            </a:pPr>
            <a:r>
              <a:rPr lang="en-US" sz="2400" dirty="0"/>
              <a:t>Use i</a:t>
            </a:r>
            <a:r>
              <a:rPr lang="en-US" sz="2400" baseline="30000" dirty="0"/>
              <a:t>2n</a:t>
            </a:r>
            <a:r>
              <a:rPr lang="en-US" sz="2400" dirty="0"/>
              <a:t>=(-1)</a:t>
            </a:r>
            <a:r>
              <a:rPr lang="en-US" sz="2400" baseline="30000" dirty="0"/>
              <a:t>n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Combine even and odd terms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Well, that’s interesting!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F267E6C-6947-D031-92C7-9DD47F48A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931763"/>
            <a:ext cx="7772400" cy="84757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E6DC053-35BB-D77A-A543-C19E7D9E9D25}"/>
              </a:ext>
            </a:extLst>
          </p:cNvPr>
          <p:cNvSpPr txBox="1"/>
          <p:nvPr/>
        </p:nvSpPr>
        <p:spPr>
          <a:xfrm>
            <a:off x="700635" y="6216375"/>
            <a:ext cx="10829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*Euler predates Karl </a:t>
            </a:r>
            <a:r>
              <a:rPr lang="en-US" sz="1600" dirty="0" err="1"/>
              <a:t>Weierstrass</a:t>
            </a:r>
            <a:r>
              <a:rPr lang="en-US" sz="1600" dirty="0"/>
              <a:t>, whose development of real analysis established modern standards of rigor for proofs involving infinite processes.</a:t>
            </a:r>
          </a:p>
        </p:txBody>
      </p:sp>
    </p:spTree>
    <p:extLst>
      <p:ext uri="{BB962C8B-B14F-4D97-AF65-F5344CB8AC3E}">
        <p14:creationId xmlns:p14="http://schemas.microsoft.com/office/powerpoint/2010/main" val="38690437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7ECAE-CE49-1C83-E660-DB6C02227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(preview)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BDF43-17FF-3DAE-08EE-7F432BC9C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quantum computing, the angle (argument) of a complex number is called its </a:t>
            </a:r>
            <a:r>
              <a:rPr lang="en-US" i="1" dirty="0"/>
              <a:t>phase</a:t>
            </a:r>
            <a:r>
              <a:rPr lang="en-US" dirty="0"/>
              <a:t>.</a:t>
            </a:r>
          </a:p>
          <a:p>
            <a:r>
              <a:rPr lang="en-US" dirty="0"/>
              <a:t>Some of the properties of quantum computing that are most powerful depend on the relative phase of a qubit: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relative phase of the qubit’s components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 is given by: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6C83FB-F5D2-E708-3F4C-6D2B49089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717" y="3429000"/>
            <a:ext cx="3213100" cy="46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854513-456E-DB47-860B-6DFDBD767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417" y="5148770"/>
            <a:ext cx="2933700" cy="469900"/>
          </a:xfrm>
          <a:prstGeom prst="rect">
            <a:avLst/>
          </a:prstGeom>
        </p:spPr>
      </p:pic>
      <p:pic>
        <p:nvPicPr>
          <p:cNvPr id="6" name="Picture 2" descr="preview icon">
            <a:extLst>
              <a:ext uri="{FF2B5EF4-FFF2-40B4-BE49-F238E27FC236}">
                <a16:creationId xmlns:a16="http://schemas.microsoft.com/office/drawing/2014/main" id="{C4DE12E7-53B3-FAC9-7FC6-91F4774E8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821" y="0"/>
            <a:ext cx="1091179" cy="109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530546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1951</TotalTime>
  <Words>1998</Words>
  <Application>Microsoft Macintosh PowerPoint</Application>
  <PresentationFormat>Widescreen</PresentationFormat>
  <Paragraphs>246</Paragraphs>
  <Slides>37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.AppleSystemUIFont</vt:lpstr>
      <vt:lpstr>Aptos</vt:lpstr>
      <vt:lpstr>Arial</vt:lpstr>
      <vt:lpstr>Calisto MT</vt:lpstr>
      <vt:lpstr>Helvetica Neue</vt:lpstr>
      <vt:lpstr>Univers Condensed</vt:lpstr>
      <vt:lpstr>ChronicleVTI</vt:lpstr>
      <vt:lpstr>Complex Geometry</vt:lpstr>
      <vt:lpstr>Goals</vt:lpstr>
      <vt:lpstr>Vectors in the complex Plane</vt:lpstr>
      <vt:lpstr>Complex numbers as geometry</vt:lpstr>
      <vt:lpstr>Geometry is algebra</vt:lpstr>
      <vt:lpstr>Why it matters for quantum computing</vt:lpstr>
      <vt:lpstr>Why it matters for quantum computing</vt:lpstr>
      <vt:lpstr>The complex plane</vt:lpstr>
      <vt:lpstr>Multiplication</vt:lpstr>
      <vt:lpstr>Multiplication </vt:lpstr>
      <vt:lpstr>Modulus </vt:lpstr>
      <vt:lpstr>Argument </vt:lpstr>
      <vt:lpstr>Real Scalar multiplication</vt:lpstr>
      <vt:lpstr>Multiplication Rotation only</vt:lpstr>
      <vt:lpstr>Multiplication Rotation only</vt:lpstr>
      <vt:lpstr>PowerPoint Presentation</vt:lpstr>
      <vt:lpstr>PowerPoint Presentation</vt:lpstr>
      <vt:lpstr>Algebraic derivation of the modulus product rule</vt:lpstr>
      <vt:lpstr>Algebraic derivation of the modulus product rule</vt:lpstr>
      <vt:lpstr>Algebraic derivation of the ARGUMENT product rule</vt:lpstr>
      <vt:lpstr>Algebraic derivation of the ARGUMENT product rule</vt:lpstr>
      <vt:lpstr>Algebraic derivation of the ARGUMENT product rule</vt:lpstr>
      <vt:lpstr>Algebraic derivation of the ARGUMENT product rule</vt:lpstr>
      <vt:lpstr>Complex multiplication</vt:lpstr>
      <vt:lpstr>Powers</vt:lpstr>
      <vt:lpstr>Powers</vt:lpstr>
      <vt:lpstr>Inverse of powers</vt:lpstr>
      <vt:lpstr>Inverse of powers</vt:lpstr>
      <vt:lpstr>Inverse of powers</vt:lpstr>
      <vt:lpstr>Inverse of powers</vt:lpstr>
      <vt:lpstr>Multiplication in</vt:lpstr>
      <vt:lpstr>Powers in</vt:lpstr>
      <vt:lpstr>Powers in</vt:lpstr>
      <vt:lpstr>Powers in</vt:lpstr>
      <vt:lpstr>Powers in</vt:lpstr>
      <vt:lpstr>Powers in</vt:lpstr>
      <vt:lpstr>Phase (preview)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Fricke</dc:creator>
  <cp:lastModifiedBy>Matthew Fricke</cp:lastModifiedBy>
  <cp:revision>38</cp:revision>
  <dcterms:created xsi:type="dcterms:W3CDTF">2026-02-02T18:05:23Z</dcterms:created>
  <dcterms:modified xsi:type="dcterms:W3CDTF">2026-02-04T03:20:34Z</dcterms:modified>
</cp:coreProperties>
</file>