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6" r:id="rId2"/>
    <p:sldId id="291" r:id="rId3"/>
    <p:sldId id="257" r:id="rId4"/>
    <p:sldId id="258" r:id="rId5"/>
    <p:sldId id="260" r:id="rId6"/>
    <p:sldId id="259" r:id="rId7"/>
    <p:sldId id="263" r:id="rId8"/>
    <p:sldId id="264"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5" r:id="rId22"/>
    <p:sldId id="280" r:id="rId23"/>
    <p:sldId id="281" r:id="rId24"/>
    <p:sldId id="282" r:id="rId25"/>
    <p:sldId id="283" r:id="rId26"/>
    <p:sldId id="284" r:id="rId27"/>
    <p:sldId id="285" r:id="rId28"/>
    <p:sldId id="286" r:id="rId29"/>
    <p:sldId id="287" r:id="rId30"/>
    <p:sldId id="288" r:id="rId31"/>
    <p:sldId id="289" r:id="rId32"/>
    <p:sldId id="290" r:id="rId33"/>
    <p:sldId id="261" r:id="rId34"/>
    <p:sldId id="26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92"/>
    <p:restoredTop sz="94658"/>
  </p:normalViewPr>
  <p:slideViewPr>
    <p:cSldViewPr snapToGrid="0">
      <p:cViewPr varScale="1">
        <p:scale>
          <a:sx n="120" d="100"/>
          <a:sy n="120" d="100"/>
        </p:scale>
        <p:origin x="32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3/9/26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93594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3/9/26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89939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3/9/26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350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3/9/26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65955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3/9/26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03665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3/9/26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98556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3/9/26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21228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3/9/26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83211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3/9/26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31582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3/9/26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21114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3/9/26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781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3/9/26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74992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chatgpt://generic-entity/?number=0" TargetMode="External"/><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hyperlink" Target="chatgpt://generic-entity/?number=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chatgpt://generic-entity/?number=2" TargetMode="External"/><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hyperlink" Target="chatgpt://generic-entity/?number=4" TargetMode="External"/><Relationship Id="rId4" Type="http://schemas.openxmlformats.org/officeDocument/2006/relationships/hyperlink" Target="chatgpt://generic-entity/?number=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0.emf"/><Relationship Id="rId7" Type="http://schemas.openxmlformats.org/officeDocument/2006/relationships/image" Target="../media/image15.emf"/><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1.jpeg"/><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chatgpt://generic-entity/?number=0" TargetMode="External"/><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hyperlink" Target="chatgpt://generic-entity/?number=1"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hyperlink" Target="chatgpt://generic-entity/?number=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chatgpt://generic-entity/?number=0" TargetMode="External"/><Relationship Id="rId1" Type="http://schemas.openxmlformats.org/officeDocument/2006/relationships/slideLayout" Target="../slideLayouts/slideLayout2.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_rels/slide2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6.emf"/><Relationship Id="rId7" Type="http://schemas.openxmlformats.org/officeDocument/2006/relationships/image" Target="../media/image39.emf"/><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image" Target="../media/image34.emf"/><Relationship Id="rId4"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6.emf"/><Relationship Id="rId7" Type="http://schemas.openxmlformats.org/officeDocument/2006/relationships/image" Target="../media/image41.emf"/><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image" Target="../media/image34.emf"/><Relationship Id="rId4" Type="http://schemas.openxmlformats.org/officeDocument/2006/relationships/image" Target="../media/image37.emf"/></Relationships>
</file>

<file path=ppt/slides/_rels/slide26.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3.emf"/><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2.emf"/><Relationship Id="rId5" Type="http://schemas.openxmlformats.org/officeDocument/2006/relationships/image" Target="../media/image34.emf"/><Relationship Id="rId4" Type="http://schemas.openxmlformats.org/officeDocument/2006/relationships/image" Target="../media/image37.emf"/></Relationships>
</file>

<file path=ppt/slides/_rels/slide27.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4.emf"/><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3.emf"/><Relationship Id="rId5" Type="http://schemas.openxmlformats.org/officeDocument/2006/relationships/image" Target="../media/image34.emf"/><Relationship Id="rId4" Type="http://schemas.openxmlformats.org/officeDocument/2006/relationships/image" Target="../media/image37.emf"/></Relationships>
</file>

<file path=ppt/slides/_rels/slide2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6.emf"/></Relationships>
</file>

<file path=ppt/slides/_rels/slide2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emf"/></Relationships>
</file>

<file path=ppt/slides/_rels/slide3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image" Target="../media/image43.emf"/></Relationships>
</file>

<file path=ppt/slides/_rels/slide31.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3.emf"/></Relationships>
</file>

<file path=ppt/slides/_rels/slide3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2.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16" name="Picture 15">
            <a:extLst>
              <a:ext uri="{FF2B5EF4-FFF2-40B4-BE49-F238E27FC236}">
                <a16:creationId xmlns:a16="http://schemas.microsoft.com/office/drawing/2014/main" id="{A272136A-5708-B55C-0C54-4E5AA27FF2C1}"/>
              </a:ext>
            </a:extLst>
          </p:cNvPr>
          <p:cNvPicPr>
            <a:picLocks noChangeAspect="1"/>
          </p:cNvPicPr>
          <p:nvPr/>
        </p:nvPicPr>
        <p:blipFill>
          <a:blip r:embed="rId2"/>
          <a:srcRect t="8356" b="7375"/>
          <a:stretch>
            <a:fillRect/>
          </a:stretch>
        </p:blipFill>
        <p:spPr>
          <a:xfrm>
            <a:off x="1" y="10"/>
            <a:ext cx="12192000" cy="6857990"/>
          </a:xfrm>
          <a:prstGeom prst="rect">
            <a:avLst/>
          </a:prstGeom>
        </p:spPr>
      </p:pic>
      <p:sp>
        <p:nvSpPr>
          <p:cNvPr id="17" name="Rectangle 16">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600" y="1066800"/>
            <a:ext cx="4681728"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6085D8BD-340D-A9B5-D80F-76DA52D17E60}"/>
              </a:ext>
            </a:extLst>
          </p:cNvPr>
          <p:cNvSpPr>
            <a:spLocks noGrp="1"/>
          </p:cNvSpPr>
          <p:nvPr>
            <p:ph type="ctrTitle"/>
          </p:nvPr>
        </p:nvSpPr>
        <p:spPr>
          <a:xfrm>
            <a:off x="7769722" y="1562101"/>
            <a:ext cx="3884568" cy="2738530"/>
          </a:xfrm>
        </p:spPr>
        <p:txBody>
          <a:bodyPr anchor="t">
            <a:normAutofit/>
          </a:bodyPr>
          <a:lstStyle/>
          <a:p>
            <a:r>
              <a:rPr lang="en-US" sz="4800" dirty="0"/>
              <a:t>Algebra of Complex Numbers</a:t>
            </a:r>
          </a:p>
        </p:txBody>
      </p:sp>
      <p:sp>
        <p:nvSpPr>
          <p:cNvPr id="3" name="Subtitle 2">
            <a:extLst>
              <a:ext uri="{FF2B5EF4-FFF2-40B4-BE49-F238E27FC236}">
                <a16:creationId xmlns:a16="http://schemas.microsoft.com/office/drawing/2014/main" id="{9AD24506-405E-3834-EBF3-D9E4C26838CA}"/>
              </a:ext>
            </a:extLst>
          </p:cNvPr>
          <p:cNvSpPr>
            <a:spLocks noGrp="1"/>
          </p:cNvSpPr>
          <p:nvPr>
            <p:ph type="subTitle" idx="1"/>
          </p:nvPr>
        </p:nvSpPr>
        <p:spPr>
          <a:xfrm>
            <a:off x="7769722" y="4321622"/>
            <a:ext cx="3813048" cy="941832"/>
          </a:xfrm>
        </p:spPr>
        <p:txBody>
          <a:bodyPr>
            <a:normAutofit/>
          </a:bodyPr>
          <a:lstStyle/>
          <a:p>
            <a:r>
              <a:rPr lang="en-US" sz="2000"/>
              <a:t>Quantum Computing</a:t>
            </a:r>
          </a:p>
        </p:txBody>
      </p:sp>
      <p:cxnSp>
        <p:nvCxnSpPr>
          <p:cNvPr id="18" name="Straight Connector 17">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9619035" y="3435440"/>
            <a:ext cx="0" cy="469087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87219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3BA60-159A-91B0-461B-0EAC16D368EA}"/>
              </a:ext>
            </a:extLst>
          </p:cNvPr>
          <p:cNvSpPr>
            <a:spLocks noGrp="1"/>
          </p:cNvSpPr>
          <p:nvPr>
            <p:ph type="title"/>
          </p:nvPr>
        </p:nvSpPr>
        <p:spPr/>
        <p:txBody>
          <a:bodyPr/>
          <a:lstStyle/>
          <a:p>
            <a:r>
              <a:rPr lang="en-US" dirty="0"/>
              <a:t>Math Tools</a:t>
            </a:r>
          </a:p>
        </p:txBody>
      </p:sp>
      <p:sp>
        <p:nvSpPr>
          <p:cNvPr id="3" name="Content Placeholder 2">
            <a:extLst>
              <a:ext uri="{FF2B5EF4-FFF2-40B4-BE49-F238E27FC236}">
                <a16:creationId xmlns:a16="http://schemas.microsoft.com/office/drawing/2014/main" id="{AD4D6C94-39C6-A7F7-7620-4856448204FC}"/>
              </a:ext>
            </a:extLst>
          </p:cNvPr>
          <p:cNvSpPr>
            <a:spLocks noGrp="1"/>
          </p:cNvSpPr>
          <p:nvPr>
            <p:ph idx="1"/>
          </p:nvPr>
        </p:nvSpPr>
        <p:spPr/>
        <p:txBody>
          <a:bodyPr>
            <a:normAutofit fontScale="85000" lnSpcReduction="20000"/>
          </a:bodyPr>
          <a:lstStyle/>
          <a:p>
            <a:r>
              <a:rPr lang="en-US" dirty="0"/>
              <a:t>Quantum computing does not require new mathematics.</a:t>
            </a:r>
          </a:p>
          <a:p>
            <a:r>
              <a:rPr lang="en-US" dirty="0"/>
              <a:t>Instead, it uses a small collection of ideas from classical mathematics:</a:t>
            </a:r>
          </a:p>
          <a:p>
            <a:r>
              <a:rPr lang="en-US" dirty="0"/>
              <a:t>• complex numbers</a:t>
            </a:r>
          </a:p>
          <a:p>
            <a:r>
              <a:rPr lang="en-US" dirty="0"/>
              <a:t>• vectors in complex space</a:t>
            </a:r>
          </a:p>
          <a:p>
            <a:r>
              <a:rPr lang="en-US" dirty="0"/>
              <a:t>• inner products and geometry</a:t>
            </a:r>
          </a:p>
          <a:p>
            <a:r>
              <a:rPr lang="en-US" dirty="0"/>
              <a:t>• linear operators</a:t>
            </a:r>
          </a:p>
          <a:p>
            <a:r>
              <a:rPr lang="en-US" dirty="0"/>
              <a:t>• eigenvalues and eigenvectors</a:t>
            </a:r>
          </a:p>
          <a:p>
            <a:r>
              <a:rPr lang="en-US" dirty="0"/>
              <a:t>Together these form the mathematical language of </a:t>
            </a:r>
            <a:r>
              <a:rPr lang="en-US" b="1" dirty="0"/>
              <a:t>Hilbert </a:t>
            </a:r>
            <a:r>
              <a:rPr lang="en-US" b="1"/>
              <a:t>spaces</a:t>
            </a:r>
            <a:r>
              <a:rPr lang="en-US"/>
              <a:t>.</a:t>
            </a:r>
            <a:endParaRPr lang="en-US" dirty="0"/>
          </a:p>
          <a:p>
            <a:r>
              <a:rPr lang="en-US" dirty="0"/>
              <a:t>Over the next few lectures we will build these tools step by step.</a:t>
            </a:r>
          </a:p>
          <a:p>
            <a:endParaRPr lang="en-US" dirty="0"/>
          </a:p>
        </p:txBody>
      </p:sp>
    </p:spTree>
    <p:extLst>
      <p:ext uri="{BB962C8B-B14F-4D97-AF65-F5344CB8AC3E}">
        <p14:creationId xmlns:p14="http://schemas.microsoft.com/office/powerpoint/2010/main" val="825946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3A266-499A-1171-EEBF-29677188F2CC}"/>
              </a:ext>
            </a:extLst>
          </p:cNvPr>
          <p:cNvSpPr>
            <a:spLocks noGrp="1"/>
          </p:cNvSpPr>
          <p:nvPr>
            <p:ph type="title"/>
          </p:nvPr>
        </p:nvSpPr>
        <p:spPr/>
        <p:txBody>
          <a:bodyPr/>
          <a:lstStyle/>
          <a:p>
            <a:r>
              <a:rPr lang="en-US" dirty="0"/>
              <a:t>Why Complex Numbers</a:t>
            </a:r>
          </a:p>
        </p:txBody>
      </p:sp>
      <p:sp>
        <p:nvSpPr>
          <p:cNvPr id="3" name="Content Placeholder 2">
            <a:extLst>
              <a:ext uri="{FF2B5EF4-FFF2-40B4-BE49-F238E27FC236}">
                <a16:creationId xmlns:a16="http://schemas.microsoft.com/office/drawing/2014/main" id="{E9B63362-B310-B9E2-84EF-11814747374C}"/>
              </a:ext>
            </a:extLst>
          </p:cNvPr>
          <p:cNvSpPr>
            <a:spLocks noGrp="1"/>
          </p:cNvSpPr>
          <p:nvPr>
            <p:ph idx="1"/>
          </p:nvPr>
        </p:nvSpPr>
        <p:spPr/>
        <p:txBody>
          <a:bodyPr/>
          <a:lstStyle/>
          <a:p>
            <a:r>
              <a:rPr lang="en-US" dirty="0"/>
              <a:t>There is much debate about whether complex numbers are needed to represent quantum physics. </a:t>
            </a:r>
          </a:p>
          <a:p>
            <a:r>
              <a:rPr lang="en-US" dirty="0"/>
              <a:t>The truth is that complex numbers are an elegant and useful way to do the math. </a:t>
            </a:r>
          </a:p>
          <a:p>
            <a:endParaRPr lang="en-US" dirty="0"/>
          </a:p>
          <a:p>
            <a:r>
              <a:rPr lang="en-US" dirty="0"/>
              <a:t>https://</a:t>
            </a:r>
            <a:r>
              <a:rPr lang="en-US" dirty="0" err="1"/>
              <a:t>www.feynmanlectures.caltech.edu</a:t>
            </a:r>
            <a:r>
              <a:rPr lang="en-US"/>
              <a:t>/I_22.html</a:t>
            </a:r>
            <a:endParaRPr lang="en-US" dirty="0"/>
          </a:p>
        </p:txBody>
      </p:sp>
      <p:sp>
        <p:nvSpPr>
          <p:cNvPr id="80" name="">
            <a:extLst xmlns:a="http://schemas.openxmlformats.org/drawingml/2006/main">
              <a:ext uri="{FF2B5EF4-FFF2-40B4-BE49-F238E27FC236}">
                <a16:creationId xmlns:a16="http://schemas.microsoft.com/office/drawing/2014/main" id="{9A45E371-3372-4DBA-8794-9E268F8A8F62}"/>
              </a:ext>
            </a:extLst>
          </p:cNvPr>
          <p:cNvSpPr>
            <a:spLocks xmlns:a="http://schemas.openxmlformats.org/drawingml/2006/main" noGrp="1"/>
          </p:cNvSpPr>
          <p:nvPr/>
        </p:nvSpPr>
        <p:spPr>
          <a:xfrm xmlns:a="http://schemas.openxmlformats.org/drawingml/2006/main">
            <a:off x="714375" y="5000625"/>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a:solidFill>
                  <a:srgbClr val="111111"/>
                </a:solidFill>
                <a:latin typeface="Times New Roman"/>
                <a:ea typeface="Times New Roman"/>
                <a:cs typeface="Times New Roman"/>
              </a:defRPr>
            </a:pPr>
            <a:r>
              <a:rPr sz="1950">
                <a:solidFill>
                  <a:srgbClr val="111111"/>
                </a:solidFill>
                <a:latin typeface="Times New Roman"/>
                <a:ea typeface="Times New Roman"/>
                <a:cs typeface="Times New Roman"/>
              </a:rPr>
              <a:t>Wigner’s question: Why does abstract mathematics describe nature so well?</a:t>
            </a:r>
          </a:p>
        </p:txBody>
      </p:sp>
      <p:sp>
        <p:nvSpPr>
          <p:cNvPr id="81" name="">
            <a:extLst xmlns:a="http://schemas.openxmlformats.org/drawingml/2006/main">
              <a:ext uri="{FF2B5EF4-FFF2-40B4-BE49-F238E27FC236}">
                <a16:creationId xmlns:a16="http://schemas.microsoft.com/office/drawing/2014/main" id="{969D1B54-2D64-40C8-827A-68A9D47B7B72}"/>
              </a:ext>
            </a:extLst>
          </p:cNvPr>
          <p:cNvSpPr>
            <a:spLocks xmlns:a="http://schemas.openxmlformats.org/drawingml/2006/main" noGrp="1"/>
          </p:cNvSpPr>
          <p:nvPr/>
        </p:nvSpPr>
        <p:spPr>
          <a:xfrm xmlns:a="http://schemas.openxmlformats.org/drawingml/2006/main">
            <a:off x="714375" y="5524500"/>
            <a:ext cx="10763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a:solidFill>
                  <a:srgbClr val="111111"/>
                </a:solidFill>
                <a:latin typeface="Times New Roman"/>
                <a:ea typeface="Times New Roman"/>
                <a:cs typeface="Times New Roman"/>
              </a:defRPr>
            </a:pPr>
            <a:r>
              <a:rPr sz="1650">
                <a:solidFill>
                  <a:srgbClr val="111111"/>
                </a:solidFill>
                <a:latin typeface="Times New Roman"/>
                <a:ea typeface="Times New Roman"/>
                <a:cs typeface="Times New Roman"/>
              </a:rPr>
              <a:t>Eugene P. Wigner (1960), “The Unreasonable Effectiveness of Mathematics</a:t>
            </a:r>
          </a:p>
          <a:p xmlns:a="http://schemas.openxmlformats.org/drawingml/2006/main">
            <a:pPr>
              <a:defRPr sz="1650">
                <a:solidFill>
                  <a:srgbClr val="111111"/>
                </a:solidFill>
                <a:latin typeface="Times New Roman"/>
                <a:ea typeface="Times New Roman"/>
                <a:cs typeface="Times New Roman"/>
              </a:defRPr>
            </a:pPr>
            <a:r>
              <a:rPr sz="1650">
                <a:solidFill>
                  <a:srgbClr val="111111"/>
                </a:solidFill>
                <a:latin typeface="Times New Roman"/>
                <a:ea typeface="Times New Roman"/>
                <a:cs typeface="Times New Roman"/>
              </a:rPr>
              <a:t>in the Natural Sciences.” Communications on Pure and Applied Mathematics 13, 1–14.</a:t>
            </a:r>
          </a:p>
          <a:p xmlns:a="http://schemas.openxmlformats.org/drawingml/2006/main">
            <a:pPr>
              <a:defRPr sz="1650">
                <a:solidFill>
                  <a:srgbClr val="111111"/>
                </a:solidFill>
                <a:latin typeface="Times New Roman"/>
                <a:ea typeface="Times New Roman"/>
                <a:cs typeface="Times New Roman"/>
              </a:defRPr>
            </a:pPr>
            <a:r>
              <a:rPr sz="1650">
                <a:solidFill>
                  <a:srgbClr val="111111"/>
                </a:solidFill>
                <a:latin typeface="Times New Roman"/>
                <a:ea typeface="Times New Roman"/>
                <a:cs typeface="Times New Roman"/>
              </a:rPr>
              <a:t>https://doi.org/10.1002/cpa.3160130102</a:t>
            </a:r>
          </a:p>
        </p:txBody>
      </p:sp>
    </p:spTree>
    <p:extLst>
      <p:ext uri="{BB962C8B-B14F-4D97-AF65-F5344CB8AC3E}">
        <p14:creationId xmlns:p14="http://schemas.microsoft.com/office/powerpoint/2010/main" val="2161052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423226-CF2A-F70E-9CF9-96F882031249}"/>
              </a:ext>
            </a:extLst>
          </p:cNvPr>
          <p:cNvSpPr>
            <a:spLocks noGrp="1"/>
          </p:cNvSpPr>
          <p:nvPr>
            <p:ph type="title"/>
          </p:nvPr>
        </p:nvSpPr>
        <p:spPr>
          <a:xfrm>
            <a:off x="5793149" y="1371600"/>
            <a:ext cx="5737859" cy="1097280"/>
          </a:xfrm>
        </p:spPr>
        <p:txBody>
          <a:bodyPr>
            <a:normAutofit/>
          </a:bodyPr>
          <a:lstStyle/>
          <a:p>
            <a:pPr>
              <a:lnSpc>
                <a:spcPct val="90000"/>
              </a:lnSpc>
            </a:pPr>
            <a:r>
              <a:rPr lang="en-US" sz="3100"/>
              <a:t>Complex Numbers are Essential to Quantum Computing</a:t>
            </a:r>
          </a:p>
        </p:txBody>
      </p:sp>
      <p:pic>
        <p:nvPicPr>
          <p:cNvPr id="4" name="Picture 3">
            <a:extLst>
              <a:ext uri="{FF2B5EF4-FFF2-40B4-BE49-F238E27FC236}">
                <a16:creationId xmlns:a16="http://schemas.microsoft.com/office/drawing/2014/main" id="{84AD628F-030E-B5B3-C6DB-11BB40C49DE1}"/>
              </a:ext>
            </a:extLst>
          </p:cNvPr>
          <p:cNvPicPr>
            <a:picLocks noChangeAspect="1"/>
          </p:cNvPicPr>
          <p:nvPr/>
        </p:nvPicPr>
        <p:blipFill>
          <a:blip r:embed="rId2"/>
          <a:stretch>
            <a:fillRect/>
          </a:stretch>
        </p:blipFill>
        <p:spPr>
          <a:xfrm>
            <a:off x="446312" y="788602"/>
            <a:ext cx="4792997" cy="4805010"/>
          </a:xfrm>
          <a:prstGeom prst="rect">
            <a:avLst/>
          </a:prstGeom>
        </p:spPr>
      </p:pic>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6630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AE52104-7E49-6C58-7E9E-0FADC8201416}"/>
              </a:ext>
            </a:extLst>
          </p:cNvPr>
          <p:cNvSpPr>
            <a:spLocks noGrp="1"/>
          </p:cNvSpPr>
          <p:nvPr>
            <p:ph idx="1"/>
          </p:nvPr>
        </p:nvSpPr>
        <p:spPr>
          <a:xfrm>
            <a:off x="5793149" y="2633236"/>
            <a:ext cx="5737860" cy="3666980"/>
          </a:xfrm>
        </p:spPr>
        <p:txBody>
          <a:bodyPr>
            <a:normAutofit/>
          </a:bodyPr>
          <a:lstStyle/>
          <a:p>
            <a:pPr>
              <a:lnSpc>
                <a:spcPct val="110000"/>
              </a:lnSpc>
            </a:pPr>
            <a:r>
              <a:rPr lang="en-US" sz="1700"/>
              <a:t>It is possible to use math that doesn’t involve complex numbers to reason about quantum computing, but in all cases you have to emulate what complex numbers give you for free.</a:t>
            </a:r>
          </a:p>
          <a:p>
            <a:pPr>
              <a:lnSpc>
                <a:spcPct val="110000"/>
              </a:lnSpc>
            </a:pPr>
            <a:r>
              <a:rPr lang="en-US" sz="1700"/>
              <a:t>Learning complex number algebra is central to understanding quantum computing because quantum systems evolve by manipulating </a:t>
            </a:r>
            <a:r>
              <a:rPr lang="en-US" sz="1700" i="1"/>
              <a:t>amplitudes</a:t>
            </a:r>
            <a:r>
              <a:rPr lang="en-US" sz="1700"/>
              <a:t>, not probabilities, and amplitudes are inherently complex quantities whose phase and magnitude together determine all observable outcomes.</a:t>
            </a:r>
          </a:p>
          <a:p>
            <a:pPr>
              <a:lnSpc>
                <a:spcPct val="110000"/>
              </a:lnSpc>
            </a:pPr>
            <a:endParaRPr lang="en-US" sz="1700"/>
          </a:p>
        </p:txBody>
      </p:sp>
    </p:spTree>
    <p:extLst>
      <p:ext uri="{BB962C8B-B14F-4D97-AF65-F5344CB8AC3E}">
        <p14:creationId xmlns:p14="http://schemas.microsoft.com/office/powerpoint/2010/main" val="47802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DEE7C4-D046-6932-EF22-CE813F67160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FF6B23-56D0-F3D3-30C1-5D04AC615D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50351F-2070-27F9-8243-7D8B59FFA02E}"/>
              </a:ext>
            </a:extLst>
          </p:cNvPr>
          <p:cNvSpPr>
            <a:spLocks noGrp="1"/>
          </p:cNvSpPr>
          <p:nvPr>
            <p:ph type="title"/>
          </p:nvPr>
        </p:nvSpPr>
        <p:spPr>
          <a:xfrm>
            <a:off x="5793149" y="1371600"/>
            <a:ext cx="5737859" cy="1097280"/>
          </a:xfrm>
        </p:spPr>
        <p:txBody>
          <a:bodyPr>
            <a:normAutofit/>
          </a:bodyPr>
          <a:lstStyle/>
          <a:p>
            <a:pPr>
              <a:lnSpc>
                <a:spcPct val="90000"/>
              </a:lnSpc>
            </a:pPr>
            <a:r>
              <a:rPr lang="en-US" sz="3100"/>
              <a:t>Complex Numbers are Essential to Quantum Computing</a:t>
            </a:r>
          </a:p>
        </p:txBody>
      </p:sp>
      <p:cxnSp>
        <p:nvCxnSpPr>
          <p:cNvPr id="11" name="Straight Connector 10">
            <a:extLst>
              <a:ext uri="{FF2B5EF4-FFF2-40B4-BE49-F238E27FC236}">
                <a16:creationId xmlns:a16="http://schemas.microsoft.com/office/drawing/2014/main" id="{8370CAF7-193F-4D93-6FF1-98DEB75451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6630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9BD6B70-6F31-3198-3B17-0D449B449A0F}"/>
              </a:ext>
            </a:extLst>
          </p:cNvPr>
          <p:cNvSpPr>
            <a:spLocks noGrp="1"/>
          </p:cNvSpPr>
          <p:nvPr>
            <p:ph idx="1"/>
          </p:nvPr>
        </p:nvSpPr>
        <p:spPr>
          <a:xfrm>
            <a:off x="5793149" y="2633236"/>
            <a:ext cx="5737860" cy="3666980"/>
          </a:xfrm>
        </p:spPr>
        <p:txBody>
          <a:bodyPr>
            <a:normAutofit/>
          </a:bodyPr>
          <a:lstStyle/>
          <a:p>
            <a:r>
              <a:rPr lang="en-US" b="1" dirty="0"/>
              <a:t>Quantum computation exploits superposition and interference in a continuous state space.</a:t>
            </a:r>
            <a:endParaRPr lang="en-US" dirty="0"/>
          </a:p>
          <a:p>
            <a:r>
              <a:rPr lang="en-US" b="1" dirty="0"/>
              <a:t>For a single qubit, that state space is a sphere.</a:t>
            </a:r>
            <a:endParaRPr lang="en-US" dirty="0"/>
          </a:p>
          <a:p>
            <a:r>
              <a:rPr lang="en-US" b="1" dirty="0"/>
              <a:t>Complex numbers are essential because they turn quantum evolution into rotations on that sphere.</a:t>
            </a:r>
            <a:endParaRPr lang="en-US" dirty="0"/>
          </a:p>
          <a:p>
            <a:pPr>
              <a:lnSpc>
                <a:spcPct val="110000"/>
              </a:lnSpc>
            </a:pPr>
            <a:endParaRPr lang="en-US" sz="1700" dirty="0"/>
          </a:p>
        </p:txBody>
      </p:sp>
      <p:pic>
        <p:nvPicPr>
          <p:cNvPr id="10" name="Picture 9">
            <a:extLst>
              <a:ext uri="{FF2B5EF4-FFF2-40B4-BE49-F238E27FC236}">
                <a16:creationId xmlns:a16="http://schemas.microsoft.com/office/drawing/2014/main" id="{F6EFC7B1-D6C1-AC23-C049-8C0E0C69EC2B}"/>
              </a:ext>
            </a:extLst>
          </p:cNvPr>
          <p:cNvPicPr>
            <a:picLocks noChangeAspect="1"/>
          </p:cNvPicPr>
          <p:nvPr/>
        </p:nvPicPr>
        <p:blipFill>
          <a:blip r:embed="rId2"/>
          <a:stretch>
            <a:fillRect/>
          </a:stretch>
        </p:blipFill>
        <p:spPr>
          <a:xfrm>
            <a:off x="359762" y="1186785"/>
            <a:ext cx="5012176" cy="5671216"/>
          </a:xfrm>
          <a:prstGeom prst="rect">
            <a:avLst/>
          </a:prstGeom>
        </p:spPr>
      </p:pic>
      <p:sp>
        <p:nvSpPr>
          <p:cNvPr id="12" name="TextBox 11">
            <a:extLst>
              <a:ext uri="{FF2B5EF4-FFF2-40B4-BE49-F238E27FC236}">
                <a16:creationId xmlns:a16="http://schemas.microsoft.com/office/drawing/2014/main" id="{F8927688-2E44-01A1-0E0D-CD6EAE595C91}"/>
              </a:ext>
            </a:extLst>
          </p:cNvPr>
          <p:cNvSpPr txBox="1"/>
          <p:nvPr/>
        </p:nvSpPr>
        <p:spPr>
          <a:xfrm>
            <a:off x="871870" y="5837274"/>
            <a:ext cx="1542410" cy="369332"/>
          </a:xfrm>
          <a:prstGeom prst="rect">
            <a:avLst/>
          </a:prstGeom>
          <a:noFill/>
        </p:spPr>
        <p:txBody>
          <a:bodyPr wrap="none" rtlCol="0">
            <a:spAutoFit/>
          </a:bodyPr>
          <a:lstStyle/>
          <a:p>
            <a:r>
              <a:rPr lang="en-US" dirty="0"/>
              <a:t>Bloch Sphere</a:t>
            </a:r>
          </a:p>
        </p:txBody>
      </p:sp>
      <p:sp>
        <p:nvSpPr>
          <p:cNvPr id="17" name="TextBox 16">
            <a:extLst>
              <a:ext uri="{FF2B5EF4-FFF2-40B4-BE49-F238E27FC236}">
                <a16:creationId xmlns:a16="http://schemas.microsoft.com/office/drawing/2014/main" id="{BFEA324B-CEB3-D484-9625-15C6515DC9A9}"/>
              </a:ext>
            </a:extLst>
          </p:cNvPr>
          <p:cNvSpPr txBox="1"/>
          <p:nvPr/>
        </p:nvSpPr>
        <p:spPr>
          <a:xfrm>
            <a:off x="1737711" y="306704"/>
            <a:ext cx="6096000" cy="923330"/>
          </a:xfrm>
          <a:prstGeom prst="rect">
            <a:avLst/>
          </a:prstGeom>
          <a:noFill/>
        </p:spPr>
        <p:txBody>
          <a:bodyPr wrap="square">
            <a:spAutoFit/>
          </a:bodyPr>
          <a:lstStyle/>
          <a:p>
            <a:pPr>
              <a:buNone/>
            </a:pPr>
            <a:r>
              <a:rPr lang="en-US" b="1" dirty="0"/>
              <a:t>Felix Bloch (Swiss)</a:t>
            </a:r>
          </a:p>
          <a:p>
            <a:pPr>
              <a:buNone/>
            </a:pPr>
            <a:r>
              <a:rPr lang="en-US" b="1" dirty="0"/>
              <a:t>Stanford University</a:t>
            </a:r>
          </a:p>
          <a:p>
            <a:pPr>
              <a:buNone/>
            </a:pPr>
            <a:r>
              <a:rPr lang="en-US" b="1" dirty="0"/>
              <a:t>Nobel Prize in Physics in 1952</a:t>
            </a:r>
            <a:endParaRPr lang="en-US" dirty="0"/>
          </a:p>
        </p:txBody>
      </p:sp>
      <p:pic>
        <p:nvPicPr>
          <p:cNvPr id="1026" name="Picture 2" descr="Felix Bloch – Facts - NobelPrize.org">
            <a:extLst>
              <a:ext uri="{FF2B5EF4-FFF2-40B4-BE49-F238E27FC236}">
                <a16:creationId xmlns:a16="http://schemas.microsoft.com/office/drawing/2014/main" id="{10EF58CC-FE57-9582-36BF-C4281CA83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38" y="200709"/>
            <a:ext cx="1407271" cy="2110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436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17930F-781C-662F-381D-11FF3C72C477}"/>
              </a:ext>
            </a:extLst>
          </p:cNvPr>
          <p:cNvSpPr>
            <a:spLocks noGrp="1"/>
          </p:cNvSpPr>
          <p:nvPr>
            <p:ph type="title"/>
          </p:nvPr>
        </p:nvSpPr>
        <p:spPr>
          <a:xfrm>
            <a:off x="432262" y="191045"/>
            <a:ext cx="10890929" cy="749036"/>
          </a:xfrm>
        </p:spPr>
        <p:txBody>
          <a:bodyPr anchor="b">
            <a:normAutofit/>
          </a:bodyPr>
          <a:lstStyle/>
          <a:p>
            <a:r>
              <a:rPr lang="en-US" dirty="0"/>
              <a:t>A bit of History</a:t>
            </a:r>
          </a:p>
        </p:txBody>
      </p:sp>
      <p:cxnSp>
        <p:nvCxnSpPr>
          <p:cNvPr id="10" name="Straight Connector 9">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8C6B264-7E2A-EFEC-3B08-C037920A668B}"/>
              </a:ext>
            </a:extLst>
          </p:cNvPr>
          <p:cNvPicPr>
            <a:picLocks noChangeAspect="1"/>
          </p:cNvPicPr>
          <p:nvPr/>
        </p:nvPicPr>
        <p:blipFill>
          <a:blip r:embed="rId2"/>
          <a:stretch>
            <a:fillRect/>
          </a:stretch>
        </p:blipFill>
        <p:spPr>
          <a:xfrm>
            <a:off x="6848186" y="1134479"/>
            <a:ext cx="2070100" cy="444500"/>
          </a:xfrm>
          <a:prstGeom prst="rect">
            <a:avLst/>
          </a:prstGeom>
        </p:spPr>
      </p:pic>
      <p:sp>
        <p:nvSpPr>
          <p:cNvPr id="6" name="TextBox 5">
            <a:extLst>
              <a:ext uri="{FF2B5EF4-FFF2-40B4-BE49-F238E27FC236}">
                <a16:creationId xmlns:a16="http://schemas.microsoft.com/office/drawing/2014/main" id="{42825B4E-6FE3-3CF7-BA19-A42B2675954E}"/>
              </a:ext>
            </a:extLst>
          </p:cNvPr>
          <p:cNvSpPr txBox="1"/>
          <p:nvPr/>
        </p:nvSpPr>
        <p:spPr>
          <a:xfrm>
            <a:off x="4228407" y="570750"/>
            <a:ext cx="6909264" cy="369332"/>
          </a:xfrm>
          <a:prstGeom prst="rect">
            <a:avLst/>
          </a:prstGeom>
          <a:noFill/>
        </p:spPr>
        <p:txBody>
          <a:bodyPr wrap="none" rtlCol="0">
            <a:spAutoFit/>
          </a:bodyPr>
          <a:lstStyle/>
          <a:p>
            <a:r>
              <a:rPr lang="en-US" dirty="0"/>
              <a:t>The following equation is unsolvable in the domain of real numbers.</a:t>
            </a:r>
          </a:p>
        </p:txBody>
      </p:sp>
      <p:sp>
        <p:nvSpPr>
          <p:cNvPr id="7" name="TextBox 6">
            <a:extLst>
              <a:ext uri="{FF2B5EF4-FFF2-40B4-BE49-F238E27FC236}">
                <a16:creationId xmlns:a16="http://schemas.microsoft.com/office/drawing/2014/main" id="{605CF63A-2C84-1D55-47E0-BEEB1576B61F}"/>
              </a:ext>
            </a:extLst>
          </p:cNvPr>
          <p:cNvSpPr txBox="1"/>
          <p:nvPr/>
        </p:nvSpPr>
        <p:spPr>
          <a:xfrm>
            <a:off x="432262" y="1319786"/>
            <a:ext cx="11441388" cy="3970318"/>
          </a:xfrm>
          <a:prstGeom prst="rect">
            <a:avLst/>
          </a:prstGeom>
          <a:noFill/>
        </p:spPr>
        <p:txBody>
          <a:bodyPr wrap="square" rtlCol="0">
            <a:spAutoFit/>
          </a:bodyPr>
          <a:lstStyle/>
          <a:p>
            <a:endParaRPr lang="en-US" dirty="0"/>
          </a:p>
          <a:p>
            <a:endParaRPr lang="en-US" dirty="0"/>
          </a:p>
          <a:p>
            <a:endParaRPr lang="en-US" dirty="0"/>
          </a:p>
          <a:p>
            <a:r>
              <a:rPr lang="en-US" dirty="0"/>
              <a:t>In the </a:t>
            </a:r>
            <a:r>
              <a:rPr lang="en-US" b="1" dirty="0"/>
              <a:t>16th century</a:t>
            </a:r>
            <a:r>
              <a:rPr lang="en-US" dirty="0"/>
              <a:t>, </a:t>
            </a:r>
            <a:r>
              <a:rPr lang="en-US" b="1" dirty="0">
                <a:hlinkClick r:id="rId3"/>
              </a:rPr>
              <a:t>Gerolamo Cardano</a:t>
            </a:r>
            <a:r>
              <a:rPr lang="en-US" dirty="0"/>
              <a:t> and </a:t>
            </a:r>
            <a:r>
              <a:rPr lang="en-US" b="1" dirty="0">
                <a:hlinkClick r:id="rId4"/>
              </a:rPr>
              <a:t>Rafael Bombelli</a:t>
            </a:r>
            <a:r>
              <a:rPr lang="en-US" dirty="0"/>
              <a:t> independently encountered the square root of −1 while solving polynomial equations.</a:t>
            </a:r>
          </a:p>
          <a:p>
            <a:r>
              <a:rPr lang="en-US" dirty="0"/>
              <a:t>Cardano famously described these quantities as </a:t>
            </a:r>
            <a:r>
              <a:rPr lang="en-US" i="1" dirty="0"/>
              <a:t>“as subtle as they are useless,”</a:t>
            </a:r>
            <a:r>
              <a:rPr lang="en-US" dirty="0"/>
              <a:t> reflecting the deep unease mathematicians felt toward them.</a:t>
            </a:r>
          </a:p>
          <a:p>
            <a:endParaRPr lang="en-US" dirty="0"/>
          </a:p>
          <a:p>
            <a:r>
              <a:rPr lang="en-US" dirty="0"/>
              <a:t>At the time, there was a serious philosophical debate about whether such values were meaningful mathematics or merely algebraic absurdities.</a:t>
            </a:r>
            <a:br>
              <a:rPr lang="en-US" dirty="0"/>
            </a:br>
            <a:endParaRPr lang="en-US" dirty="0"/>
          </a:p>
          <a:p>
            <a:r>
              <a:rPr lang="en-US" dirty="0" err="1"/>
              <a:t>Bombelli</a:t>
            </a:r>
            <a:r>
              <a:rPr lang="en-US" dirty="0"/>
              <a:t> took a different view. He argued that if these quantities obeyed </a:t>
            </a:r>
            <a:r>
              <a:rPr lang="en-US" b="1" dirty="0"/>
              <a:t>consistent rules of algebra</a:t>
            </a:r>
            <a:r>
              <a:rPr lang="en-US" dirty="0"/>
              <a:t>, then they deserved to be treated as legitimate mathematical objects, regardless of their lack of geometric interpretation.</a:t>
            </a:r>
          </a:p>
          <a:p>
            <a:endParaRPr lang="en-US" dirty="0"/>
          </a:p>
        </p:txBody>
      </p:sp>
    </p:spTree>
    <p:extLst>
      <p:ext uri="{BB962C8B-B14F-4D97-AF65-F5344CB8AC3E}">
        <p14:creationId xmlns:p14="http://schemas.microsoft.com/office/powerpoint/2010/main" val="3178008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FA742C-02C0-0726-6D10-E53D5C75EE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6AD20A-0A6D-7324-D8F7-03D562E6E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3B8A3E-E60D-05E9-77D4-33B5C36ABF7F}"/>
              </a:ext>
            </a:extLst>
          </p:cNvPr>
          <p:cNvSpPr>
            <a:spLocks noGrp="1"/>
          </p:cNvSpPr>
          <p:nvPr>
            <p:ph type="title"/>
          </p:nvPr>
        </p:nvSpPr>
        <p:spPr>
          <a:xfrm>
            <a:off x="432262" y="191045"/>
            <a:ext cx="10890929" cy="749036"/>
          </a:xfrm>
        </p:spPr>
        <p:txBody>
          <a:bodyPr anchor="b">
            <a:normAutofit/>
          </a:bodyPr>
          <a:lstStyle/>
          <a:p>
            <a:r>
              <a:rPr lang="en-US" dirty="0"/>
              <a:t>A bit of History</a:t>
            </a:r>
          </a:p>
        </p:txBody>
      </p:sp>
      <p:cxnSp>
        <p:nvCxnSpPr>
          <p:cNvPr id="10" name="Straight Connector 9">
            <a:extLst>
              <a:ext uri="{FF2B5EF4-FFF2-40B4-BE49-F238E27FC236}">
                <a16:creationId xmlns:a16="http://schemas.microsoft.com/office/drawing/2014/main" id="{383981F9-8DC6-0CFD-4AAC-2EDC8F8FCD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E27977A-90C8-F6BF-1DF9-F7B3F3532835}"/>
              </a:ext>
            </a:extLst>
          </p:cNvPr>
          <p:cNvPicPr>
            <a:picLocks noChangeAspect="1"/>
          </p:cNvPicPr>
          <p:nvPr/>
        </p:nvPicPr>
        <p:blipFill>
          <a:blip r:embed="rId2"/>
          <a:stretch>
            <a:fillRect/>
          </a:stretch>
        </p:blipFill>
        <p:spPr>
          <a:xfrm>
            <a:off x="6848186" y="1134479"/>
            <a:ext cx="2070100" cy="444500"/>
          </a:xfrm>
          <a:prstGeom prst="rect">
            <a:avLst/>
          </a:prstGeom>
        </p:spPr>
      </p:pic>
      <p:sp>
        <p:nvSpPr>
          <p:cNvPr id="6" name="TextBox 5">
            <a:extLst>
              <a:ext uri="{FF2B5EF4-FFF2-40B4-BE49-F238E27FC236}">
                <a16:creationId xmlns:a16="http://schemas.microsoft.com/office/drawing/2014/main" id="{886B4422-A2BC-9419-63B9-2E2DD7A51D4A}"/>
              </a:ext>
            </a:extLst>
          </p:cNvPr>
          <p:cNvSpPr txBox="1"/>
          <p:nvPr/>
        </p:nvSpPr>
        <p:spPr>
          <a:xfrm>
            <a:off x="4228407" y="570750"/>
            <a:ext cx="6909264" cy="369332"/>
          </a:xfrm>
          <a:prstGeom prst="rect">
            <a:avLst/>
          </a:prstGeom>
          <a:noFill/>
        </p:spPr>
        <p:txBody>
          <a:bodyPr wrap="none" rtlCol="0">
            <a:spAutoFit/>
          </a:bodyPr>
          <a:lstStyle/>
          <a:p>
            <a:r>
              <a:rPr lang="en-US" dirty="0"/>
              <a:t>The following equation is unsolvable in the domain of real numbers.</a:t>
            </a:r>
          </a:p>
        </p:txBody>
      </p:sp>
      <p:sp>
        <p:nvSpPr>
          <p:cNvPr id="7" name="TextBox 6">
            <a:extLst>
              <a:ext uri="{FF2B5EF4-FFF2-40B4-BE49-F238E27FC236}">
                <a16:creationId xmlns:a16="http://schemas.microsoft.com/office/drawing/2014/main" id="{DE9E1A81-5BBF-16B9-2CFC-0CCD45BC23BD}"/>
              </a:ext>
            </a:extLst>
          </p:cNvPr>
          <p:cNvSpPr txBox="1"/>
          <p:nvPr/>
        </p:nvSpPr>
        <p:spPr>
          <a:xfrm>
            <a:off x="432262" y="2030202"/>
            <a:ext cx="11441388" cy="4247317"/>
          </a:xfrm>
          <a:prstGeom prst="rect">
            <a:avLst/>
          </a:prstGeom>
          <a:noFill/>
        </p:spPr>
        <p:txBody>
          <a:bodyPr wrap="square" rtlCol="0">
            <a:spAutoFit/>
          </a:bodyPr>
          <a:lstStyle/>
          <a:p>
            <a:r>
              <a:rPr lang="en-US" dirty="0"/>
              <a:t>In the </a:t>
            </a:r>
            <a:r>
              <a:rPr lang="en-US" b="1" dirty="0"/>
              <a:t>17th century</a:t>
            </a:r>
            <a:r>
              <a:rPr lang="en-US" dirty="0"/>
              <a:t>, </a:t>
            </a:r>
            <a:r>
              <a:rPr lang="en-US" b="1" dirty="0">
                <a:hlinkClick r:id="rId3"/>
              </a:rPr>
              <a:t>René Descartes</a:t>
            </a:r>
            <a:r>
              <a:rPr lang="en-US" dirty="0"/>
              <a:t> dismissed the square root of −1 as </a:t>
            </a:r>
            <a:r>
              <a:rPr lang="en-US" i="1" dirty="0"/>
              <a:t>“imaginary.”</a:t>
            </a:r>
            <a:r>
              <a:rPr lang="en-US" dirty="0"/>
              <a:t> The term was intended as an insult, but the name stuck.</a:t>
            </a:r>
          </a:p>
          <a:p>
            <a:endParaRPr lang="en-US" dirty="0"/>
          </a:p>
          <a:p>
            <a:endParaRPr lang="en-US" dirty="0"/>
          </a:p>
          <a:p>
            <a:r>
              <a:rPr lang="en-US" dirty="0"/>
              <a:t>It was </a:t>
            </a:r>
            <a:r>
              <a:rPr lang="en-US" b="1" dirty="0">
                <a:hlinkClick r:id="rId4"/>
              </a:rPr>
              <a:t>Leonhard Euler</a:t>
            </a:r>
            <a:r>
              <a:rPr lang="en-US" dirty="0"/>
              <a:t> in the </a:t>
            </a:r>
            <a:r>
              <a:rPr lang="en-US" b="1" dirty="0"/>
              <a:t>18th century</a:t>
            </a:r>
            <a:r>
              <a:rPr lang="en-US" dirty="0"/>
              <a:t> who fully rehabilitated these numbers. Euler showed that the number system could be extended naturally by introducing a new fundamental quantity and demonstrated its deep connection to trigonometry and exponential functions. He introduced the symbol </a:t>
            </a:r>
            <a:r>
              <a:rPr lang="en-US" i="1" dirty="0"/>
              <a:t>I </a:t>
            </a:r>
            <a:r>
              <a:rPr lang="en-US" dirty="0"/>
              <a:t>treating it as no less fundamental to this extended number system than 1, 2, or 1/2 are to the real numbers.</a:t>
            </a:r>
          </a:p>
          <a:p>
            <a:endParaRPr lang="en-US" dirty="0"/>
          </a:p>
          <a:p>
            <a:endParaRPr lang="en-US" dirty="0"/>
          </a:p>
          <a:p>
            <a:br>
              <a:rPr lang="en-US" dirty="0"/>
            </a:br>
            <a:endParaRPr lang="en-US" dirty="0"/>
          </a:p>
          <a:p>
            <a:endParaRPr lang="en-US" dirty="0"/>
          </a:p>
          <a:p>
            <a:r>
              <a:rPr lang="en-US" dirty="0"/>
              <a:t>Much later, </a:t>
            </a:r>
            <a:r>
              <a:rPr lang="en-US" b="1" dirty="0">
                <a:hlinkClick r:id="rId5"/>
              </a:rPr>
              <a:t>Richard Feynman</a:t>
            </a:r>
            <a:r>
              <a:rPr lang="en-US" dirty="0"/>
              <a:t> would call Euler’s identity </a:t>
            </a:r>
            <a:r>
              <a:rPr lang="en-US" i="1" dirty="0"/>
              <a:t>“the most remarkable formula in mathematics.”</a:t>
            </a:r>
            <a:endParaRPr lang="en-US" dirty="0"/>
          </a:p>
          <a:p>
            <a:endParaRPr lang="en-US" dirty="0"/>
          </a:p>
        </p:txBody>
      </p:sp>
      <p:pic>
        <p:nvPicPr>
          <p:cNvPr id="11" name="Picture 10">
            <a:extLst>
              <a:ext uri="{FF2B5EF4-FFF2-40B4-BE49-F238E27FC236}">
                <a16:creationId xmlns:a16="http://schemas.microsoft.com/office/drawing/2014/main" id="{02B02669-40C2-21E4-44D2-0D65F29924B9}"/>
              </a:ext>
            </a:extLst>
          </p:cNvPr>
          <p:cNvPicPr>
            <a:picLocks noChangeAspect="1"/>
          </p:cNvPicPr>
          <p:nvPr/>
        </p:nvPicPr>
        <p:blipFill>
          <a:blip r:embed="rId6"/>
          <a:stretch>
            <a:fillRect/>
          </a:stretch>
        </p:blipFill>
        <p:spPr>
          <a:xfrm>
            <a:off x="4571423" y="4918832"/>
            <a:ext cx="3797300" cy="457200"/>
          </a:xfrm>
          <a:prstGeom prst="rect">
            <a:avLst/>
          </a:prstGeom>
        </p:spPr>
      </p:pic>
    </p:spTree>
    <p:extLst>
      <p:ext uri="{BB962C8B-B14F-4D97-AF65-F5344CB8AC3E}">
        <p14:creationId xmlns:p14="http://schemas.microsoft.com/office/powerpoint/2010/main" val="3897136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F21F2C-7982-21E5-CCBC-C14C44FD77C6}"/>
              </a:ext>
            </a:extLst>
          </p:cNvPr>
          <p:cNvSpPr txBox="1"/>
          <p:nvPr/>
        </p:nvSpPr>
        <p:spPr>
          <a:xfrm>
            <a:off x="942109" y="1537855"/>
            <a:ext cx="4467890" cy="369332"/>
          </a:xfrm>
          <a:prstGeom prst="rect">
            <a:avLst/>
          </a:prstGeom>
          <a:noFill/>
        </p:spPr>
        <p:txBody>
          <a:bodyPr wrap="none" rtlCol="0">
            <a:spAutoFit/>
          </a:bodyPr>
          <a:lstStyle/>
          <a:p>
            <a:r>
              <a:rPr lang="en-US" dirty="0"/>
              <a:t>In this new number system the solution to </a:t>
            </a:r>
          </a:p>
        </p:txBody>
      </p:sp>
      <p:pic>
        <p:nvPicPr>
          <p:cNvPr id="5" name="Picture 4">
            <a:extLst>
              <a:ext uri="{FF2B5EF4-FFF2-40B4-BE49-F238E27FC236}">
                <a16:creationId xmlns:a16="http://schemas.microsoft.com/office/drawing/2014/main" id="{FD0623D2-E683-6AFF-49E6-4F3C5C7F1490}"/>
              </a:ext>
            </a:extLst>
          </p:cNvPr>
          <p:cNvPicPr>
            <a:picLocks noChangeAspect="1"/>
          </p:cNvPicPr>
          <p:nvPr/>
        </p:nvPicPr>
        <p:blipFill>
          <a:blip r:embed="rId2"/>
          <a:stretch>
            <a:fillRect/>
          </a:stretch>
        </p:blipFill>
        <p:spPr>
          <a:xfrm>
            <a:off x="3730913" y="2223078"/>
            <a:ext cx="2070100" cy="444500"/>
          </a:xfrm>
          <a:prstGeom prst="rect">
            <a:avLst/>
          </a:prstGeom>
        </p:spPr>
      </p:pic>
      <p:sp>
        <p:nvSpPr>
          <p:cNvPr id="6" name="TextBox 5">
            <a:extLst>
              <a:ext uri="{FF2B5EF4-FFF2-40B4-BE49-F238E27FC236}">
                <a16:creationId xmlns:a16="http://schemas.microsoft.com/office/drawing/2014/main" id="{31BDDED4-EC29-A27F-7BFE-7EB194BC5842}"/>
              </a:ext>
            </a:extLst>
          </p:cNvPr>
          <p:cNvSpPr txBox="1"/>
          <p:nvPr/>
        </p:nvSpPr>
        <p:spPr>
          <a:xfrm>
            <a:off x="942109" y="2983469"/>
            <a:ext cx="479618" cy="369332"/>
          </a:xfrm>
          <a:prstGeom prst="rect">
            <a:avLst/>
          </a:prstGeom>
          <a:noFill/>
        </p:spPr>
        <p:txBody>
          <a:bodyPr wrap="none" rtlCol="0">
            <a:spAutoFit/>
          </a:bodyPr>
          <a:lstStyle/>
          <a:p>
            <a:r>
              <a:rPr lang="en-US" dirty="0"/>
              <a:t>Is, </a:t>
            </a:r>
          </a:p>
        </p:txBody>
      </p:sp>
      <p:pic>
        <p:nvPicPr>
          <p:cNvPr id="7" name="Picture 6">
            <a:extLst>
              <a:ext uri="{FF2B5EF4-FFF2-40B4-BE49-F238E27FC236}">
                <a16:creationId xmlns:a16="http://schemas.microsoft.com/office/drawing/2014/main" id="{6E508835-9E79-04CD-5C0D-1FAE20165837}"/>
              </a:ext>
            </a:extLst>
          </p:cNvPr>
          <p:cNvPicPr>
            <a:picLocks noChangeAspect="1"/>
          </p:cNvPicPr>
          <p:nvPr/>
        </p:nvPicPr>
        <p:blipFill>
          <a:blip r:embed="rId3"/>
          <a:stretch>
            <a:fillRect/>
          </a:stretch>
        </p:blipFill>
        <p:spPr>
          <a:xfrm>
            <a:off x="3730913" y="3352801"/>
            <a:ext cx="2819400" cy="2603500"/>
          </a:xfrm>
          <a:prstGeom prst="rect">
            <a:avLst/>
          </a:prstGeom>
        </p:spPr>
      </p:pic>
    </p:spTree>
    <p:extLst>
      <p:ext uri="{BB962C8B-B14F-4D97-AF65-F5344CB8AC3E}">
        <p14:creationId xmlns:p14="http://schemas.microsoft.com/office/powerpoint/2010/main" val="1865685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2A09-A392-D6DA-9BE9-199E9A855F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518320-1B10-210D-8BCF-EAB52C1AE6B8}"/>
              </a:ext>
            </a:extLst>
          </p:cNvPr>
          <p:cNvSpPr txBox="1"/>
          <p:nvPr/>
        </p:nvSpPr>
        <p:spPr>
          <a:xfrm>
            <a:off x="872340" y="2455223"/>
            <a:ext cx="10502737" cy="3970318"/>
          </a:xfrm>
          <a:prstGeom prst="rect">
            <a:avLst/>
          </a:prstGeom>
          <a:noFill/>
        </p:spPr>
        <p:txBody>
          <a:bodyPr wrap="square" rtlCol="0">
            <a:spAutoFit/>
          </a:bodyPr>
          <a:lstStyle/>
          <a:p>
            <a:r>
              <a:rPr lang="en-US" dirty="0"/>
              <a:t>Purely imaginary numbers follow the same rules of algebra as real numbers;:</a:t>
            </a:r>
          </a:p>
          <a:p>
            <a:endParaRPr lang="en-US" dirty="0"/>
          </a:p>
          <a:p>
            <a:r>
              <a:rPr lang="en-US" dirty="0"/>
              <a:t>Scalar multiplication rules are the same. For real numbers a and b:</a:t>
            </a:r>
          </a:p>
          <a:p>
            <a:endParaRPr lang="en-US" dirty="0"/>
          </a:p>
          <a:p>
            <a:endParaRPr lang="en-US" dirty="0"/>
          </a:p>
          <a:p>
            <a:endParaRPr lang="en-US" dirty="0"/>
          </a:p>
          <a:p>
            <a:endParaRPr lang="en-US" dirty="0"/>
          </a:p>
          <a:p>
            <a:r>
              <a:rPr lang="en-US" dirty="0"/>
              <a:t>Addition rules are the same’:</a:t>
            </a:r>
          </a:p>
          <a:p>
            <a:endParaRPr lang="en-US" dirty="0"/>
          </a:p>
          <a:p>
            <a:endParaRPr lang="en-US" dirty="0"/>
          </a:p>
          <a:p>
            <a:endParaRPr lang="en-US" dirty="0"/>
          </a:p>
          <a:p>
            <a:r>
              <a:rPr lang="en-US" dirty="0"/>
              <a:t>closure, associativity, commutativity, identity, and additive inverses are all identical to algebra with real numbers</a:t>
            </a:r>
          </a:p>
          <a:p>
            <a:endParaRPr lang="en-US" dirty="0"/>
          </a:p>
        </p:txBody>
      </p:sp>
      <p:pic>
        <p:nvPicPr>
          <p:cNvPr id="8" name="Picture 7">
            <a:extLst>
              <a:ext uri="{FF2B5EF4-FFF2-40B4-BE49-F238E27FC236}">
                <a16:creationId xmlns:a16="http://schemas.microsoft.com/office/drawing/2014/main" id="{E340F445-D99F-7317-235B-AC9E0AB8D1AC}"/>
              </a:ext>
            </a:extLst>
          </p:cNvPr>
          <p:cNvPicPr>
            <a:picLocks noChangeAspect="1"/>
          </p:cNvPicPr>
          <p:nvPr/>
        </p:nvPicPr>
        <p:blipFill>
          <a:blip r:embed="rId2"/>
          <a:stretch>
            <a:fillRect/>
          </a:stretch>
        </p:blipFill>
        <p:spPr>
          <a:xfrm>
            <a:off x="2710873" y="4912013"/>
            <a:ext cx="3302000" cy="469900"/>
          </a:xfrm>
          <a:prstGeom prst="rect">
            <a:avLst/>
          </a:prstGeom>
        </p:spPr>
      </p:pic>
      <p:pic>
        <p:nvPicPr>
          <p:cNvPr id="12" name="Picture 11">
            <a:extLst>
              <a:ext uri="{FF2B5EF4-FFF2-40B4-BE49-F238E27FC236}">
                <a16:creationId xmlns:a16="http://schemas.microsoft.com/office/drawing/2014/main" id="{22207535-2B39-CD64-84C7-25C9C1B42BD5}"/>
              </a:ext>
            </a:extLst>
          </p:cNvPr>
          <p:cNvPicPr>
            <a:picLocks noChangeAspect="1"/>
          </p:cNvPicPr>
          <p:nvPr/>
        </p:nvPicPr>
        <p:blipFill>
          <a:blip r:embed="rId3"/>
          <a:stretch>
            <a:fillRect/>
          </a:stretch>
        </p:blipFill>
        <p:spPr>
          <a:xfrm>
            <a:off x="2710873" y="3633435"/>
            <a:ext cx="2552700" cy="469900"/>
          </a:xfrm>
          <a:prstGeom prst="rect">
            <a:avLst/>
          </a:prstGeom>
        </p:spPr>
      </p:pic>
      <p:pic>
        <p:nvPicPr>
          <p:cNvPr id="3074" name="Picture 2" descr="Real Numbers – Definition, Symbol, Properties, Chart, &amp; Examples">
            <a:extLst>
              <a:ext uri="{FF2B5EF4-FFF2-40B4-BE49-F238E27FC236}">
                <a16:creationId xmlns:a16="http://schemas.microsoft.com/office/drawing/2014/main" id="{49C9204A-550D-81FC-B73A-A389AF716D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454" y="274396"/>
            <a:ext cx="8091055" cy="21306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063A22-0E8A-DAEC-AC16-F93C1D6E951A}"/>
              </a:ext>
            </a:extLst>
          </p:cNvPr>
          <p:cNvSpPr txBox="1"/>
          <p:nvPr/>
        </p:nvSpPr>
        <p:spPr>
          <a:xfrm>
            <a:off x="2923310" y="90575"/>
            <a:ext cx="3934090" cy="584775"/>
          </a:xfrm>
          <a:prstGeom prst="rect">
            <a:avLst/>
          </a:prstGeom>
          <a:noFill/>
        </p:spPr>
        <p:txBody>
          <a:bodyPr wrap="none" rtlCol="0">
            <a:spAutoFit/>
          </a:bodyPr>
          <a:lstStyle/>
          <a:p>
            <a:r>
              <a:rPr lang="en-US" sz="3200" dirty="0"/>
              <a:t>Real number line (.  )</a:t>
            </a:r>
          </a:p>
        </p:txBody>
      </p:sp>
      <p:pic>
        <p:nvPicPr>
          <p:cNvPr id="5" name="Picture 4">
            <a:extLst>
              <a:ext uri="{FF2B5EF4-FFF2-40B4-BE49-F238E27FC236}">
                <a16:creationId xmlns:a16="http://schemas.microsoft.com/office/drawing/2014/main" id="{D7A80A6C-CE9D-661B-9FB8-75DCEA41B3B6}"/>
              </a:ext>
            </a:extLst>
          </p:cNvPr>
          <p:cNvPicPr>
            <a:picLocks noChangeAspect="1"/>
          </p:cNvPicPr>
          <p:nvPr/>
        </p:nvPicPr>
        <p:blipFill>
          <a:blip r:embed="rId5"/>
          <a:stretch>
            <a:fillRect/>
          </a:stretch>
        </p:blipFill>
        <p:spPr>
          <a:xfrm>
            <a:off x="6264518" y="224213"/>
            <a:ext cx="330200" cy="317500"/>
          </a:xfrm>
          <a:prstGeom prst="rect">
            <a:avLst/>
          </a:prstGeom>
        </p:spPr>
      </p:pic>
    </p:spTree>
    <p:extLst>
      <p:ext uri="{BB962C8B-B14F-4D97-AF65-F5344CB8AC3E}">
        <p14:creationId xmlns:p14="http://schemas.microsoft.com/office/powerpoint/2010/main" val="3240746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2C7FB-5BE5-CD96-FB65-442E0DAFC75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EF2FCB-8FDB-B801-2BD1-B6448D51F40C}"/>
              </a:ext>
            </a:extLst>
          </p:cNvPr>
          <p:cNvSpPr txBox="1"/>
          <p:nvPr/>
        </p:nvSpPr>
        <p:spPr>
          <a:xfrm>
            <a:off x="844631" y="2039591"/>
            <a:ext cx="10502737" cy="4524315"/>
          </a:xfrm>
          <a:prstGeom prst="rect">
            <a:avLst/>
          </a:prstGeom>
          <a:noFill/>
        </p:spPr>
        <p:txBody>
          <a:bodyPr wrap="square" rtlCol="0">
            <a:spAutoFit/>
          </a:bodyPr>
          <a:lstStyle/>
          <a:p>
            <a:endParaRPr lang="en-US" dirty="0"/>
          </a:p>
          <a:p>
            <a:endParaRPr lang="en-US" dirty="0"/>
          </a:p>
          <a:p>
            <a:r>
              <a:rPr lang="en-US" dirty="0"/>
              <a:t>Purely imaginary numbers follow the same rules of algebra as real numbers;:</a:t>
            </a:r>
          </a:p>
          <a:p>
            <a:endParaRPr lang="en-US" dirty="0"/>
          </a:p>
          <a:p>
            <a:r>
              <a:rPr lang="en-US" dirty="0"/>
              <a:t>Scalar multiplication rules are the same. For real numbers a and b:</a:t>
            </a:r>
          </a:p>
          <a:p>
            <a:endParaRPr lang="en-US" dirty="0"/>
          </a:p>
          <a:p>
            <a:r>
              <a:rPr lang="en-US" dirty="0"/>
              <a:t>Addition rules are the same’:</a:t>
            </a:r>
          </a:p>
          <a:p>
            <a:endParaRPr lang="en-US" dirty="0"/>
          </a:p>
          <a:p>
            <a:endParaRPr lang="en-US" dirty="0"/>
          </a:p>
          <a:p>
            <a:endParaRPr lang="en-US" dirty="0"/>
          </a:p>
          <a:p>
            <a:r>
              <a:rPr lang="en-US" dirty="0"/>
              <a:t>closure, associativity, commutativity, identity, and additive inverses are all identical to algebra with real numbers.</a:t>
            </a:r>
          </a:p>
          <a:p>
            <a:endParaRPr lang="en-US" dirty="0"/>
          </a:p>
          <a:p>
            <a:r>
              <a:rPr lang="en-US" dirty="0"/>
              <a:t>But notice that when we multiply to imaginary numbers, we don’t necessarily get an imaginary number back.</a:t>
            </a:r>
          </a:p>
          <a:p>
            <a:endParaRPr lang="en-US" dirty="0"/>
          </a:p>
        </p:txBody>
      </p:sp>
      <p:pic>
        <p:nvPicPr>
          <p:cNvPr id="8" name="Picture 7">
            <a:extLst>
              <a:ext uri="{FF2B5EF4-FFF2-40B4-BE49-F238E27FC236}">
                <a16:creationId xmlns:a16="http://schemas.microsoft.com/office/drawing/2014/main" id="{DDCD58C3-2F00-F0F3-68C8-AA488460BDFC}"/>
              </a:ext>
            </a:extLst>
          </p:cNvPr>
          <p:cNvPicPr>
            <a:picLocks noChangeAspect="1"/>
          </p:cNvPicPr>
          <p:nvPr/>
        </p:nvPicPr>
        <p:blipFill>
          <a:blip r:embed="rId2"/>
          <a:stretch>
            <a:fillRect/>
          </a:stretch>
        </p:blipFill>
        <p:spPr>
          <a:xfrm>
            <a:off x="2673438" y="4130060"/>
            <a:ext cx="3302000" cy="469900"/>
          </a:xfrm>
          <a:prstGeom prst="rect">
            <a:avLst/>
          </a:prstGeom>
        </p:spPr>
      </p:pic>
      <p:pic>
        <p:nvPicPr>
          <p:cNvPr id="12" name="Picture 11">
            <a:extLst>
              <a:ext uri="{FF2B5EF4-FFF2-40B4-BE49-F238E27FC236}">
                <a16:creationId xmlns:a16="http://schemas.microsoft.com/office/drawing/2014/main" id="{E69FB3C5-2932-180A-064B-8A417BA222A7}"/>
              </a:ext>
            </a:extLst>
          </p:cNvPr>
          <p:cNvPicPr>
            <a:picLocks noChangeAspect="1"/>
          </p:cNvPicPr>
          <p:nvPr/>
        </p:nvPicPr>
        <p:blipFill>
          <a:blip r:embed="rId3"/>
          <a:stretch>
            <a:fillRect/>
          </a:stretch>
        </p:blipFill>
        <p:spPr>
          <a:xfrm>
            <a:off x="7743026" y="3106967"/>
            <a:ext cx="2552700" cy="469900"/>
          </a:xfrm>
          <a:prstGeom prst="rect">
            <a:avLst/>
          </a:prstGeom>
        </p:spPr>
      </p:pic>
      <p:pic>
        <p:nvPicPr>
          <p:cNvPr id="3" name="Picture 2">
            <a:extLst>
              <a:ext uri="{FF2B5EF4-FFF2-40B4-BE49-F238E27FC236}">
                <a16:creationId xmlns:a16="http://schemas.microsoft.com/office/drawing/2014/main" id="{21F2CF1C-F6E7-F732-5E49-3C9075753115}"/>
              </a:ext>
            </a:extLst>
          </p:cNvPr>
          <p:cNvPicPr>
            <a:picLocks noChangeAspect="1"/>
          </p:cNvPicPr>
          <p:nvPr/>
        </p:nvPicPr>
        <p:blipFill>
          <a:blip r:embed="rId4"/>
          <a:stretch>
            <a:fillRect/>
          </a:stretch>
        </p:blipFill>
        <p:spPr>
          <a:xfrm>
            <a:off x="2391889" y="6017530"/>
            <a:ext cx="6108700" cy="520700"/>
          </a:xfrm>
          <a:prstGeom prst="rect">
            <a:avLst/>
          </a:prstGeom>
        </p:spPr>
      </p:pic>
      <p:pic>
        <p:nvPicPr>
          <p:cNvPr id="4" name="Picture 2" descr="Real Numbers – Definition, Symbol, Properties, Chart, &amp; Examples">
            <a:extLst>
              <a:ext uri="{FF2B5EF4-FFF2-40B4-BE49-F238E27FC236}">
                <a16:creationId xmlns:a16="http://schemas.microsoft.com/office/drawing/2014/main" id="{D62A948E-35EF-7AC7-C1E3-596D35CAAC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6145" y="444746"/>
            <a:ext cx="8306773" cy="21874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3834BCE-1B4D-2257-B8C1-2B9841B60899}"/>
              </a:ext>
            </a:extLst>
          </p:cNvPr>
          <p:cNvSpPr txBox="1"/>
          <p:nvPr/>
        </p:nvSpPr>
        <p:spPr>
          <a:xfrm>
            <a:off x="429491" y="238770"/>
            <a:ext cx="8132354" cy="584775"/>
          </a:xfrm>
          <a:prstGeom prst="rect">
            <a:avLst/>
          </a:prstGeom>
          <a:noFill/>
        </p:spPr>
        <p:txBody>
          <a:bodyPr wrap="none" rtlCol="0">
            <a:spAutoFit/>
          </a:bodyPr>
          <a:lstStyle/>
          <a:p>
            <a:r>
              <a:rPr lang="en-US" sz="3200" dirty="0"/>
              <a:t>Imaginary number line (                                )</a:t>
            </a:r>
          </a:p>
        </p:txBody>
      </p:sp>
      <p:pic>
        <p:nvPicPr>
          <p:cNvPr id="7" name="Picture 6">
            <a:extLst>
              <a:ext uri="{FF2B5EF4-FFF2-40B4-BE49-F238E27FC236}">
                <a16:creationId xmlns:a16="http://schemas.microsoft.com/office/drawing/2014/main" id="{45770302-337A-7606-18CD-D4E0BCBBCD05}"/>
              </a:ext>
            </a:extLst>
          </p:cNvPr>
          <p:cNvPicPr>
            <a:picLocks noChangeAspect="1"/>
          </p:cNvPicPr>
          <p:nvPr/>
        </p:nvPicPr>
        <p:blipFill>
          <a:blip r:embed="rId6"/>
          <a:stretch>
            <a:fillRect/>
          </a:stretch>
        </p:blipFill>
        <p:spPr>
          <a:xfrm>
            <a:off x="5181023" y="1004848"/>
            <a:ext cx="120248" cy="284223"/>
          </a:xfrm>
          <a:prstGeom prst="rect">
            <a:avLst/>
          </a:prstGeom>
        </p:spPr>
      </p:pic>
      <p:pic>
        <p:nvPicPr>
          <p:cNvPr id="9" name="Picture 8">
            <a:extLst>
              <a:ext uri="{FF2B5EF4-FFF2-40B4-BE49-F238E27FC236}">
                <a16:creationId xmlns:a16="http://schemas.microsoft.com/office/drawing/2014/main" id="{ED3C7DE0-856A-0085-43DD-30D8E2D5F39D}"/>
              </a:ext>
            </a:extLst>
          </p:cNvPr>
          <p:cNvPicPr>
            <a:picLocks noChangeAspect="1"/>
          </p:cNvPicPr>
          <p:nvPr/>
        </p:nvPicPr>
        <p:blipFill>
          <a:blip r:embed="rId6"/>
          <a:stretch>
            <a:fillRect/>
          </a:stretch>
        </p:blipFill>
        <p:spPr>
          <a:xfrm>
            <a:off x="5961006" y="901135"/>
            <a:ext cx="120248" cy="284223"/>
          </a:xfrm>
          <a:prstGeom prst="rect">
            <a:avLst/>
          </a:prstGeom>
        </p:spPr>
      </p:pic>
      <p:pic>
        <p:nvPicPr>
          <p:cNvPr id="10" name="Picture 9">
            <a:extLst>
              <a:ext uri="{FF2B5EF4-FFF2-40B4-BE49-F238E27FC236}">
                <a16:creationId xmlns:a16="http://schemas.microsoft.com/office/drawing/2014/main" id="{BD9AA46F-4EB2-829C-C275-F823355E856E}"/>
              </a:ext>
            </a:extLst>
          </p:cNvPr>
          <p:cNvPicPr>
            <a:picLocks noChangeAspect="1"/>
          </p:cNvPicPr>
          <p:nvPr/>
        </p:nvPicPr>
        <p:blipFill>
          <a:blip r:embed="rId6"/>
          <a:stretch>
            <a:fillRect/>
          </a:stretch>
        </p:blipFill>
        <p:spPr>
          <a:xfrm>
            <a:off x="6620741" y="901135"/>
            <a:ext cx="120248" cy="284223"/>
          </a:xfrm>
          <a:prstGeom prst="rect">
            <a:avLst/>
          </a:prstGeom>
        </p:spPr>
      </p:pic>
      <p:pic>
        <p:nvPicPr>
          <p:cNvPr id="11" name="Picture 10">
            <a:extLst>
              <a:ext uri="{FF2B5EF4-FFF2-40B4-BE49-F238E27FC236}">
                <a16:creationId xmlns:a16="http://schemas.microsoft.com/office/drawing/2014/main" id="{CBDE510C-7B96-9C3D-E0F0-9E88964F72DB}"/>
              </a:ext>
            </a:extLst>
          </p:cNvPr>
          <p:cNvPicPr>
            <a:picLocks noChangeAspect="1"/>
          </p:cNvPicPr>
          <p:nvPr/>
        </p:nvPicPr>
        <p:blipFill>
          <a:blip r:embed="rId6"/>
          <a:stretch>
            <a:fillRect/>
          </a:stretch>
        </p:blipFill>
        <p:spPr>
          <a:xfrm>
            <a:off x="7887915" y="997732"/>
            <a:ext cx="120248" cy="284223"/>
          </a:xfrm>
          <a:prstGeom prst="rect">
            <a:avLst/>
          </a:prstGeom>
        </p:spPr>
      </p:pic>
      <p:pic>
        <p:nvPicPr>
          <p:cNvPr id="13" name="Picture 12">
            <a:extLst>
              <a:ext uri="{FF2B5EF4-FFF2-40B4-BE49-F238E27FC236}">
                <a16:creationId xmlns:a16="http://schemas.microsoft.com/office/drawing/2014/main" id="{290CCE09-F33D-BACF-8716-078448253188}"/>
              </a:ext>
            </a:extLst>
          </p:cNvPr>
          <p:cNvPicPr>
            <a:picLocks noChangeAspect="1"/>
          </p:cNvPicPr>
          <p:nvPr/>
        </p:nvPicPr>
        <p:blipFill>
          <a:blip r:embed="rId6"/>
          <a:stretch>
            <a:fillRect/>
          </a:stretch>
        </p:blipFill>
        <p:spPr>
          <a:xfrm>
            <a:off x="8361490" y="957849"/>
            <a:ext cx="120248" cy="284223"/>
          </a:xfrm>
          <a:prstGeom prst="rect">
            <a:avLst/>
          </a:prstGeom>
        </p:spPr>
      </p:pic>
      <p:pic>
        <p:nvPicPr>
          <p:cNvPr id="14" name="Picture 13">
            <a:extLst>
              <a:ext uri="{FF2B5EF4-FFF2-40B4-BE49-F238E27FC236}">
                <a16:creationId xmlns:a16="http://schemas.microsoft.com/office/drawing/2014/main" id="{F17B4522-010D-4496-599A-D53AA7BBA415}"/>
              </a:ext>
            </a:extLst>
          </p:cNvPr>
          <p:cNvPicPr>
            <a:picLocks noChangeAspect="1"/>
          </p:cNvPicPr>
          <p:nvPr/>
        </p:nvPicPr>
        <p:blipFill>
          <a:blip r:embed="rId6"/>
          <a:stretch>
            <a:fillRect/>
          </a:stretch>
        </p:blipFill>
        <p:spPr>
          <a:xfrm>
            <a:off x="9217519" y="962533"/>
            <a:ext cx="120248" cy="284223"/>
          </a:xfrm>
          <a:prstGeom prst="rect">
            <a:avLst/>
          </a:prstGeom>
        </p:spPr>
      </p:pic>
      <p:pic>
        <p:nvPicPr>
          <p:cNvPr id="15" name="Picture 14">
            <a:extLst>
              <a:ext uri="{FF2B5EF4-FFF2-40B4-BE49-F238E27FC236}">
                <a16:creationId xmlns:a16="http://schemas.microsoft.com/office/drawing/2014/main" id="{3E3BEA3F-56B1-5010-9A5D-73308E6F1CD4}"/>
              </a:ext>
            </a:extLst>
          </p:cNvPr>
          <p:cNvPicPr>
            <a:picLocks noChangeAspect="1"/>
          </p:cNvPicPr>
          <p:nvPr/>
        </p:nvPicPr>
        <p:blipFill>
          <a:blip r:embed="rId6"/>
          <a:stretch>
            <a:fillRect/>
          </a:stretch>
        </p:blipFill>
        <p:spPr>
          <a:xfrm>
            <a:off x="9628664" y="997737"/>
            <a:ext cx="120248" cy="284223"/>
          </a:xfrm>
          <a:prstGeom prst="rect">
            <a:avLst/>
          </a:prstGeom>
        </p:spPr>
      </p:pic>
      <p:pic>
        <p:nvPicPr>
          <p:cNvPr id="16" name="Picture 15">
            <a:extLst>
              <a:ext uri="{FF2B5EF4-FFF2-40B4-BE49-F238E27FC236}">
                <a16:creationId xmlns:a16="http://schemas.microsoft.com/office/drawing/2014/main" id="{D90A16FA-87E4-248F-80DE-F21434A52105}"/>
              </a:ext>
            </a:extLst>
          </p:cNvPr>
          <p:cNvPicPr>
            <a:picLocks noChangeAspect="1"/>
          </p:cNvPicPr>
          <p:nvPr/>
        </p:nvPicPr>
        <p:blipFill>
          <a:blip r:embed="rId6"/>
          <a:stretch>
            <a:fillRect/>
          </a:stretch>
        </p:blipFill>
        <p:spPr>
          <a:xfrm>
            <a:off x="9979522" y="1004847"/>
            <a:ext cx="120248" cy="284223"/>
          </a:xfrm>
          <a:prstGeom prst="rect">
            <a:avLst/>
          </a:prstGeom>
        </p:spPr>
      </p:pic>
      <p:pic>
        <p:nvPicPr>
          <p:cNvPr id="17" name="Picture 16">
            <a:extLst>
              <a:ext uri="{FF2B5EF4-FFF2-40B4-BE49-F238E27FC236}">
                <a16:creationId xmlns:a16="http://schemas.microsoft.com/office/drawing/2014/main" id="{BF14DF65-32A4-026D-06F5-F0D45ECA8C9D}"/>
              </a:ext>
            </a:extLst>
          </p:cNvPr>
          <p:cNvPicPr>
            <a:picLocks noChangeAspect="1"/>
          </p:cNvPicPr>
          <p:nvPr/>
        </p:nvPicPr>
        <p:blipFill>
          <a:blip r:embed="rId6"/>
          <a:stretch>
            <a:fillRect/>
          </a:stretch>
        </p:blipFill>
        <p:spPr>
          <a:xfrm>
            <a:off x="10566096" y="952622"/>
            <a:ext cx="120248" cy="284223"/>
          </a:xfrm>
          <a:prstGeom prst="rect">
            <a:avLst/>
          </a:prstGeom>
        </p:spPr>
      </p:pic>
      <p:pic>
        <p:nvPicPr>
          <p:cNvPr id="18" name="Picture 17">
            <a:extLst>
              <a:ext uri="{FF2B5EF4-FFF2-40B4-BE49-F238E27FC236}">
                <a16:creationId xmlns:a16="http://schemas.microsoft.com/office/drawing/2014/main" id="{74368EC6-7F6C-ADC8-0AEB-84BDA0E48614}"/>
              </a:ext>
            </a:extLst>
          </p:cNvPr>
          <p:cNvPicPr>
            <a:picLocks noChangeAspect="1"/>
          </p:cNvPicPr>
          <p:nvPr/>
        </p:nvPicPr>
        <p:blipFill>
          <a:blip r:embed="rId6"/>
          <a:stretch>
            <a:fillRect/>
          </a:stretch>
        </p:blipFill>
        <p:spPr>
          <a:xfrm>
            <a:off x="4502912" y="1004849"/>
            <a:ext cx="120248" cy="284223"/>
          </a:xfrm>
          <a:prstGeom prst="rect">
            <a:avLst/>
          </a:prstGeom>
        </p:spPr>
      </p:pic>
      <p:pic>
        <p:nvPicPr>
          <p:cNvPr id="19" name="Picture 18">
            <a:extLst>
              <a:ext uri="{FF2B5EF4-FFF2-40B4-BE49-F238E27FC236}">
                <a16:creationId xmlns:a16="http://schemas.microsoft.com/office/drawing/2014/main" id="{9E514D17-58D6-A9F3-A74D-73286698086A}"/>
              </a:ext>
            </a:extLst>
          </p:cNvPr>
          <p:cNvPicPr>
            <a:picLocks noChangeAspect="1"/>
          </p:cNvPicPr>
          <p:nvPr/>
        </p:nvPicPr>
        <p:blipFill>
          <a:blip r:embed="rId7"/>
          <a:stretch>
            <a:fillRect/>
          </a:stretch>
        </p:blipFill>
        <p:spPr>
          <a:xfrm>
            <a:off x="3809422" y="1680504"/>
            <a:ext cx="139700" cy="330200"/>
          </a:xfrm>
          <a:prstGeom prst="rect">
            <a:avLst/>
          </a:prstGeom>
        </p:spPr>
      </p:pic>
      <p:pic>
        <p:nvPicPr>
          <p:cNvPr id="20" name="Picture 19">
            <a:extLst>
              <a:ext uri="{FF2B5EF4-FFF2-40B4-BE49-F238E27FC236}">
                <a16:creationId xmlns:a16="http://schemas.microsoft.com/office/drawing/2014/main" id="{D226E83C-F54B-84D1-375D-F40B8F3305D5}"/>
              </a:ext>
            </a:extLst>
          </p:cNvPr>
          <p:cNvPicPr>
            <a:picLocks noChangeAspect="1"/>
          </p:cNvPicPr>
          <p:nvPr/>
        </p:nvPicPr>
        <p:blipFill>
          <a:blip r:embed="rId7"/>
          <a:stretch>
            <a:fillRect/>
          </a:stretch>
        </p:blipFill>
        <p:spPr>
          <a:xfrm>
            <a:off x="4652699" y="1684264"/>
            <a:ext cx="139700" cy="330200"/>
          </a:xfrm>
          <a:prstGeom prst="rect">
            <a:avLst/>
          </a:prstGeom>
        </p:spPr>
      </p:pic>
      <p:pic>
        <p:nvPicPr>
          <p:cNvPr id="21" name="Picture 20">
            <a:extLst>
              <a:ext uri="{FF2B5EF4-FFF2-40B4-BE49-F238E27FC236}">
                <a16:creationId xmlns:a16="http://schemas.microsoft.com/office/drawing/2014/main" id="{EB72B40E-E599-BC77-C1C2-AF5A40759183}"/>
              </a:ext>
            </a:extLst>
          </p:cNvPr>
          <p:cNvPicPr>
            <a:picLocks noChangeAspect="1"/>
          </p:cNvPicPr>
          <p:nvPr/>
        </p:nvPicPr>
        <p:blipFill>
          <a:blip r:embed="rId7"/>
          <a:stretch>
            <a:fillRect/>
          </a:stretch>
        </p:blipFill>
        <p:spPr>
          <a:xfrm>
            <a:off x="5495976" y="1691192"/>
            <a:ext cx="139700" cy="330200"/>
          </a:xfrm>
          <a:prstGeom prst="rect">
            <a:avLst/>
          </a:prstGeom>
        </p:spPr>
      </p:pic>
      <p:pic>
        <p:nvPicPr>
          <p:cNvPr id="22" name="Picture 21">
            <a:extLst>
              <a:ext uri="{FF2B5EF4-FFF2-40B4-BE49-F238E27FC236}">
                <a16:creationId xmlns:a16="http://schemas.microsoft.com/office/drawing/2014/main" id="{3F2E9C26-7DE7-869E-C0E4-CDD1C2CFC7F9}"/>
              </a:ext>
            </a:extLst>
          </p:cNvPr>
          <p:cNvPicPr>
            <a:picLocks noChangeAspect="1"/>
          </p:cNvPicPr>
          <p:nvPr/>
        </p:nvPicPr>
        <p:blipFill>
          <a:blip r:embed="rId7"/>
          <a:stretch>
            <a:fillRect/>
          </a:stretch>
        </p:blipFill>
        <p:spPr>
          <a:xfrm>
            <a:off x="6345185" y="1696750"/>
            <a:ext cx="139700" cy="330200"/>
          </a:xfrm>
          <a:prstGeom prst="rect">
            <a:avLst/>
          </a:prstGeom>
        </p:spPr>
      </p:pic>
      <p:pic>
        <p:nvPicPr>
          <p:cNvPr id="23" name="Picture 22">
            <a:extLst>
              <a:ext uri="{FF2B5EF4-FFF2-40B4-BE49-F238E27FC236}">
                <a16:creationId xmlns:a16="http://schemas.microsoft.com/office/drawing/2014/main" id="{EA57230F-B088-F973-D730-B79279646ACC}"/>
              </a:ext>
            </a:extLst>
          </p:cNvPr>
          <p:cNvPicPr>
            <a:picLocks noChangeAspect="1"/>
          </p:cNvPicPr>
          <p:nvPr/>
        </p:nvPicPr>
        <p:blipFill>
          <a:blip r:embed="rId7"/>
          <a:stretch>
            <a:fillRect/>
          </a:stretch>
        </p:blipFill>
        <p:spPr>
          <a:xfrm>
            <a:off x="7216171" y="1680504"/>
            <a:ext cx="139700" cy="330200"/>
          </a:xfrm>
          <a:prstGeom prst="rect">
            <a:avLst/>
          </a:prstGeom>
        </p:spPr>
      </p:pic>
      <p:pic>
        <p:nvPicPr>
          <p:cNvPr id="24" name="Picture 23">
            <a:extLst>
              <a:ext uri="{FF2B5EF4-FFF2-40B4-BE49-F238E27FC236}">
                <a16:creationId xmlns:a16="http://schemas.microsoft.com/office/drawing/2014/main" id="{AB388ACC-C1C5-FF37-A977-5CFB75FA5EA9}"/>
              </a:ext>
            </a:extLst>
          </p:cNvPr>
          <p:cNvPicPr>
            <a:picLocks noChangeAspect="1"/>
          </p:cNvPicPr>
          <p:nvPr/>
        </p:nvPicPr>
        <p:blipFill>
          <a:blip r:embed="rId7"/>
          <a:stretch>
            <a:fillRect/>
          </a:stretch>
        </p:blipFill>
        <p:spPr>
          <a:xfrm>
            <a:off x="8032630" y="1680504"/>
            <a:ext cx="139700" cy="330200"/>
          </a:xfrm>
          <a:prstGeom prst="rect">
            <a:avLst/>
          </a:prstGeom>
        </p:spPr>
      </p:pic>
      <p:pic>
        <p:nvPicPr>
          <p:cNvPr id="25" name="Picture 24">
            <a:extLst>
              <a:ext uri="{FF2B5EF4-FFF2-40B4-BE49-F238E27FC236}">
                <a16:creationId xmlns:a16="http://schemas.microsoft.com/office/drawing/2014/main" id="{DB8E2DAE-84B7-D810-F3CD-A66FC86F0EFB}"/>
              </a:ext>
            </a:extLst>
          </p:cNvPr>
          <p:cNvPicPr>
            <a:picLocks noChangeAspect="1"/>
          </p:cNvPicPr>
          <p:nvPr/>
        </p:nvPicPr>
        <p:blipFill>
          <a:blip r:embed="rId7"/>
          <a:stretch>
            <a:fillRect/>
          </a:stretch>
        </p:blipFill>
        <p:spPr>
          <a:xfrm>
            <a:off x="8866516" y="1691192"/>
            <a:ext cx="139700" cy="330200"/>
          </a:xfrm>
          <a:prstGeom prst="rect">
            <a:avLst/>
          </a:prstGeom>
        </p:spPr>
      </p:pic>
      <p:pic>
        <p:nvPicPr>
          <p:cNvPr id="26" name="Picture 25">
            <a:extLst>
              <a:ext uri="{FF2B5EF4-FFF2-40B4-BE49-F238E27FC236}">
                <a16:creationId xmlns:a16="http://schemas.microsoft.com/office/drawing/2014/main" id="{0830AEB4-579F-11CF-2452-7A62584F38ED}"/>
              </a:ext>
            </a:extLst>
          </p:cNvPr>
          <p:cNvPicPr>
            <a:picLocks noChangeAspect="1"/>
          </p:cNvPicPr>
          <p:nvPr/>
        </p:nvPicPr>
        <p:blipFill>
          <a:blip r:embed="rId7"/>
          <a:stretch>
            <a:fillRect/>
          </a:stretch>
        </p:blipFill>
        <p:spPr>
          <a:xfrm>
            <a:off x="9699511" y="1698119"/>
            <a:ext cx="139700" cy="330200"/>
          </a:xfrm>
          <a:prstGeom prst="rect">
            <a:avLst/>
          </a:prstGeom>
        </p:spPr>
      </p:pic>
      <p:pic>
        <p:nvPicPr>
          <p:cNvPr id="27" name="Picture 26">
            <a:extLst>
              <a:ext uri="{FF2B5EF4-FFF2-40B4-BE49-F238E27FC236}">
                <a16:creationId xmlns:a16="http://schemas.microsoft.com/office/drawing/2014/main" id="{EAD5CD15-1AA5-F88C-1F46-3B40C6C0063B}"/>
              </a:ext>
            </a:extLst>
          </p:cNvPr>
          <p:cNvPicPr>
            <a:picLocks noChangeAspect="1"/>
          </p:cNvPicPr>
          <p:nvPr/>
        </p:nvPicPr>
        <p:blipFill>
          <a:blip r:embed="rId7"/>
          <a:stretch>
            <a:fillRect/>
          </a:stretch>
        </p:blipFill>
        <p:spPr>
          <a:xfrm>
            <a:off x="10542788" y="1687431"/>
            <a:ext cx="139700" cy="330200"/>
          </a:xfrm>
          <a:prstGeom prst="rect">
            <a:avLst/>
          </a:prstGeom>
        </p:spPr>
      </p:pic>
      <p:pic>
        <p:nvPicPr>
          <p:cNvPr id="28" name="Picture 27">
            <a:extLst>
              <a:ext uri="{FF2B5EF4-FFF2-40B4-BE49-F238E27FC236}">
                <a16:creationId xmlns:a16="http://schemas.microsoft.com/office/drawing/2014/main" id="{96ED6ED4-62EC-9403-6794-DED68C0CD2E4}"/>
              </a:ext>
            </a:extLst>
          </p:cNvPr>
          <p:cNvPicPr>
            <a:picLocks noChangeAspect="1"/>
          </p:cNvPicPr>
          <p:nvPr/>
        </p:nvPicPr>
        <p:blipFill>
          <a:blip r:embed="rId8"/>
          <a:stretch>
            <a:fillRect/>
          </a:stretch>
        </p:blipFill>
        <p:spPr>
          <a:xfrm>
            <a:off x="4856355" y="325197"/>
            <a:ext cx="3327400" cy="469900"/>
          </a:xfrm>
          <a:prstGeom prst="rect">
            <a:avLst/>
          </a:prstGeom>
        </p:spPr>
      </p:pic>
    </p:spTree>
    <p:extLst>
      <p:ext uri="{BB962C8B-B14F-4D97-AF65-F5344CB8AC3E}">
        <p14:creationId xmlns:p14="http://schemas.microsoft.com/office/powerpoint/2010/main" val="45201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712CB-BAC0-567A-8EBF-66AAF337A5A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7FB38F-9DBE-41D6-BC93-A38A96E0A77C}"/>
              </a:ext>
            </a:extLst>
          </p:cNvPr>
          <p:cNvSpPr txBox="1"/>
          <p:nvPr/>
        </p:nvSpPr>
        <p:spPr>
          <a:xfrm>
            <a:off x="844631" y="1443841"/>
            <a:ext cx="10502737" cy="2862322"/>
          </a:xfrm>
          <a:prstGeom prst="rect">
            <a:avLst/>
          </a:prstGeom>
          <a:noFill/>
        </p:spPr>
        <p:txBody>
          <a:bodyPr wrap="square" rtlCol="0">
            <a:spAutoFit/>
          </a:bodyPr>
          <a:lstStyle/>
          <a:p>
            <a:r>
              <a:rPr lang="en-US" dirty="0"/>
              <a:t>But notice that when we multiply two imaginary numbers, we don’t necessarily get an imaginary number back.</a:t>
            </a:r>
          </a:p>
          <a:p>
            <a:endParaRPr lang="en-US" dirty="0"/>
          </a:p>
          <a:p>
            <a:endParaRPr lang="en-US" dirty="0"/>
          </a:p>
          <a:p>
            <a:endParaRPr lang="en-US" dirty="0"/>
          </a:p>
          <a:p>
            <a:endParaRPr lang="en-US" dirty="0"/>
          </a:p>
          <a:p>
            <a:r>
              <a:rPr lang="en-US" dirty="0"/>
              <a:t>In other words, imaginary numbers are not closed under imaginary number multiplication.</a:t>
            </a:r>
          </a:p>
          <a:p>
            <a:endParaRPr lang="en-US" dirty="0"/>
          </a:p>
          <a:p>
            <a:r>
              <a:rPr lang="en-US" dirty="0"/>
              <a:t>When you multiply imaginary numbers you get kicked back onto the real number line but with a negative sign:</a:t>
            </a:r>
          </a:p>
        </p:txBody>
      </p:sp>
      <p:pic>
        <p:nvPicPr>
          <p:cNvPr id="4" name="Picture 3">
            <a:extLst>
              <a:ext uri="{FF2B5EF4-FFF2-40B4-BE49-F238E27FC236}">
                <a16:creationId xmlns:a16="http://schemas.microsoft.com/office/drawing/2014/main" id="{415D3E15-D625-F3DD-5C3F-939B8AE4FC99}"/>
              </a:ext>
            </a:extLst>
          </p:cNvPr>
          <p:cNvPicPr>
            <a:picLocks noChangeAspect="1"/>
          </p:cNvPicPr>
          <p:nvPr/>
        </p:nvPicPr>
        <p:blipFill>
          <a:blip r:embed="rId2"/>
          <a:stretch>
            <a:fillRect/>
          </a:stretch>
        </p:blipFill>
        <p:spPr>
          <a:xfrm>
            <a:off x="1613478" y="2123470"/>
            <a:ext cx="6108700" cy="520700"/>
          </a:xfrm>
          <a:prstGeom prst="rect">
            <a:avLst/>
          </a:prstGeom>
        </p:spPr>
      </p:pic>
      <p:pic>
        <p:nvPicPr>
          <p:cNvPr id="5" name="Picture 4">
            <a:extLst>
              <a:ext uri="{FF2B5EF4-FFF2-40B4-BE49-F238E27FC236}">
                <a16:creationId xmlns:a16="http://schemas.microsoft.com/office/drawing/2014/main" id="{D59B0D51-4523-9556-D602-637026AB9408}"/>
              </a:ext>
            </a:extLst>
          </p:cNvPr>
          <p:cNvPicPr>
            <a:picLocks noChangeAspect="1"/>
          </p:cNvPicPr>
          <p:nvPr/>
        </p:nvPicPr>
        <p:blipFill>
          <a:blip r:embed="rId3"/>
          <a:stretch>
            <a:fillRect/>
          </a:stretch>
        </p:blipFill>
        <p:spPr>
          <a:xfrm>
            <a:off x="3699163" y="4432309"/>
            <a:ext cx="3048000" cy="469900"/>
          </a:xfrm>
          <a:prstGeom prst="rect">
            <a:avLst/>
          </a:prstGeom>
        </p:spPr>
      </p:pic>
    </p:spTree>
    <p:extLst>
      <p:ext uri="{BB962C8B-B14F-4D97-AF65-F5344CB8AC3E}">
        <p14:creationId xmlns:p14="http://schemas.microsoft.com/office/powerpoint/2010/main" val="70617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B8475-9662-8DA6-2AC9-AAE6EAB504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F7A3CC-2B55-22D1-ABD1-D43671473341}"/>
              </a:ext>
            </a:extLst>
          </p:cNvPr>
          <p:cNvSpPr txBox="1"/>
          <p:nvPr/>
        </p:nvSpPr>
        <p:spPr>
          <a:xfrm>
            <a:off x="844631" y="1443841"/>
            <a:ext cx="10502737" cy="3416320"/>
          </a:xfrm>
          <a:prstGeom prst="rect">
            <a:avLst/>
          </a:prstGeom>
          <a:noFill/>
        </p:spPr>
        <p:txBody>
          <a:bodyPr wrap="square" rtlCol="0">
            <a:spAutoFit/>
          </a:bodyPr>
          <a:lstStyle/>
          <a:p>
            <a:r>
              <a:rPr lang="en-US" dirty="0"/>
              <a:t>Division follows the same pattern but without the minus sign</a:t>
            </a:r>
          </a:p>
          <a:p>
            <a:endParaRPr lang="en-US" dirty="0"/>
          </a:p>
          <a:p>
            <a:endParaRPr lang="en-US" dirty="0"/>
          </a:p>
          <a:p>
            <a:endParaRPr lang="en-US" dirty="0"/>
          </a:p>
          <a:p>
            <a:endParaRPr lang="en-US" dirty="0"/>
          </a:p>
          <a:p>
            <a:endParaRPr lang="en-US" dirty="0"/>
          </a:p>
          <a:p>
            <a:endParaRPr lang="en-US" dirty="0"/>
          </a:p>
          <a:p>
            <a:endParaRPr lang="en-US" dirty="0"/>
          </a:p>
          <a:p>
            <a:r>
              <a:rPr lang="en-US" dirty="0"/>
              <a:t>Exponentiation:                                                    									</a:t>
            </a:r>
          </a:p>
          <a:p>
            <a:endParaRPr lang="en-US" dirty="0"/>
          </a:p>
          <a:p>
            <a:r>
              <a:rPr lang="en-US" dirty="0"/>
              <a:t>:</a:t>
            </a:r>
          </a:p>
        </p:txBody>
      </p:sp>
      <p:pic>
        <p:nvPicPr>
          <p:cNvPr id="3" name="Picture 2">
            <a:extLst>
              <a:ext uri="{FF2B5EF4-FFF2-40B4-BE49-F238E27FC236}">
                <a16:creationId xmlns:a16="http://schemas.microsoft.com/office/drawing/2014/main" id="{119DA00E-FCEC-8B63-55E9-6F22458C2EB3}"/>
              </a:ext>
            </a:extLst>
          </p:cNvPr>
          <p:cNvPicPr>
            <a:picLocks noChangeAspect="1"/>
          </p:cNvPicPr>
          <p:nvPr/>
        </p:nvPicPr>
        <p:blipFill>
          <a:blip r:embed="rId2"/>
          <a:stretch>
            <a:fillRect/>
          </a:stretch>
        </p:blipFill>
        <p:spPr>
          <a:xfrm>
            <a:off x="7383628" y="1168178"/>
            <a:ext cx="1282700" cy="952500"/>
          </a:xfrm>
          <a:prstGeom prst="rect">
            <a:avLst/>
          </a:prstGeom>
        </p:spPr>
      </p:pic>
      <p:pic>
        <p:nvPicPr>
          <p:cNvPr id="6" name="Picture 5">
            <a:extLst>
              <a:ext uri="{FF2B5EF4-FFF2-40B4-BE49-F238E27FC236}">
                <a16:creationId xmlns:a16="http://schemas.microsoft.com/office/drawing/2014/main" id="{A255372D-12C1-FC0F-3AA9-6FC759BA61B9}"/>
              </a:ext>
            </a:extLst>
          </p:cNvPr>
          <p:cNvPicPr>
            <a:picLocks noChangeAspect="1"/>
          </p:cNvPicPr>
          <p:nvPr/>
        </p:nvPicPr>
        <p:blipFill>
          <a:blip r:embed="rId3"/>
          <a:stretch>
            <a:fillRect/>
          </a:stretch>
        </p:blipFill>
        <p:spPr>
          <a:xfrm>
            <a:off x="3177442" y="2311178"/>
            <a:ext cx="1511300" cy="4114800"/>
          </a:xfrm>
          <a:prstGeom prst="rect">
            <a:avLst/>
          </a:prstGeom>
        </p:spPr>
      </p:pic>
      <p:sp>
        <p:nvSpPr>
          <p:cNvPr id="9" name="TextBox 8">
            <a:extLst>
              <a:ext uri="{FF2B5EF4-FFF2-40B4-BE49-F238E27FC236}">
                <a16:creationId xmlns:a16="http://schemas.microsoft.com/office/drawing/2014/main" id="{73465BCD-57BA-9F9C-99D5-CCEB5454FFC8}"/>
              </a:ext>
            </a:extLst>
          </p:cNvPr>
          <p:cNvSpPr txBox="1"/>
          <p:nvPr/>
        </p:nvSpPr>
        <p:spPr>
          <a:xfrm>
            <a:off x="5926015" y="3629914"/>
            <a:ext cx="5920471" cy="2031325"/>
          </a:xfrm>
          <a:prstGeom prst="rect">
            <a:avLst/>
          </a:prstGeom>
          <a:noFill/>
        </p:spPr>
        <p:txBody>
          <a:bodyPr wrap="square" rtlCol="0">
            <a:spAutoFit/>
          </a:bodyPr>
          <a:lstStyle/>
          <a:p>
            <a:r>
              <a:rPr lang="en-US" b="1" dirty="0"/>
              <a:t>Quantum mechanics becomes elegant once we allow exponentials and logarithms of imaginary numbers, because they turn time evolution, phase, and interference into simple geometric operations.</a:t>
            </a:r>
          </a:p>
          <a:p>
            <a:endParaRPr lang="en-US" b="1" dirty="0"/>
          </a:p>
          <a:p>
            <a:r>
              <a:rPr lang="en-US" b="1" dirty="0"/>
              <a:t>… but we aren’t ready for that yet.</a:t>
            </a:r>
            <a:endParaRPr lang="en-US" dirty="0"/>
          </a:p>
          <a:p>
            <a:endParaRPr lang="en-US" dirty="0"/>
          </a:p>
        </p:txBody>
      </p:sp>
    </p:spTree>
    <p:extLst>
      <p:ext uri="{BB962C8B-B14F-4D97-AF65-F5344CB8AC3E}">
        <p14:creationId xmlns:p14="http://schemas.microsoft.com/office/powerpoint/2010/main" val="675816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3DD2-9D12-20EE-9C1A-DD9D52E92457}"/>
              </a:ext>
            </a:extLst>
          </p:cNvPr>
          <p:cNvSpPr>
            <a:spLocks noGrp="1"/>
          </p:cNvSpPr>
          <p:nvPr>
            <p:ph type="title"/>
          </p:nvPr>
        </p:nvSpPr>
        <p:spPr/>
        <p:txBody>
          <a:bodyPr>
            <a:normAutofit fontScale="90000"/>
          </a:bodyPr>
          <a:lstStyle/>
          <a:p>
            <a:r>
              <a:rPr lang="en-US" sz="1800" dirty="0">
                <a:latin typeface="+mn-lt"/>
                <a:ea typeface="+mn-ea"/>
                <a:cs typeface="+mn-cs"/>
              </a:rPr>
              <a:t>Not being closed under multiplication results in a choice. Either we forbid multiplication or we recognize that imaginary numbers and real numbers are related under basic algebraic operations.</a:t>
            </a:r>
            <a:br>
              <a:rPr lang="en-US" sz="1800" dirty="0">
                <a:latin typeface="+mn-lt"/>
                <a:ea typeface="+mn-ea"/>
                <a:cs typeface="+mn-cs"/>
              </a:rPr>
            </a:br>
            <a:br>
              <a:rPr lang="en-US" sz="1800" dirty="0">
                <a:latin typeface="+mn-lt"/>
                <a:ea typeface="+mn-ea"/>
                <a:cs typeface="+mn-cs"/>
              </a:rPr>
            </a:br>
            <a:r>
              <a:rPr lang="en-US" sz="1800" dirty="0">
                <a:latin typeface="+mn-lt"/>
                <a:ea typeface="+mn-ea"/>
                <a:cs typeface="+mn-cs"/>
              </a:rPr>
              <a:t>If we choose the latter, we have to go beyond number lines to a number cross. Eg</a:t>
            </a:r>
            <a:br>
              <a:rPr lang="en-US" sz="1800" dirty="0">
                <a:latin typeface="+mn-lt"/>
                <a:ea typeface="+mn-ea"/>
                <a:cs typeface="+mn-cs"/>
              </a:rPr>
            </a:br>
            <a:br>
              <a:rPr lang="en-US" sz="1800" dirty="0">
                <a:latin typeface="+mn-lt"/>
                <a:ea typeface="+mn-ea"/>
                <a:cs typeface="+mn-cs"/>
              </a:rPr>
            </a:br>
            <a:endParaRPr lang="en-US" sz="1800" dirty="0">
              <a:latin typeface="+mn-lt"/>
              <a:ea typeface="+mn-ea"/>
              <a:cs typeface="+mn-cs"/>
            </a:endParaRPr>
          </a:p>
        </p:txBody>
      </p:sp>
      <p:pic>
        <p:nvPicPr>
          <p:cNvPr id="4" name="Picture 3">
            <a:extLst>
              <a:ext uri="{FF2B5EF4-FFF2-40B4-BE49-F238E27FC236}">
                <a16:creationId xmlns:a16="http://schemas.microsoft.com/office/drawing/2014/main" id="{FA2E67C2-9A17-7562-5D7F-A7C53C4C751D}"/>
              </a:ext>
            </a:extLst>
          </p:cNvPr>
          <p:cNvPicPr>
            <a:picLocks noChangeAspect="1"/>
          </p:cNvPicPr>
          <p:nvPr/>
        </p:nvPicPr>
        <p:blipFill>
          <a:blip r:embed="rId2"/>
          <a:stretch>
            <a:fillRect/>
          </a:stretch>
        </p:blipFill>
        <p:spPr>
          <a:xfrm>
            <a:off x="7273636" y="2859809"/>
            <a:ext cx="3948545" cy="3744310"/>
          </a:xfrm>
          <a:prstGeom prst="rect">
            <a:avLst/>
          </a:prstGeom>
        </p:spPr>
      </p:pic>
      <p:pic>
        <p:nvPicPr>
          <p:cNvPr id="7" name="Picture 6">
            <a:extLst>
              <a:ext uri="{FF2B5EF4-FFF2-40B4-BE49-F238E27FC236}">
                <a16:creationId xmlns:a16="http://schemas.microsoft.com/office/drawing/2014/main" id="{DED142BD-94EC-2DC1-66CC-CD2F33FC6C2E}"/>
              </a:ext>
            </a:extLst>
          </p:cNvPr>
          <p:cNvPicPr>
            <a:picLocks noChangeAspect="1"/>
          </p:cNvPicPr>
          <p:nvPr/>
        </p:nvPicPr>
        <p:blipFill>
          <a:blip r:embed="rId3"/>
          <a:stretch>
            <a:fillRect/>
          </a:stretch>
        </p:blipFill>
        <p:spPr>
          <a:xfrm>
            <a:off x="1696027" y="2859809"/>
            <a:ext cx="5003800" cy="520700"/>
          </a:xfrm>
          <a:prstGeom prst="rect">
            <a:avLst/>
          </a:prstGeom>
        </p:spPr>
      </p:pic>
      <p:cxnSp>
        <p:nvCxnSpPr>
          <p:cNvPr id="9" name="Straight Connector 8">
            <a:extLst>
              <a:ext uri="{FF2B5EF4-FFF2-40B4-BE49-F238E27FC236}">
                <a16:creationId xmlns:a16="http://schemas.microsoft.com/office/drawing/2014/main" id="{842C8DA6-9C37-00DB-7324-2FF3D83F5F2E}"/>
              </a:ext>
            </a:extLst>
          </p:cNvPr>
          <p:cNvCxnSpPr/>
          <p:nvPr/>
        </p:nvCxnSpPr>
        <p:spPr>
          <a:xfrm>
            <a:off x="1696027" y="3380509"/>
            <a:ext cx="7337137" cy="21474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BBFA4C-1A80-F089-5A45-F1CE82CF964A}"/>
              </a:ext>
            </a:extLst>
          </p:cNvPr>
          <p:cNvCxnSpPr>
            <a:cxnSpLocks/>
          </p:cNvCxnSpPr>
          <p:nvPr/>
        </p:nvCxnSpPr>
        <p:spPr>
          <a:xfrm>
            <a:off x="2410691" y="3380509"/>
            <a:ext cx="6622473" cy="27087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F197EF9-E2A9-51B9-A722-7A6C310FBF43}"/>
              </a:ext>
            </a:extLst>
          </p:cNvPr>
          <p:cNvCxnSpPr>
            <a:cxnSpLocks/>
          </p:cNvCxnSpPr>
          <p:nvPr/>
        </p:nvCxnSpPr>
        <p:spPr>
          <a:xfrm>
            <a:off x="4483099" y="3380509"/>
            <a:ext cx="5741556" cy="1496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26906DE-6ADA-2E3C-4F0F-CBA384187000}"/>
              </a:ext>
            </a:extLst>
          </p:cNvPr>
          <p:cNvCxnSpPr>
            <a:cxnSpLocks/>
          </p:cNvCxnSpPr>
          <p:nvPr/>
        </p:nvCxnSpPr>
        <p:spPr>
          <a:xfrm>
            <a:off x="5193721" y="3380509"/>
            <a:ext cx="3289301" cy="1496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10CEC14-6457-E635-7CB4-94D1B75B268C}"/>
              </a:ext>
            </a:extLst>
          </p:cNvPr>
          <p:cNvCxnSpPr>
            <a:cxnSpLocks/>
          </p:cNvCxnSpPr>
          <p:nvPr/>
        </p:nvCxnSpPr>
        <p:spPr>
          <a:xfrm>
            <a:off x="6699827" y="3429000"/>
            <a:ext cx="1072573" cy="1447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765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C0D0D-3337-250E-2B32-5807C1B76B60}"/>
              </a:ext>
            </a:extLst>
          </p:cNvPr>
          <p:cNvSpPr>
            <a:spLocks noGrp="1"/>
          </p:cNvSpPr>
          <p:nvPr>
            <p:ph type="title"/>
          </p:nvPr>
        </p:nvSpPr>
        <p:spPr>
          <a:xfrm>
            <a:off x="650535" y="109728"/>
            <a:ext cx="10890929" cy="1097280"/>
          </a:xfrm>
        </p:spPr>
        <p:txBody>
          <a:bodyPr/>
          <a:lstStyle/>
          <a:p>
            <a:r>
              <a:rPr lang="en-US" dirty="0"/>
              <a:t>Mixing Real and Imaginary Numbers</a:t>
            </a:r>
          </a:p>
        </p:txBody>
      </p:sp>
      <p:sp>
        <p:nvSpPr>
          <p:cNvPr id="3" name="Content Placeholder 2">
            <a:extLst>
              <a:ext uri="{FF2B5EF4-FFF2-40B4-BE49-F238E27FC236}">
                <a16:creationId xmlns:a16="http://schemas.microsoft.com/office/drawing/2014/main" id="{65289A0A-42E3-6063-548D-199C6CE6BA56}"/>
              </a:ext>
            </a:extLst>
          </p:cNvPr>
          <p:cNvSpPr>
            <a:spLocks noGrp="1"/>
          </p:cNvSpPr>
          <p:nvPr>
            <p:ph idx="1"/>
          </p:nvPr>
        </p:nvSpPr>
        <p:spPr>
          <a:xfrm>
            <a:off x="650536" y="1455301"/>
            <a:ext cx="10890928" cy="4980667"/>
          </a:xfrm>
        </p:spPr>
        <p:txBody>
          <a:bodyPr/>
          <a:lstStyle/>
          <a:p>
            <a:r>
              <a:rPr lang="en-US" dirty="0"/>
              <a:t>We looked at the algebra of imaginary numbers and found it maps to the imaginary number line but also the real number line forming a cross.</a:t>
            </a:r>
          </a:p>
          <a:p>
            <a:endParaRPr lang="en-US" dirty="0"/>
          </a:p>
          <a:p>
            <a:r>
              <a:rPr lang="en-US" dirty="0"/>
              <a:t>A natural extension is to see what happens when we add, multiply, and divide numbers that contain both imaginary and real numbers. </a:t>
            </a:r>
            <a:r>
              <a:rPr lang="en-US" dirty="0" err="1"/>
              <a:t>Eg.</a:t>
            </a:r>
            <a:r>
              <a:rPr lang="en-US" dirty="0"/>
              <a:t> </a:t>
            </a:r>
          </a:p>
          <a:p>
            <a:endParaRPr lang="en-US" dirty="0"/>
          </a:p>
          <a:p>
            <a:endParaRPr lang="en-US" dirty="0"/>
          </a:p>
          <a:p>
            <a:endParaRPr lang="en-US" dirty="0"/>
          </a:p>
          <a:p>
            <a:r>
              <a:rPr lang="en-US" dirty="0"/>
              <a:t>Any finite length combination of imaginary and real numbers can be reduced to just:</a:t>
            </a:r>
          </a:p>
          <a:p>
            <a:endParaRPr lang="en-US" dirty="0"/>
          </a:p>
          <a:p>
            <a:pPr marL="0" indent="0">
              <a:buNone/>
            </a:pPr>
            <a:endParaRPr lang="en-US" dirty="0"/>
          </a:p>
        </p:txBody>
      </p:sp>
      <p:pic>
        <p:nvPicPr>
          <p:cNvPr id="6" name="Picture 5">
            <a:extLst>
              <a:ext uri="{FF2B5EF4-FFF2-40B4-BE49-F238E27FC236}">
                <a16:creationId xmlns:a16="http://schemas.microsoft.com/office/drawing/2014/main" id="{7086E0C9-238A-2E15-C597-924E62DC020B}"/>
              </a:ext>
            </a:extLst>
          </p:cNvPr>
          <p:cNvPicPr>
            <a:picLocks noChangeAspect="1"/>
          </p:cNvPicPr>
          <p:nvPr/>
        </p:nvPicPr>
        <p:blipFill>
          <a:blip r:embed="rId2"/>
          <a:stretch>
            <a:fillRect/>
          </a:stretch>
        </p:blipFill>
        <p:spPr>
          <a:xfrm>
            <a:off x="4517293" y="3891162"/>
            <a:ext cx="1117600" cy="1130300"/>
          </a:xfrm>
          <a:prstGeom prst="rect">
            <a:avLst/>
          </a:prstGeom>
        </p:spPr>
      </p:pic>
      <p:pic>
        <p:nvPicPr>
          <p:cNvPr id="7" name="Picture 6">
            <a:extLst>
              <a:ext uri="{FF2B5EF4-FFF2-40B4-BE49-F238E27FC236}">
                <a16:creationId xmlns:a16="http://schemas.microsoft.com/office/drawing/2014/main" id="{B5FFB14C-BDBE-DA30-4D65-6FC3CBB52A95}"/>
              </a:ext>
            </a:extLst>
          </p:cNvPr>
          <p:cNvPicPr>
            <a:picLocks noChangeAspect="1"/>
          </p:cNvPicPr>
          <p:nvPr/>
        </p:nvPicPr>
        <p:blipFill>
          <a:blip r:embed="rId3"/>
          <a:stretch>
            <a:fillRect/>
          </a:stretch>
        </p:blipFill>
        <p:spPr>
          <a:xfrm>
            <a:off x="4798646" y="6067668"/>
            <a:ext cx="1117600" cy="368300"/>
          </a:xfrm>
          <a:prstGeom prst="rect">
            <a:avLst/>
          </a:prstGeom>
        </p:spPr>
      </p:pic>
    </p:spTree>
    <p:extLst>
      <p:ext uri="{BB962C8B-B14F-4D97-AF65-F5344CB8AC3E}">
        <p14:creationId xmlns:p14="http://schemas.microsoft.com/office/powerpoint/2010/main" val="41835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7B783-4AEF-6065-C699-613D08FB6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A22D99-FBF1-AFC6-46C6-8A52156C7434}"/>
              </a:ext>
            </a:extLst>
          </p:cNvPr>
          <p:cNvSpPr>
            <a:spLocks noGrp="1"/>
          </p:cNvSpPr>
          <p:nvPr>
            <p:ph type="title"/>
          </p:nvPr>
        </p:nvSpPr>
        <p:spPr>
          <a:xfrm>
            <a:off x="650535" y="109728"/>
            <a:ext cx="10890929" cy="1097280"/>
          </a:xfrm>
        </p:spPr>
        <p:txBody>
          <a:bodyPr/>
          <a:lstStyle/>
          <a:p>
            <a:r>
              <a:rPr lang="en-US" dirty="0"/>
              <a:t>Mixing Real and Imaginary Numbers</a:t>
            </a:r>
          </a:p>
        </p:txBody>
      </p:sp>
      <p:sp>
        <p:nvSpPr>
          <p:cNvPr id="3" name="Content Placeholder 2">
            <a:extLst>
              <a:ext uri="{FF2B5EF4-FFF2-40B4-BE49-F238E27FC236}">
                <a16:creationId xmlns:a16="http://schemas.microsoft.com/office/drawing/2014/main" id="{F5F4AA83-F87B-90EB-5A12-27916F8E4B48}"/>
              </a:ext>
            </a:extLst>
          </p:cNvPr>
          <p:cNvSpPr>
            <a:spLocks noGrp="1"/>
          </p:cNvSpPr>
          <p:nvPr>
            <p:ph idx="1"/>
          </p:nvPr>
        </p:nvSpPr>
        <p:spPr>
          <a:xfrm>
            <a:off x="650536" y="1455301"/>
            <a:ext cx="10890928" cy="4980667"/>
          </a:xfrm>
        </p:spPr>
        <p:txBody>
          <a:bodyPr/>
          <a:lstStyle/>
          <a:p>
            <a:r>
              <a:rPr lang="en-US" dirty="0"/>
              <a:t>We looked at the algebra of imaginary numbers and found it maps to the imaginary number line but also the real number line forming a cross.</a:t>
            </a:r>
          </a:p>
          <a:p>
            <a:endParaRPr lang="en-US" dirty="0"/>
          </a:p>
          <a:p>
            <a:r>
              <a:rPr lang="en-US" dirty="0"/>
              <a:t>A natural extension is to see what happens when we add, multiply, and divide numbers that contain both imaginary and real numbers. </a:t>
            </a:r>
          </a:p>
          <a:p>
            <a:r>
              <a:rPr lang="en-US" dirty="0"/>
              <a:t>If we include in this new set of numbers</a:t>
            </a:r>
          </a:p>
          <a:p>
            <a:endParaRPr lang="en-US" dirty="0"/>
          </a:p>
          <a:p>
            <a:endParaRPr lang="en-US" dirty="0"/>
          </a:p>
          <a:p>
            <a:endParaRPr lang="en-US" dirty="0"/>
          </a:p>
          <a:p>
            <a:r>
              <a:rPr lang="en-US" dirty="0"/>
              <a:t>We can see that it includes all the imaginary numbers and real numbers. </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ED6BCECD-1502-A368-40EA-7CB8A15F3051}"/>
              </a:ext>
            </a:extLst>
          </p:cNvPr>
          <p:cNvPicPr>
            <a:picLocks noChangeAspect="1"/>
          </p:cNvPicPr>
          <p:nvPr/>
        </p:nvPicPr>
        <p:blipFill>
          <a:blip r:embed="rId2"/>
          <a:stretch>
            <a:fillRect/>
          </a:stretch>
        </p:blipFill>
        <p:spPr>
          <a:xfrm>
            <a:off x="4025899" y="4348599"/>
            <a:ext cx="2070100" cy="1054100"/>
          </a:xfrm>
          <a:prstGeom prst="rect">
            <a:avLst/>
          </a:prstGeom>
        </p:spPr>
      </p:pic>
    </p:spTree>
    <p:extLst>
      <p:ext uri="{BB962C8B-B14F-4D97-AF65-F5344CB8AC3E}">
        <p14:creationId xmlns:p14="http://schemas.microsoft.com/office/powerpoint/2010/main" val="15260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55A09-0619-2E8C-897A-DF7211B3E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927E1-7FC9-14DE-C6D0-989A4F892B86}"/>
              </a:ext>
            </a:extLst>
          </p:cNvPr>
          <p:cNvSpPr>
            <a:spLocks noGrp="1"/>
          </p:cNvSpPr>
          <p:nvPr>
            <p:ph type="title"/>
          </p:nvPr>
        </p:nvSpPr>
        <p:spPr>
          <a:xfrm>
            <a:off x="650535" y="109728"/>
            <a:ext cx="10890929" cy="1097280"/>
          </a:xfrm>
        </p:spPr>
        <p:txBody>
          <a:bodyPr/>
          <a:lstStyle/>
          <a:p>
            <a:r>
              <a:rPr lang="en-US" dirty="0"/>
              <a:t>Mixing Real and Imaginary Numbers</a:t>
            </a:r>
          </a:p>
        </p:txBody>
      </p:sp>
      <p:sp>
        <p:nvSpPr>
          <p:cNvPr id="3" name="Content Placeholder 2">
            <a:extLst>
              <a:ext uri="{FF2B5EF4-FFF2-40B4-BE49-F238E27FC236}">
                <a16:creationId xmlns:a16="http://schemas.microsoft.com/office/drawing/2014/main" id="{3D0E52F3-94CF-BD6B-9057-1A614423FED6}"/>
              </a:ext>
            </a:extLst>
          </p:cNvPr>
          <p:cNvSpPr>
            <a:spLocks noGrp="1"/>
          </p:cNvSpPr>
          <p:nvPr>
            <p:ph idx="1"/>
          </p:nvPr>
        </p:nvSpPr>
        <p:spPr>
          <a:xfrm>
            <a:off x="650536" y="1455301"/>
            <a:ext cx="10890928" cy="4980667"/>
          </a:xfrm>
        </p:spPr>
        <p:txBody>
          <a:bodyPr/>
          <a:lstStyle/>
          <a:p>
            <a:pPr marL="0" indent="0">
              <a:buNone/>
            </a:pPr>
            <a:r>
              <a:rPr lang="en-US" dirty="0"/>
              <a:t>When we do arithmetic with numbers that have a real term and an imaginary term we find that the result is always another number with a real and imaginary part.</a:t>
            </a:r>
          </a:p>
          <a:p>
            <a:pPr marL="0" indent="0">
              <a:buNone/>
            </a:pPr>
            <a:endParaRPr lang="en-US" dirty="0"/>
          </a:p>
          <a:p>
            <a:pPr marL="0" indent="0">
              <a:buNone/>
            </a:pPr>
            <a:r>
              <a:rPr lang="en-US" dirty="0"/>
              <a:t>Under addition:</a:t>
            </a:r>
          </a:p>
          <a:p>
            <a:pPr marL="0" indent="0">
              <a:buNone/>
            </a:pPr>
            <a:endParaRPr lang="en-US" dirty="0"/>
          </a:p>
          <a:p>
            <a:pPr marL="0" indent="0">
              <a:buNone/>
            </a:pPr>
            <a:r>
              <a:rPr lang="en-US" dirty="0"/>
              <a:t>Under multiplication; </a:t>
            </a:r>
            <a:br>
              <a:rPr lang="en-US" dirty="0"/>
            </a:br>
            <a:endParaRPr lang="en-US" dirty="0"/>
          </a:p>
          <a:p>
            <a:pPr marL="0" indent="0">
              <a:buNone/>
            </a:pPr>
            <a:br>
              <a:rPr lang="en-US" dirty="0"/>
            </a:br>
            <a:endParaRPr lang="en-US" dirty="0"/>
          </a:p>
          <a:p>
            <a:pPr marL="0" indent="0">
              <a:buNone/>
            </a:pPr>
            <a:endParaRPr lang="en-US" dirty="0"/>
          </a:p>
        </p:txBody>
      </p:sp>
      <p:pic>
        <p:nvPicPr>
          <p:cNvPr id="5" name="Picture 4">
            <a:extLst>
              <a:ext uri="{FF2B5EF4-FFF2-40B4-BE49-F238E27FC236}">
                <a16:creationId xmlns:a16="http://schemas.microsoft.com/office/drawing/2014/main" id="{AECAFF07-1F1C-130F-1799-876FFDF3204C}"/>
              </a:ext>
            </a:extLst>
          </p:cNvPr>
          <p:cNvPicPr>
            <a:picLocks noChangeAspect="1"/>
          </p:cNvPicPr>
          <p:nvPr/>
        </p:nvPicPr>
        <p:blipFill>
          <a:blip r:embed="rId2"/>
          <a:stretch>
            <a:fillRect/>
          </a:stretch>
        </p:blipFill>
        <p:spPr>
          <a:xfrm>
            <a:off x="2794000" y="2789604"/>
            <a:ext cx="7518400" cy="469900"/>
          </a:xfrm>
          <a:prstGeom prst="rect">
            <a:avLst/>
          </a:prstGeom>
        </p:spPr>
      </p:pic>
      <p:pic>
        <p:nvPicPr>
          <p:cNvPr id="6" name="Picture 5">
            <a:extLst>
              <a:ext uri="{FF2B5EF4-FFF2-40B4-BE49-F238E27FC236}">
                <a16:creationId xmlns:a16="http://schemas.microsoft.com/office/drawing/2014/main" id="{5403C850-0ACE-74DA-76D1-B7EB16F80AED}"/>
              </a:ext>
            </a:extLst>
          </p:cNvPr>
          <p:cNvPicPr>
            <a:picLocks noChangeAspect="1"/>
          </p:cNvPicPr>
          <p:nvPr/>
        </p:nvPicPr>
        <p:blipFill>
          <a:blip r:embed="rId3"/>
          <a:stretch>
            <a:fillRect/>
          </a:stretch>
        </p:blipFill>
        <p:spPr>
          <a:xfrm>
            <a:off x="2794000" y="4380888"/>
            <a:ext cx="7772400" cy="466848"/>
          </a:xfrm>
          <a:prstGeom prst="rect">
            <a:avLst/>
          </a:prstGeom>
        </p:spPr>
      </p:pic>
    </p:spTree>
    <p:extLst>
      <p:ext uri="{BB962C8B-B14F-4D97-AF65-F5344CB8AC3E}">
        <p14:creationId xmlns:p14="http://schemas.microsoft.com/office/powerpoint/2010/main" val="419972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84300-9AAB-7F73-53CA-8479E7C65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5B118-D3DA-1CDE-E791-B92B85BE3885}"/>
              </a:ext>
            </a:extLst>
          </p:cNvPr>
          <p:cNvSpPr>
            <a:spLocks noGrp="1"/>
          </p:cNvSpPr>
          <p:nvPr>
            <p:ph type="title"/>
          </p:nvPr>
        </p:nvSpPr>
        <p:spPr>
          <a:xfrm>
            <a:off x="650535" y="109728"/>
            <a:ext cx="10890929" cy="1097280"/>
          </a:xfrm>
        </p:spPr>
        <p:txBody>
          <a:bodyPr/>
          <a:lstStyle/>
          <a:p>
            <a:r>
              <a:rPr lang="en-US" dirty="0"/>
              <a:t>Mixing Real and Imaginary Numbers</a:t>
            </a:r>
          </a:p>
        </p:txBody>
      </p:sp>
      <p:sp>
        <p:nvSpPr>
          <p:cNvPr id="3" name="Content Placeholder 2">
            <a:extLst>
              <a:ext uri="{FF2B5EF4-FFF2-40B4-BE49-F238E27FC236}">
                <a16:creationId xmlns:a16="http://schemas.microsoft.com/office/drawing/2014/main" id="{E132C5E6-C0D0-A4DB-2843-5F5292872435}"/>
              </a:ext>
            </a:extLst>
          </p:cNvPr>
          <p:cNvSpPr>
            <a:spLocks noGrp="1"/>
          </p:cNvSpPr>
          <p:nvPr>
            <p:ph idx="1"/>
          </p:nvPr>
        </p:nvSpPr>
        <p:spPr>
          <a:xfrm>
            <a:off x="650536" y="1455301"/>
            <a:ext cx="10890928" cy="4980667"/>
          </a:xfrm>
        </p:spPr>
        <p:txBody>
          <a:bodyPr>
            <a:normAutofit lnSpcReduction="10000"/>
          </a:bodyPr>
          <a:lstStyle/>
          <a:p>
            <a:pPr marL="0" indent="0">
              <a:buNone/>
            </a:pPr>
            <a:r>
              <a:rPr lang="en-US" dirty="0"/>
              <a:t>When we do arithmetic with numbers that have a real term and an imaginary term we find that the result is always another number with a real and imaginary part.</a:t>
            </a:r>
          </a:p>
          <a:p>
            <a:pPr marL="0" indent="0">
              <a:buNone/>
            </a:pPr>
            <a:r>
              <a:rPr lang="en-US" dirty="0"/>
              <a:t>Division is more complicated but just as mechanical: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br>
              <a:rPr lang="en-US" dirty="0"/>
            </a:br>
            <a:endParaRPr lang="en-US" dirty="0"/>
          </a:p>
          <a:p>
            <a:pPr marL="0" indent="0">
              <a:buNone/>
            </a:pPr>
            <a:br>
              <a:rPr lang="en-US" dirty="0"/>
            </a:br>
            <a:endParaRPr lang="en-US" dirty="0"/>
          </a:p>
          <a:p>
            <a:pPr marL="0" indent="0">
              <a:buNone/>
            </a:pPr>
            <a:endParaRPr lang="en-US" dirty="0"/>
          </a:p>
        </p:txBody>
      </p:sp>
      <p:pic>
        <p:nvPicPr>
          <p:cNvPr id="4" name="Picture 3">
            <a:extLst>
              <a:ext uri="{FF2B5EF4-FFF2-40B4-BE49-F238E27FC236}">
                <a16:creationId xmlns:a16="http://schemas.microsoft.com/office/drawing/2014/main" id="{D28043DD-FC3D-0D4B-DAD6-31D413D116E7}"/>
              </a:ext>
            </a:extLst>
          </p:cNvPr>
          <p:cNvPicPr>
            <a:picLocks noChangeAspect="1"/>
          </p:cNvPicPr>
          <p:nvPr/>
        </p:nvPicPr>
        <p:blipFill>
          <a:blip r:embed="rId2"/>
          <a:stretch>
            <a:fillRect/>
          </a:stretch>
        </p:blipFill>
        <p:spPr>
          <a:xfrm>
            <a:off x="2209799" y="3429000"/>
            <a:ext cx="7772400" cy="847128"/>
          </a:xfrm>
          <a:prstGeom prst="rect">
            <a:avLst/>
          </a:prstGeom>
        </p:spPr>
      </p:pic>
      <p:pic>
        <p:nvPicPr>
          <p:cNvPr id="7" name="Picture 6">
            <a:extLst>
              <a:ext uri="{FF2B5EF4-FFF2-40B4-BE49-F238E27FC236}">
                <a16:creationId xmlns:a16="http://schemas.microsoft.com/office/drawing/2014/main" id="{601EADF7-868A-212A-60F6-C445B2F895FD}"/>
              </a:ext>
            </a:extLst>
          </p:cNvPr>
          <p:cNvPicPr>
            <a:picLocks noChangeAspect="1"/>
          </p:cNvPicPr>
          <p:nvPr/>
        </p:nvPicPr>
        <p:blipFill>
          <a:blip r:embed="rId3"/>
          <a:stretch>
            <a:fillRect/>
          </a:stretch>
        </p:blipFill>
        <p:spPr>
          <a:xfrm>
            <a:off x="996461" y="5605831"/>
            <a:ext cx="1980711" cy="361016"/>
          </a:xfrm>
          <a:prstGeom prst="rect">
            <a:avLst/>
          </a:prstGeom>
        </p:spPr>
      </p:pic>
      <p:sp>
        <p:nvSpPr>
          <p:cNvPr id="8" name="TextBox 7">
            <a:extLst>
              <a:ext uri="{FF2B5EF4-FFF2-40B4-BE49-F238E27FC236}">
                <a16:creationId xmlns:a16="http://schemas.microsoft.com/office/drawing/2014/main" id="{0D439635-70E2-7F61-C007-51661E15F81D}"/>
              </a:ext>
            </a:extLst>
          </p:cNvPr>
          <p:cNvSpPr txBox="1"/>
          <p:nvPr/>
        </p:nvSpPr>
        <p:spPr>
          <a:xfrm>
            <a:off x="386862" y="5134708"/>
            <a:ext cx="9264075" cy="369332"/>
          </a:xfrm>
          <a:prstGeom prst="rect">
            <a:avLst/>
          </a:prstGeom>
          <a:noFill/>
        </p:spPr>
        <p:txBody>
          <a:bodyPr wrap="none" rtlCol="0">
            <a:spAutoFit/>
          </a:bodyPr>
          <a:lstStyle/>
          <a:p>
            <a:r>
              <a:rPr lang="en-US" dirty="0"/>
              <a:t>Assuming we don’t divide by 0, since division by 0 gives infinity which isn’t a number at all.</a:t>
            </a:r>
          </a:p>
        </p:txBody>
      </p:sp>
    </p:spTree>
    <p:extLst>
      <p:ext uri="{BB962C8B-B14F-4D97-AF65-F5344CB8AC3E}">
        <p14:creationId xmlns:p14="http://schemas.microsoft.com/office/powerpoint/2010/main" val="2333156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CE8F31-0B3E-8F7B-CFB1-D25DF2F25F44}"/>
              </a:ext>
            </a:extLst>
          </p:cNvPr>
          <p:cNvSpPr>
            <a:spLocks noGrp="1"/>
          </p:cNvSpPr>
          <p:nvPr>
            <p:ph idx="1"/>
          </p:nvPr>
        </p:nvSpPr>
        <p:spPr>
          <a:xfrm>
            <a:off x="305971" y="795790"/>
            <a:ext cx="4793567" cy="5965639"/>
          </a:xfrm>
        </p:spPr>
        <p:txBody>
          <a:bodyPr>
            <a:normAutofit/>
          </a:bodyPr>
          <a:lstStyle/>
          <a:p>
            <a:pPr>
              <a:lnSpc>
                <a:spcPct val="110000"/>
              </a:lnSpc>
            </a:pPr>
            <a:r>
              <a:rPr lang="en-US" sz="2400" dirty="0"/>
              <a:t>The operations applied to numbers with a real part and an imaginary part seem to behave really well. Addition, multiplication, and division of these numbers always results in a number with a real and imaginary part as the result. </a:t>
            </a:r>
          </a:p>
          <a:p>
            <a:pPr>
              <a:lnSpc>
                <a:spcPct val="110000"/>
              </a:lnSpc>
            </a:pPr>
            <a:r>
              <a:rPr lang="en-US" sz="2400" dirty="0"/>
              <a:t>The results that are possible with these numbers are not just limited to the number line cross we saw with pure real or pure imaginary numbers. </a:t>
            </a:r>
          </a:p>
          <a:p>
            <a:pPr>
              <a:lnSpc>
                <a:spcPct val="110000"/>
              </a:lnSpc>
            </a:pPr>
            <a:r>
              <a:rPr lang="en-US" sz="2400" dirty="0"/>
              <a:t>Now our results form a plane. </a:t>
            </a:r>
          </a:p>
        </p:txBody>
      </p:sp>
      <p:pic>
        <p:nvPicPr>
          <p:cNvPr id="4" name="Picture 3">
            <a:extLst>
              <a:ext uri="{FF2B5EF4-FFF2-40B4-BE49-F238E27FC236}">
                <a16:creationId xmlns:a16="http://schemas.microsoft.com/office/drawing/2014/main" id="{F65AF153-006C-5DF6-CD33-F50085714530}"/>
              </a:ext>
            </a:extLst>
          </p:cNvPr>
          <p:cNvPicPr>
            <a:picLocks noChangeAspect="1"/>
          </p:cNvPicPr>
          <p:nvPr/>
        </p:nvPicPr>
        <p:blipFill>
          <a:blip r:embed="rId2"/>
          <a:srcRect r="-1" b="2841"/>
          <a:stretch>
            <a:fillRect/>
          </a:stretch>
        </p:blipFill>
        <p:spPr>
          <a:xfrm>
            <a:off x="5671128" y="914399"/>
            <a:ext cx="6520872" cy="5353521"/>
          </a:xfrm>
          <a:prstGeom prst="rect">
            <a:avLst/>
          </a:prstGeom>
        </p:spPr>
      </p:pic>
      <p:cxnSp>
        <p:nvCxnSpPr>
          <p:cNvPr id="11" name="Straight Connector 10">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0B7E982-CBD1-3A4C-3C21-3FA3969EEEE4}"/>
              </a:ext>
            </a:extLst>
          </p:cNvPr>
          <p:cNvSpPr txBox="1"/>
          <p:nvPr/>
        </p:nvSpPr>
        <p:spPr>
          <a:xfrm>
            <a:off x="2033634" y="105508"/>
            <a:ext cx="7619394" cy="707886"/>
          </a:xfrm>
          <a:prstGeom prst="rect">
            <a:avLst/>
          </a:prstGeom>
          <a:noFill/>
        </p:spPr>
        <p:txBody>
          <a:bodyPr wrap="none" rtlCol="0">
            <a:spAutoFit/>
          </a:bodyPr>
          <a:lstStyle/>
          <a:p>
            <a:pPr>
              <a:spcBef>
                <a:spcPct val="0"/>
              </a:spcBef>
            </a:pPr>
            <a:r>
              <a:rPr lang="en-US" sz="4000" b="1" dirty="0">
                <a:latin typeface="+mj-lt"/>
                <a:ea typeface="+mj-ea"/>
                <a:cs typeface="+mj-cs"/>
              </a:rPr>
              <a:t>Fundamental Theorem of Algebra</a:t>
            </a:r>
          </a:p>
        </p:txBody>
      </p:sp>
    </p:spTree>
    <p:extLst>
      <p:ext uri="{BB962C8B-B14F-4D97-AF65-F5344CB8AC3E}">
        <p14:creationId xmlns:p14="http://schemas.microsoft.com/office/powerpoint/2010/main" val="3112703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BC7B-3289-86CF-80FB-4640FCBBA155}"/>
              </a:ext>
            </a:extLst>
          </p:cNvPr>
          <p:cNvSpPr>
            <a:spLocks noGrp="1"/>
          </p:cNvSpPr>
          <p:nvPr>
            <p:ph type="title"/>
          </p:nvPr>
        </p:nvSpPr>
        <p:spPr>
          <a:xfrm>
            <a:off x="640079" y="109728"/>
            <a:ext cx="10890929" cy="1097280"/>
          </a:xfrm>
        </p:spPr>
        <p:txBody>
          <a:bodyPr/>
          <a:lstStyle/>
          <a:p>
            <a:r>
              <a:rPr lang="en-US" dirty="0"/>
              <a:t>Complex Numbers</a:t>
            </a:r>
          </a:p>
        </p:txBody>
      </p:sp>
      <p:pic>
        <p:nvPicPr>
          <p:cNvPr id="5122" name="Picture 2" descr="Portrait of Carl Friedrich Gauss 1840 by Jensen">
            <a:extLst>
              <a:ext uri="{FF2B5EF4-FFF2-40B4-BE49-F238E27FC236}">
                <a16:creationId xmlns:a16="http://schemas.microsoft.com/office/drawing/2014/main" id="{53FD35C7-FCD1-D945-6EC8-5D162C6652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93" t="6459" r="12708" b="39115"/>
          <a:stretch>
            <a:fillRect/>
          </a:stretch>
        </p:blipFill>
        <p:spPr bwMode="auto">
          <a:xfrm>
            <a:off x="9548445" y="281353"/>
            <a:ext cx="2286001" cy="21980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02CD7BB-CD3D-159D-1355-135FBB545D3C}"/>
              </a:ext>
            </a:extLst>
          </p:cNvPr>
          <p:cNvSpPr txBox="1"/>
          <p:nvPr/>
        </p:nvSpPr>
        <p:spPr>
          <a:xfrm>
            <a:off x="9548445" y="2672862"/>
            <a:ext cx="2518638" cy="646331"/>
          </a:xfrm>
          <a:prstGeom prst="rect">
            <a:avLst/>
          </a:prstGeom>
          <a:noFill/>
        </p:spPr>
        <p:txBody>
          <a:bodyPr wrap="none" rtlCol="0">
            <a:spAutoFit/>
          </a:bodyPr>
          <a:lstStyle/>
          <a:p>
            <a:r>
              <a:rPr lang="en-US" dirty="0"/>
              <a:t>Friedrich Gauss</a:t>
            </a:r>
          </a:p>
          <a:p>
            <a:r>
              <a:rPr lang="en-US" dirty="0"/>
              <a:t>University of Göttingen</a:t>
            </a:r>
          </a:p>
        </p:txBody>
      </p:sp>
      <p:sp>
        <p:nvSpPr>
          <p:cNvPr id="6" name="TextBox 5">
            <a:extLst>
              <a:ext uri="{FF2B5EF4-FFF2-40B4-BE49-F238E27FC236}">
                <a16:creationId xmlns:a16="http://schemas.microsoft.com/office/drawing/2014/main" id="{BFBB14E3-6D86-4D14-D176-0FDED1821654}"/>
              </a:ext>
            </a:extLst>
          </p:cNvPr>
          <p:cNvSpPr txBox="1"/>
          <p:nvPr/>
        </p:nvSpPr>
        <p:spPr>
          <a:xfrm>
            <a:off x="841716" y="3538808"/>
            <a:ext cx="10508568" cy="2677656"/>
          </a:xfrm>
          <a:prstGeom prst="rect">
            <a:avLst/>
          </a:prstGeom>
          <a:noFill/>
        </p:spPr>
        <p:txBody>
          <a:bodyPr wrap="square">
            <a:spAutoFit/>
          </a:bodyPr>
          <a:lstStyle/>
          <a:p>
            <a:r>
              <a:rPr lang="en-US" sz="2800" dirty="0"/>
              <a:t>In the 19th century, </a:t>
            </a:r>
            <a:r>
              <a:rPr lang="en-US" sz="2800" b="1" dirty="0">
                <a:hlinkClick r:id="rId3"/>
              </a:rPr>
              <a:t>Carl Friedrich Gauss</a:t>
            </a:r>
            <a:r>
              <a:rPr lang="en-US" sz="2800" dirty="0"/>
              <a:t> </a:t>
            </a:r>
            <a:r>
              <a:rPr lang="en-US" sz="2800" dirty="0" err="1"/>
              <a:t>recognised</a:t>
            </a:r>
            <a:r>
              <a:rPr lang="en-US" sz="2800" dirty="0"/>
              <a:t> that these new numbers were exceptionally well behaved, and that </a:t>
            </a:r>
            <a:r>
              <a:rPr lang="en-US" sz="2800" b="1" dirty="0">
                <a:hlinkClick r:id="rId4"/>
              </a:rPr>
              <a:t>Leonhard Euler</a:t>
            </a:r>
            <a:r>
              <a:rPr lang="en-US" sz="2800" dirty="0"/>
              <a:t> had already shown how elegantly they relate to the real numbers. Gauss concluded that they deserved a name of their own, and called them </a:t>
            </a:r>
            <a:r>
              <a:rPr lang="en-US" sz="2800" b="1" dirty="0"/>
              <a:t>complex numbers</a:t>
            </a:r>
            <a:r>
              <a:rPr lang="en-US" sz="2800" dirty="0"/>
              <a:t>.</a:t>
            </a:r>
          </a:p>
          <a:p>
            <a:endParaRPr lang="en-US" sz="2800" dirty="0"/>
          </a:p>
        </p:txBody>
      </p:sp>
    </p:spTree>
    <p:extLst>
      <p:ext uri="{BB962C8B-B14F-4D97-AF65-F5344CB8AC3E}">
        <p14:creationId xmlns:p14="http://schemas.microsoft.com/office/powerpoint/2010/main" val="487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1C4BA-95A5-531B-38FA-960AF54D5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BA2E2-2F73-F0BC-8B3B-803C86C17647}"/>
              </a:ext>
            </a:extLst>
          </p:cNvPr>
          <p:cNvSpPr>
            <a:spLocks noGrp="1"/>
          </p:cNvSpPr>
          <p:nvPr>
            <p:ph type="title"/>
          </p:nvPr>
        </p:nvSpPr>
        <p:spPr>
          <a:xfrm>
            <a:off x="640079" y="109728"/>
            <a:ext cx="10890929" cy="1097280"/>
          </a:xfrm>
        </p:spPr>
        <p:txBody>
          <a:bodyPr/>
          <a:lstStyle/>
          <a:p>
            <a:r>
              <a:rPr lang="en-US" dirty="0"/>
              <a:t>Complex Numbers</a:t>
            </a:r>
          </a:p>
        </p:txBody>
      </p:sp>
      <p:pic>
        <p:nvPicPr>
          <p:cNvPr id="5122" name="Picture 2" descr="Portrait of Carl Friedrich Gauss 1840 by Jensen">
            <a:extLst>
              <a:ext uri="{FF2B5EF4-FFF2-40B4-BE49-F238E27FC236}">
                <a16:creationId xmlns:a16="http://schemas.microsoft.com/office/drawing/2014/main" id="{13A32674-8009-2C49-6BAB-539EAFF6FD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93" t="6459" r="12708" b="39115"/>
          <a:stretch>
            <a:fillRect/>
          </a:stretch>
        </p:blipFill>
        <p:spPr bwMode="auto">
          <a:xfrm>
            <a:off x="9548445" y="281353"/>
            <a:ext cx="2286001" cy="21980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5641D50-20B6-4B54-3D17-8EF74809A075}"/>
              </a:ext>
            </a:extLst>
          </p:cNvPr>
          <p:cNvSpPr txBox="1"/>
          <p:nvPr/>
        </p:nvSpPr>
        <p:spPr>
          <a:xfrm>
            <a:off x="9548445" y="2672862"/>
            <a:ext cx="2518638" cy="646331"/>
          </a:xfrm>
          <a:prstGeom prst="rect">
            <a:avLst/>
          </a:prstGeom>
          <a:noFill/>
        </p:spPr>
        <p:txBody>
          <a:bodyPr wrap="square" rtlCol="0">
            <a:spAutoFit/>
          </a:bodyPr>
          <a:lstStyle/>
          <a:p>
            <a:r>
              <a:rPr lang="en-US" dirty="0"/>
              <a:t>Friedrich Gauss</a:t>
            </a:r>
          </a:p>
          <a:p>
            <a:r>
              <a:rPr lang="en-US" dirty="0"/>
              <a:t>University of Göttingen</a:t>
            </a:r>
          </a:p>
        </p:txBody>
      </p:sp>
      <p:sp>
        <p:nvSpPr>
          <p:cNvPr id="6" name="TextBox 5">
            <a:extLst>
              <a:ext uri="{FF2B5EF4-FFF2-40B4-BE49-F238E27FC236}">
                <a16:creationId xmlns:a16="http://schemas.microsoft.com/office/drawing/2014/main" id="{D860FB01-53EC-1A49-2EC4-DD684F8E0645}"/>
              </a:ext>
            </a:extLst>
          </p:cNvPr>
          <p:cNvSpPr txBox="1"/>
          <p:nvPr/>
        </p:nvSpPr>
        <p:spPr>
          <a:xfrm>
            <a:off x="446647" y="1542396"/>
            <a:ext cx="9101798" cy="4832092"/>
          </a:xfrm>
          <a:prstGeom prst="rect">
            <a:avLst/>
          </a:prstGeom>
          <a:noFill/>
        </p:spPr>
        <p:txBody>
          <a:bodyPr wrap="square">
            <a:spAutoFit/>
          </a:bodyPr>
          <a:lstStyle/>
          <a:p>
            <a:r>
              <a:rPr lang="en-US" sz="2800" dirty="0"/>
              <a:t>Nearly a hundred years before the development of quantum physics, complex numbers were already being used to solve problems in engineering, geometry, acoustics, optics, and other areas of classical science. In many cases, mathematics that is cumbersome or even blocked when restricted to real numbers becomes simple and tractable when extended to the complex numbers. The intermediate steps of a calculation may involve complex values, but the final result often lies on the real number line and is therefore physically observable.</a:t>
            </a:r>
          </a:p>
          <a:p>
            <a:endParaRPr lang="en-US" sz="2800" dirty="0"/>
          </a:p>
        </p:txBody>
      </p:sp>
    </p:spTree>
    <p:extLst>
      <p:ext uri="{BB962C8B-B14F-4D97-AF65-F5344CB8AC3E}">
        <p14:creationId xmlns:p14="http://schemas.microsoft.com/office/powerpoint/2010/main" val="2478663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1109-A067-1F54-C098-F035610C68F2}"/>
              </a:ext>
            </a:extLst>
          </p:cNvPr>
          <p:cNvSpPr>
            <a:spLocks noGrp="1"/>
          </p:cNvSpPr>
          <p:nvPr>
            <p:ph type="title"/>
          </p:nvPr>
        </p:nvSpPr>
        <p:spPr>
          <a:xfrm>
            <a:off x="640079" y="0"/>
            <a:ext cx="10890929" cy="1097280"/>
          </a:xfrm>
        </p:spPr>
        <p:txBody>
          <a:bodyPr/>
          <a:lstStyle/>
          <a:p>
            <a:r>
              <a:rPr lang="en-US" dirty="0"/>
              <a:t>Let’s look at an example:</a:t>
            </a:r>
          </a:p>
        </p:txBody>
      </p:sp>
      <p:sp>
        <p:nvSpPr>
          <p:cNvPr id="4" name="TextBox 3">
            <a:extLst>
              <a:ext uri="{FF2B5EF4-FFF2-40B4-BE49-F238E27FC236}">
                <a16:creationId xmlns:a16="http://schemas.microsoft.com/office/drawing/2014/main" id="{105EB08A-5ACE-4B90-564C-EB86B3A1A2E2}"/>
              </a:ext>
            </a:extLst>
          </p:cNvPr>
          <p:cNvSpPr txBox="1"/>
          <p:nvPr/>
        </p:nvSpPr>
        <p:spPr>
          <a:xfrm>
            <a:off x="280030" y="1476888"/>
            <a:ext cx="11631939" cy="4801314"/>
          </a:xfrm>
          <a:prstGeom prst="rect">
            <a:avLst/>
          </a:prstGeom>
          <a:noFill/>
        </p:spPr>
        <p:txBody>
          <a:bodyPr wrap="square" rtlCol="0">
            <a:spAutoFit/>
          </a:bodyPr>
          <a:lstStyle/>
          <a:p>
            <a:r>
              <a:rPr lang="en-US" dirty="0"/>
              <a:t>Remember </a:t>
            </a:r>
            <a:r>
              <a:rPr lang="en-US" b="1" dirty="0">
                <a:hlinkClick r:id="rId2"/>
              </a:rPr>
              <a:t>Gerolamo Cardano</a:t>
            </a:r>
            <a:r>
              <a:rPr lang="en-US" b="1" dirty="0"/>
              <a:t> who was the first person to write about imaginary numbers? </a:t>
            </a:r>
          </a:p>
          <a:p>
            <a:endParaRPr lang="en-US" b="1" dirty="0"/>
          </a:p>
          <a:p>
            <a:r>
              <a:rPr lang="en-US" b="1" dirty="0"/>
              <a:t>He lived in what is now Italy. At the time mathematicians would challenge each other to “mathematical duals”.</a:t>
            </a:r>
          </a:p>
          <a:p>
            <a:endParaRPr lang="en-US" b="1" dirty="0"/>
          </a:p>
          <a:p>
            <a:r>
              <a:rPr lang="en-US" b="1" dirty="0"/>
              <a:t>These were sometimes conducted in public with an audience. Each mathematician would challenge the other with, say 30 problems they knew how to solve. Whichever dualist solved the problems they were given first won.</a:t>
            </a:r>
          </a:p>
          <a:p>
            <a:endParaRPr lang="en-US" b="1" dirty="0"/>
          </a:p>
          <a:p>
            <a:r>
              <a:rPr lang="en-US" b="1" dirty="0"/>
              <a:t>The methods these mathematicians used were often closely guarded secrets. These were high stakes duals with cash prizes and huge boosts or loss of reputation. These duals could make or break careers.</a:t>
            </a:r>
          </a:p>
          <a:p>
            <a:endParaRPr lang="en-US" b="1" dirty="0"/>
          </a:p>
          <a:p>
            <a:r>
              <a:rPr lang="en-US" b="1" dirty="0" err="1"/>
              <a:t>Cardanao</a:t>
            </a:r>
            <a:r>
              <a:rPr lang="en-US" b="1" dirty="0"/>
              <a:t> participated in these duals and was able to very quickly solve cubic equations of the form: </a:t>
            </a:r>
          </a:p>
          <a:p>
            <a:endParaRPr lang="en-US" b="1" dirty="0"/>
          </a:p>
          <a:p>
            <a:endParaRPr lang="en-US" b="1" dirty="0"/>
          </a:p>
          <a:p>
            <a:endParaRPr lang="en-US" b="1" dirty="0"/>
          </a:p>
          <a:p>
            <a:endParaRPr lang="en-US" b="1" dirty="0"/>
          </a:p>
          <a:p>
            <a:r>
              <a:rPr lang="en-US" b="1" dirty="0"/>
              <a:t>To be clear this was long before Rene </a:t>
            </a:r>
            <a:r>
              <a:rPr lang="en-US" b="1" dirty="0" err="1"/>
              <a:t>Descarte</a:t>
            </a:r>
            <a:r>
              <a:rPr lang="en-US" b="1" dirty="0"/>
              <a:t> invented the algebraic notation we use now. The math of the 16</a:t>
            </a:r>
            <a:r>
              <a:rPr lang="en-US" b="1" baseline="30000" dirty="0"/>
              <a:t>th</a:t>
            </a:r>
            <a:r>
              <a:rPr lang="en-US" b="1" dirty="0"/>
              <a:t> C was largely devoid of symbols. </a:t>
            </a:r>
            <a:endParaRPr lang="en-US" dirty="0"/>
          </a:p>
        </p:txBody>
      </p:sp>
      <p:pic>
        <p:nvPicPr>
          <p:cNvPr id="5" name="Picture 4">
            <a:extLst>
              <a:ext uri="{FF2B5EF4-FFF2-40B4-BE49-F238E27FC236}">
                <a16:creationId xmlns:a16="http://schemas.microsoft.com/office/drawing/2014/main" id="{EC444CA2-B5E1-2B68-AC34-09A2842D0122}"/>
              </a:ext>
            </a:extLst>
          </p:cNvPr>
          <p:cNvPicPr>
            <a:picLocks noChangeAspect="1"/>
          </p:cNvPicPr>
          <p:nvPr/>
        </p:nvPicPr>
        <p:blipFill>
          <a:blip r:embed="rId3"/>
          <a:stretch>
            <a:fillRect/>
          </a:stretch>
        </p:blipFill>
        <p:spPr>
          <a:xfrm>
            <a:off x="4278088" y="4893241"/>
            <a:ext cx="3340100" cy="419100"/>
          </a:xfrm>
          <a:prstGeom prst="rect">
            <a:avLst/>
          </a:prstGeom>
        </p:spPr>
      </p:pic>
    </p:spTree>
    <p:extLst>
      <p:ext uri="{BB962C8B-B14F-4D97-AF65-F5344CB8AC3E}">
        <p14:creationId xmlns:p14="http://schemas.microsoft.com/office/powerpoint/2010/main" val="2503355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96988B-8A8B-8544-47FE-460F720C2010}"/>
              </a:ext>
            </a:extLst>
          </p:cNvPr>
          <p:cNvSpPr>
            <a:spLocks noGrp="1"/>
          </p:cNvSpPr>
          <p:nvPr>
            <p:ph type="title"/>
          </p:nvPr>
        </p:nvSpPr>
        <p:spPr>
          <a:xfrm>
            <a:off x="640079" y="0"/>
            <a:ext cx="10890929" cy="1097280"/>
          </a:xfrm>
        </p:spPr>
        <p:txBody>
          <a:bodyPr/>
          <a:lstStyle/>
          <a:p>
            <a:r>
              <a:rPr lang="en-US" dirty="0"/>
              <a:t>Let’s look at an example:</a:t>
            </a:r>
          </a:p>
        </p:txBody>
      </p:sp>
      <p:sp>
        <p:nvSpPr>
          <p:cNvPr id="6" name="TextBox 5">
            <a:extLst>
              <a:ext uri="{FF2B5EF4-FFF2-40B4-BE49-F238E27FC236}">
                <a16:creationId xmlns:a16="http://schemas.microsoft.com/office/drawing/2014/main" id="{7ACF9F58-A071-80A1-389E-0A250D04541D}"/>
              </a:ext>
            </a:extLst>
          </p:cNvPr>
          <p:cNvSpPr txBox="1"/>
          <p:nvPr/>
        </p:nvSpPr>
        <p:spPr>
          <a:xfrm>
            <a:off x="640078" y="1292359"/>
            <a:ext cx="8310491" cy="5355312"/>
          </a:xfrm>
          <a:prstGeom prst="rect">
            <a:avLst/>
          </a:prstGeom>
          <a:noFill/>
        </p:spPr>
        <p:txBody>
          <a:bodyPr wrap="square">
            <a:spAutoFit/>
          </a:bodyPr>
          <a:lstStyle/>
          <a:p>
            <a:r>
              <a:rPr lang="en-US" b="1" dirty="0">
                <a:hlinkClick r:id="rId2"/>
              </a:rPr>
              <a:t>Cardano</a:t>
            </a:r>
            <a:r>
              <a:rPr lang="en-US" b="1" dirty="0"/>
              <a:t> revealed much later how he solved these kinds of problems in his 1545 </a:t>
            </a:r>
          </a:p>
          <a:p>
            <a:r>
              <a:rPr lang="en-US" b="1" dirty="0"/>
              <a:t>book.  </a:t>
            </a:r>
          </a:p>
          <a:p>
            <a:endParaRPr lang="en-US" b="1" dirty="0"/>
          </a:p>
          <a:p>
            <a:r>
              <a:rPr lang="en-US" b="1" dirty="0"/>
              <a:t>Let’s solve</a:t>
            </a:r>
          </a:p>
          <a:p>
            <a:endParaRPr lang="en-US" b="1" dirty="0"/>
          </a:p>
          <a:p>
            <a:endParaRPr lang="en-US" b="1" dirty="0"/>
          </a:p>
          <a:p>
            <a:endParaRPr lang="en-US" b="1" dirty="0"/>
          </a:p>
          <a:p>
            <a:endParaRPr lang="en-US" b="1" dirty="0"/>
          </a:p>
          <a:p>
            <a:r>
              <a:rPr lang="en-US" b="1" dirty="0"/>
              <a:t>Cardano showed that cubic equations of the form:</a:t>
            </a:r>
          </a:p>
          <a:p>
            <a:endParaRPr lang="en-US" b="1" dirty="0"/>
          </a:p>
          <a:p>
            <a:endParaRPr lang="en-US" b="1" dirty="0"/>
          </a:p>
          <a:p>
            <a:endParaRPr lang="en-US" b="1" dirty="0"/>
          </a:p>
          <a:p>
            <a:endParaRPr lang="en-US" b="1" dirty="0"/>
          </a:p>
          <a:p>
            <a:r>
              <a:rPr lang="en-US" b="1" dirty="0"/>
              <a:t>can be written as:</a:t>
            </a:r>
            <a:br>
              <a:rPr lang="en-US" b="1" dirty="0"/>
            </a:br>
            <a:br>
              <a:rPr lang="en-US" b="1" dirty="0"/>
            </a:br>
            <a:endParaRPr lang="en-US" b="1" dirty="0"/>
          </a:p>
          <a:p>
            <a:endParaRPr lang="en-US" b="1" dirty="0"/>
          </a:p>
          <a:p>
            <a:endParaRPr lang="en-US" b="1" dirty="0"/>
          </a:p>
          <a:p>
            <a:endParaRPr lang="en-US" b="1" dirty="0"/>
          </a:p>
        </p:txBody>
      </p:sp>
      <p:pic>
        <p:nvPicPr>
          <p:cNvPr id="7" name="Picture 6">
            <a:extLst>
              <a:ext uri="{FF2B5EF4-FFF2-40B4-BE49-F238E27FC236}">
                <a16:creationId xmlns:a16="http://schemas.microsoft.com/office/drawing/2014/main" id="{31CA09EB-9D48-AAE0-92A3-DF1B19E255EA}"/>
              </a:ext>
            </a:extLst>
          </p:cNvPr>
          <p:cNvPicPr>
            <a:picLocks noChangeAspect="1"/>
          </p:cNvPicPr>
          <p:nvPr/>
        </p:nvPicPr>
        <p:blipFill>
          <a:blip r:embed="rId3"/>
          <a:stretch>
            <a:fillRect/>
          </a:stretch>
        </p:blipFill>
        <p:spPr>
          <a:xfrm>
            <a:off x="9092416" y="216821"/>
            <a:ext cx="2865121" cy="4572002"/>
          </a:xfrm>
          <a:prstGeom prst="rect">
            <a:avLst/>
          </a:prstGeom>
        </p:spPr>
      </p:pic>
      <p:pic>
        <p:nvPicPr>
          <p:cNvPr id="9" name="Picture 8">
            <a:extLst>
              <a:ext uri="{FF2B5EF4-FFF2-40B4-BE49-F238E27FC236}">
                <a16:creationId xmlns:a16="http://schemas.microsoft.com/office/drawing/2014/main" id="{542FB07E-C107-5D42-6020-87C1A6756AA7}"/>
              </a:ext>
            </a:extLst>
          </p:cNvPr>
          <p:cNvPicPr>
            <a:picLocks noChangeAspect="1"/>
          </p:cNvPicPr>
          <p:nvPr/>
        </p:nvPicPr>
        <p:blipFill>
          <a:blip r:embed="rId4"/>
          <a:stretch>
            <a:fillRect/>
          </a:stretch>
        </p:blipFill>
        <p:spPr>
          <a:xfrm>
            <a:off x="1260719" y="2687767"/>
            <a:ext cx="3340100" cy="419100"/>
          </a:xfrm>
          <a:prstGeom prst="rect">
            <a:avLst/>
          </a:prstGeom>
        </p:spPr>
      </p:pic>
      <p:pic>
        <p:nvPicPr>
          <p:cNvPr id="10" name="Picture 9">
            <a:extLst>
              <a:ext uri="{FF2B5EF4-FFF2-40B4-BE49-F238E27FC236}">
                <a16:creationId xmlns:a16="http://schemas.microsoft.com/office/drawing/2014/main" id="{9CDEDF2E-2CE0-F2F2-F1A4-79EBCD846F94}"/>
              </a:ext>
            </a:extLst>
          </p:cNvPr>
          <p:cNvPicPr>
            <a:picLocks noChangeAspect="1"/>
          </p:cNvPicPr>
          <p:nvPr/>
        </p:nvPicPr>
        <p:blipFill>
          <a:blip r:embed="rId5"/>
          <a:stretch>
            <a:fillRect/>
          </a:stretch>
        </p:blipFill>
        <p:spPr>
          <a:xfrm>
            <a:off x="1260719" y="4006975"/>
            <a:ext cx="3111500" cy="495300"/>
          </a:xfrm>
          <a:prstGeom prst="rect">
            <a:avLst/>
          </a:prstGeom>
        </p:spPr>
      </p:pic>
      <p:pic>
        <p:nvPicPr>
          <p:cNvPr id="12" name="Picture 11">
            <a:extLst>
              <a:ext uri="{FF2B5EF4-FFF2-40B4-BE49-F238E27FC236}">
                <a16:creationId xmlns:a16="http://schemas.microsoft.com/office/drawing/2014/main" id="{B868F242-BB1E-045A-439E-8856DD38FB5D}"/>
              </a:ext>
            </a:extLst>
          </p:cNvPr>
          <p:cNvPicPr>
            <a:picLocks noChangeAspect="1"/>
          </p:cNvPicPr>
          <p:nvPr/>
        </p:nvPicPr>
        <p:blipFill>
          <a:blip r:embed="rId6"/>
          <a:stretch>
            <a:fillRect/>
          </a:stretch>
        </p:blipFill>
        <p:spPr>
          <a:xfrm>
            <a:off x="714619" y="5402383"/>
            <a:ext cx="7772400" cy="926511"/>
          </a:xfrm>
          <a:prstGeom prst="rect">
            <a:avLst/>
          </a:prstGeom>
        </p:spPr>
      </p:pic>
    </p:spTree>
    <p:extLst>
      <p:ext uri="{BB962C8B-B14F-4D97-AF65-F5344CB8AC3E}">
        <p14:creationId xmlns:p14="http://schemas.microsoft.com/office/powerpoint/2010/main" val="3064755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4BF29-255C-73DB-15FF-C3EF8238998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5528991-8DC5-2813-AB13-2E01472164C6}"/>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0F2B7526-11BB-AFB8-1E93-3F5B9C394379}"/>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10" name="Picture 9">
            <a:extLst>
              <a:ext uri="{FF2B5EF4-FFF2-40B4-BE49-F238E27FC236}">
                <a16:creationId xmlns:a16="http://schemas.microsoft.com/office/drawing/2014/main" id="{922ED3FE-6EB6-04B9-CF72-4E898681BF4A}"/>
              </a:ext>
            </a:extLst>
          </p:cNvPr>
          <p:cNvPicPr>
            <a:picLocks noChangeAspect="1"/>
          </p:cNvPicPr>
          <p:nvPr/>
        </p:nvPicPr>
        <p:blipFill>
          <a:blip r:embed="rId3"/>
          <a:stretch>
            <a:fillRect/>
          </a:stretch>
        </p:blipFill>
        <p:spPr>
          <a:xfrm>
            <a:off x="1172796" y="1674222"/>
            <a:ext cx="3111500" cy="495300"/>
          </a:xfrm>
          <a:prstGeom prst="rect">
            <a:avLst/>
          </a:prstGeom>
        </p:spPr>
      </p:pic>
      <p:pic>
        <p:nvPicPr>
          <p:cNvPr id="12" name="Picture 11">
            <a:extLst>
              <a:ext uri="{FF2B5EF4-FFF2-40B4-BE49-F238E27FC236}">
                <a16:creationId xmlns:a16="http://schemas.microsoft.com/office/drawing/2014/main" id="{E607C02C-F36A-9FCC-EC05-5CA3B0831B9C}"/>
              </a:ext>
            </a:extLst>
          </p:cNvPr>
          <p:cNvPicPr>
            <a:picLocks noChangeAspect="1"/>
          </p:cNvPicPr>
          <p:nvPr/>
        </p:nvPicPr>
        <p:blipFill>
          <a:blip r:embed="rId4"/>
          <a:stretch>
            <a:fillRect/>
          </a:stretch>
        </p:blipFill>
        <p:spPr>
          <a:xfrm>
            <a:off x="398096" y="2551385"/>
            <a:ext cx="7772400" cy="926511"/>
          </a:xfrm>
          <a:prstGeom prst="rect">
            <a:avLst/>
          </a:prstGeom>
        </p:spPr>
      </p:pic>
      <p:sp>
        <p:nvSpPr>
          <p:cNvPr id="2" name="TextBox 1">
            <a:extLst>
              <a:ext uri="{FF2B5EF4-FFF2-40B4-BE49-F238E27FC236}">
                <a16:creationId xmlns:a16="http://schemas.microsoft.com/office/drawing/2014/main" id="{61B2DE6B-7519-AC2B-512F-B891E161F8F4}"/>
              </a:ext>
            </a:extLst>
          </p:cNvPr>
          <p:cNvSpPr txBox="1"/>
          <p:nvPr/>
        </p:nvSpPr>
        <p:spPr>
          <a:xfrm>
            <a:off x="398096" y="3934604"/>
            <a:ext cx="10870016" cy="2862322"/>
          </a:xfrm>
          <a:prstGeom prst="rect">
            <a:avLst/>
          </a:prstGeom>
          <a:noFill/>
        </p:spPr>
        <p:txBody>
          <a:bodyPr wrap="square" rtlCol="0">
            <a:spAutoFit/>
          </a:bodyPr>
          <a:lstStyle/>
          <a:p>
            <a:r>
              <a:rPr lang="en-US" dirty="0"/>
              <a:t>So far so good as long as the numbers don’t go negative under the square root.</a:t>
            </a:r>
          </a:p>
          <a:p>
            <a:endParaRPr lang="en-US" dirty="0"/>
          </a:p>
          <a:p>
            <a:r>
              <a:rPr lang="en-US" dirty="0"/>
              <a:t>At this time numbers were thought of as real things that mapped to physical reality.</a:t>
            </a:r>
          </a:p>
          <a:p>
            <a:endParaRPr lang="en-US" dirty="0"/>
          </a:p>
          <a:p>
            <a:r>
              <a:rPr lang="en-US" dirty="0"/>
              <a:t>The problem with a negative root is that there is no real number that multiplied by itself equals -1, so negative roots were just treated as wrong.</a:t>
            </a:r>
          </a:p>
          <a:p>
            <a:endParaRPr lang="en-US" dirty="0"/>
          </a:p>
          <a:p>
            <a:r>
              <a:rPr lang="en-US" dirty="0"/>
              <a:t>Cardano’s trick was to hold his nose and just pretend that the nonsense values were OK and work through the math anyway. He seems quite embarrassed by the process in his later writing, calling them “useless numbers”</a:t>
            </a:r>
          </a:p>
        </p:txBody>
      </p:sp>
    </p:spTree>
    <p:extLst>
      <p:ext uri="{BB962C8B-B14F-4D97-AF65-F5344CB8AC3E}">
        <p14:creationId xmlns:p14="http://schemas.microsoft.com/office/powerpoint/2010/main" val="3705496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F8C7C-1B1A-6FC8-7C16-C4EBC8971DA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33DE08D-82A4-434D-5D07-7335C06A2032}"/>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CBEBE158-260E-7A89-F54E-C919E1C583E4}"/>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3" name="Picture 2">
            <a:extLst>
              <a:ext uri="{FF2B5EF4-FFF2-40B4-BE49-F238E27FC236}">
                <a16:creationId xmlns:a16="http://schemas.microsoft.com/office/drawing/2014/main" id="{896BAE02-4A2E-C389-C342-5E5B03A86D42}"/>
              </a:ext>
            </a:extLst>
          </p:cNvPr>
          <p:cNvPicPr>
            <a:picLocks noChangeAspect="1"/>
          </p:cNvPicPr>
          <p:nvPr/>
        </p:nvPicPr>
        <p:blipFill>
          <a:blip r:embed="rId3"/>
          <a:stretch>
            <a:fillRect/>
          </a:stretch>
        </p:blipFill>
        <p:spPr>
          <a:xfrm>
            <a:off x="979365" y="1601666"/>
            <a:ext cx="3340100" cy="419100"/>
          </a:xfrm>
          <a:prstGeom prst="rect">
            <a:avLst/>
          </a:prstGeom>
        </p:spPr>
      </p:pic>
      <p:pic>
        <p:nvPicPr>
          <p:cNvPr id="8" name="Picture 7">
            <a:extLst>
              <a:ext uri="{FF2B5EF4-FFF2-40B4-BE49-F238E27FC236}">
                <a16:creationId xmlns:a16="http://schemas.microsoft.com/office/drawing/2014/main" id="{33321A3B-419B-551A-9BA1-F0F66693B65E}"/>
              </a:ext>
            </a:extLst>
          </p:cNvPr>
          <p:cNvPicPr>
            <a:picLocks noChangeAspect="1"/>
          </p:cNvPicPr>
          <p:nvPr/>
        </p:nvPicPr>
        <p:blipFill>
          <a:blip r:embed="rId4"/>
          <a:stretch>
            <a:fillRect/>
          </a:stretch>
        </p:blipFill>
        <p:spPr>
          <a:xfrm>
            <a:off x="979365" y="2536651"/>
            <a:ext cx="3721100" cy="406400"/>
          </a:xfrm>
          <a:prstGeom prst="rect">
            <a:avLst/>
          </a:prstGeom>
        </p:spPr>
      </p:pic>
      <p:pic>
        <p:nvPicPr>
          <p:cNvPr id="9" name="Picture 8">
            <a:extLst>
              <a:ext uri="{FF2B5EF4-FFF2-40B4-BE49-F238E27FC236}">
                <a16:creationId xmlns:a16="http://schemas.microsoft.com/office/drawing/2014/main" id="{032F7D52-F55E-331D-1C8C-7FB2239684C2}"/>
              </a:ext>
            </a:extLst>
          </p:cNvPr>
          <p:cNvPicPr>
            <a:picLocks noChangeAspect="1"/>
          </p:cNvPicPr>
          <p:nvPr/>
        </p:nvPicPr>
        <p:blipFill>
          <a:blip r:embed="rId5"/>
          <a:stretch>
            <a:fillRect/>
          </a:stretch>
        </p:blipFill>
        <p:spPr>
          <a:xfrm>
            <a:off x="5006241" y="1563566"/>
            <a:ext cx="3111500" cy="495300"/>
          </a:xfrm>
          <a:prstGeom prst="rect">
            <a:avLst/>
          </a:prstGeom>
        </p:spPr>
      </p:pic>
      <p:pic>
        <p:nvPicPr>
          <p:cNvPr id="11" name="Picture 10">
            <a:extLst>
              <a:ext uri="{FF2B5EF4-FFF2-40B4-BE49-F238E27FC236}">
                <a16:creationId xmlns:a16="http://schemas.microsoft.com/office/drawing/2014/main" id="{0E8C14C5-97B3-7C72-F129-33F462A28823}"/>
              </a:ext>
            </a:extLst>
          </p:cNvPr>
          <p:cNvPicPr>
            <a:picLocks noChangeAspect="1"/>
          </p:cNvPicPr>
          <p:nvPr/>
        </p:nvPicPr>
        <p:blipFill>
          <a:blip r:embed="rId6"/>
          <a:stretch>
            <a:fillRect/>
          </a:stretch>
        </p:blipFill>
        <p:spPr>
          <a:xfrm>
            <a:off x="979365" y="3429000"/>
            <a:ext cx="7772400" cy="756070"/>
          </a:xfrm>
          <a:prstGeom prst="rect">
            <a:avLst/>
          </a:prstGeom>
        </p:spPr>
      </p:pic>
      <p:pic>
        <p:nvPicPr>
          <p:cNvPr id="13" name="Picture 12">
            <a:extLst>
              <a:ext uri="{FF2B5EF4-FFF2-40B4-BE49-F238E27FC236}">
                <a16:creationId xmlns:a16="http://schemas.microsoft.com/office/drawing/2014/main" id="{80E1E220-EA80-3005-3C7F-E8A043868E5C}"/>
              </a:ext>
            </a:extLst>
          </p:cNvPr>
          <p:cNvPicPr>
            <a:picLocks noChangeAspect="1"/>
          </p:cNvPicPr>
          <p:nvPr/>
        </p:nvPicPr>
        <p:blipFill>
          <a:blip r:embed="rId7"/>
          <a:stretch>
            <a:fillRect/>
          </a:stretch>
        </p:blipFill>
        <p:spPr>
          <a:xfrm>
            <a:off x="979365" y="4489247"/>
            <a:ext cx="7772400" cy="1076749"/>
          </a:xfrm>
          <a:prstGeom prst="rect">
            <a:avLst/>
          </a:prstGeom>
        </p:spPr>
      </p:pic>
      <p:pic>
        <p:nvPicPr>
          <p:cNvPr id="14" name="Picture 13">
            <a:extLst>
              <a:ext uri="{FF2B5EF4-FFF2-40B4-BE49-F238E27FC236}">
                <a16:creationId xmlns:a16="http://schemas.microsoft.com/office/drawing/2014/main" id="{AB638C66-EFF9-B33E-0903-3552CCF34004}"/>
              </a:ext>
            </a:extLst>
          </p:cNvPr>
          <p:cNvPicPr>
            <a:picLocks noChangeAspect="1"/>
          </p:cNvPicPr>
          <p:nvPr/>
        </p:nvPicPr>
        <p:blipFill>
          <a:blip r:embed="rId8"/>
          <a:stretch>
            <a:fillRect/>
          </a:stretch>
        </p:blipFill>
        <p:spPr>
          <a:xfrm>
            <a:off x="1037493" y="5870173"/>
            <a:ext cx="7772400" cy="988594"/>
          </a:xfrm>
          <a:prstGeom prst="rect">
            <a:avLst/>
          </a:prstGeom>
        </p:spPr>
      </p:pic>
    </p:spTree>
    <p:extLst>
      <p:ext uri="{BB962C8B-B14F-4D97-AF65-F5344CB8AC3E}">
        <p14:creationId xmlns:p14="http://schemas.microsoft.com/office/powerpoint/2010/main" val="4189554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E5057-2C8F-6241-357C-06CD057DDE8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A9C9CDF-2AEB-D306-CBAD-96AF5E4DA1CD}"/>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4E5BE588-0F75-6A9B-321B-7C0B6D936C62}"/>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3" name="Picture 2">
            <a:extLst>
              <a:ext uri="{FF2B5EF4-FFF2-40B4-BE49-F238E27FC236}">
                <a16:creationId xmlns:a16="http://schemas.microsoft.com/office/drawing/2014/main" id="{A4E530B2-C0B0-0584-BF77-C4E220461FED}"/>
              </a:ext>
            </a:extLst>
          </p:cNvPr>
          <p:cNvPicPr>
            <a:picLocks noChangeAspect="1"/>
          </p:cNvPicPr>
          <p:nvPr/>
        </p:nvPicPr>
        <p:blipFill>
          <a:blip r:embed="rId3"/>
          <a:stretch>
            <a:fillRect/>
          </a:stretch>
        </p:blipFill>
        <p:spPr>
          <a:xfrm>
            <a:off x="979365" y="1601666"/>
            <a:ext cx="3340100" cy="419100"/>
          </a:xfrm>
          <a:prstGeom prst="rect">
            <a:avLst/>
          </a:prstGeom>
        </p:spPr>
      </p:pic>
      <p:pic>
        <p:nvPicPr>
          <p:cNvPr id="8" name="Picture 7">
            <a:extLst>
              <a:ext uri="{FF2B5EF4-FFF2-40B4-BE49-F238E27FC236}">
                <a16:creationId xmlns:a16="http://schemas.microsoft.com/office/drawing/2014/main" id="{24359094-6076-9DBC-4D3A-447152CA4038}"/>
              </a:ext>
            </a:extLst>
          </p:cNvPr>
          <p:cNvPicPr>
            <a:picLocks noChangeAspect="1"/>
          </p:cNvPicPr>
          <p:nvPr/>
        </p:nvPicPr>
        <p:blipFill>
          <a:blip r:embed="rId4"/>
          <a:stretch>
            <a:fillRect/>
          </a:stretch>
        </p:blipFill>
        <p:spPr>
          <a:xfrm>
            <a:off x="979365" y="2536651"/>
            <a:ext cx="3721100" cy="406400"/>
          </a:xfrm>
          <a:prstGeom prst="rect">
            <a:avLst/>
          </a:prstGeom>
        </p:spPr>
      </p:pic>
      <p:pic>
        <p:nvPicPr>
          <p:cNvPr id="9" name="Picture 8">
            <a:extLst>
              <a:ext uri="{FF2B5EF4-FFF2-40B4-BE49-F238E27FC236}">
                <a16:creationId xmlns:a16="http://schemas.microsoft.com/office/drawing/2014/main" id="{FA2538D0-9506-3C16-EF00-65C39B81277D}"/>
              </a:ext>
            </a:extLst>
          </p:cNvPr>
          <p:cNvPicPr>
            <a:picLocks noChangeAspect="1"/>
          </p:cNvPicPr>
          <p:nvPr/>
        </p:nvPicPr>
        <p:blipFill>
          <a:blip r:embed="rId5"/>
          <a:stretch>
            <a:fillRect/>
          </a:stretch>
        </p:blipFill>
        <p:spPr>
          <a:xfrm>
            <a:off x="5006241" y="1563566"/>
            <a:ext cx="3111500" cy="495300"/>
          </a:xfrm>
          <a:prstGeom prst="rect">
            <a:avLst/>
          </a:prstGeom>
        </p:spPr>
      </p:pic>
      <p:pic>
        <p:nvPicPr>
          <p:cNvPr id="14" name="Picture 13">
            <a:extLst>
              <a:ext uri="{FF2B5EF4-FFF2-40B4-BE49-F238E27FC236}">
                <a16:creationId xmlns:a16="http://schemas.microsoft.com/office/drawing/2014/main" id="{BAEBCB70-E302-88CF-FADD-D4EE88E5D2A9}"/>
              </a:ext>
            </a:extLst>
          </p:cNvPr>
          <p:cNvPicPr>
            <a:picLocks noChangeAspect="1"/>
          </p:cNvPicPr>
          <p:nvPr/>
        </p:nvPicPr>
        <p:blipFill>
          <a:blip r:embed="rId6"/>
          <a:stretch>
            <a:fillRect/>
          </a:stretch>
        </p:blipFill>
        <p:spPr>
          <a:xfrm>
            <a:off x="814265" y="3393828"/>
            <a:ext cx="7772400" cy="988594"/>
          </a:xfrm>
          <a:prstGeom prst="rect">
            <a:avLst/>
          </a:prstGeom>
        </p:spPr>
      </p:pic>
      <p:pic>
        <p:nvPicPr>
          <p:cNvPr id="2" name="Picture 1">
            <a:extLst>
              <a:ext uri="{FF2B5EF4-FFF2-40B4-BE49-F238E27FC236}">
                <a16:creationId xmlns:a16="http://schemas.microsoft.com/office/drawing/2014/main" id="{29376D54-0A51-FBAB-0806-DF0B64565214}"/>
              </a:ext>
            </a:extLst>
          </p:cNvPr>
          <p:cNvPicPr>
            <a:picLocks noChangeAspect="1"/>
          </p:cNvPicPr>
          <p:nvPr/>
        </p:nvPicPr>
        <p:blipFill>
          <a:blip r:embed="rId7"/>
          <a:stretch>
            <a:fillRect/>
          </a:stretch>
        </p:blipFill>
        <p:spPr>
          <a:xfrm>
            <a:off x="764441" y="4929984"/>
            <a:ext cx="7353300" cy="825500"/>
          </a:xfrm>
          <a:prstGeom prst="rect">
            <a:avLst/>
          </a:prstGeom>
        </p:spPr>
      </p:pic>
      <p:pic>
        <p:nvPicPr>
          <p:cNvPr id="5" name="Picture 4">
            <a:extLst>
              <a:ext uri="{FF2B5EF4-FFF2-40B4-BE49-F238E27FC236}">
                <a16:creationId xmlns:a16="http://schemas.microsoft.com/office/drawing/2014/main" id="{E987306D-1778-DAFB-0778-9FE8D699ADDC}"/>
              </a:ext>
            </a:extLst>
          </p:cNvPr>
          <p:cNvPicPr>
            <a:picLocks noChangeAspect="1"/>
          </p:cNvPicPr>
          <p:nvPr/>
        </p:nvPicPr>
        <p:blipFill>
          <a:blip r:embed="rId8"/>
          <a:stretch>
            <a:fillRect/>
          </a:stretch>
        </p:blipFill>
        <p:spPr>
          <a:xfrm>
            <a:off x="814265" y="6196370"/>
            <a:ext cx="5219700" cy="482600"/>
          </a:xfrm>
          <a:prstGeom prst="rect">
            <a:avLst/>
          </a:prstGeom>
        </p:spPr>
      </p:pic>
    </p:spTree>
    <p:extLst>
      <p:ext uri="{BB962C8B-B14F-4D97-AF65-F5344CB8AC3E}">
        <p14:creationId xmlns:p14="http://schemas.microsoft.com/office/powerpoint/2010/main" val="2999181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CFD0B-C332-0E0C-33F4-B40AFCBAF46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91DD6B1-F731-B59A-FB98-8749CE7B0B99}"/>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6558153A-7148-A06E-0B7A-22570CC42F75}"/>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3" name="Picture 2">
            <a:extLst>
              <a:ext uri="{FF2B5EF4-FFF2-40B4-BE49-F238E27FC236}">
                <a16:creationId xmlns:a16="http://schemas.microsoft.com/office/drawing/2014/main" id="{A9D09F2E-AED3-D01A-1453-353B850B604E}"/>
              </a:ext>
            </a:extLst>
          </p:cNvPr>
          <p:cNvPicPr>
            <a:picLocks noChangeAspect="1"/>
          </p:cNvPicPr>
          <p:nvPr/>
        </p:nvPicPr>
        <p:blipFill>
          <a:blip r:embed="rId3"/>
          <a:stretch>
            <a:fillRect/>
          </a:stretch>
        </p:blipFill>
        <p:spPr>
          <a:xfrm>
            <a:off x="979365" y="1601666"/>
            <a:ext cx="3340100" cy="419100"/>
          </a:xfrm>
          <a:prstGeom prst="rect">
            <a:avLst/>
          </a:prstGeom>
        </p:spPr>
      </p:pic>
      <p:pic>
        <p:nvPicPr>
          <p:cNvPr id="8" name="Picture 7">
            <a:extLst>
              <a:ext uri="{FF2B5EF4-FFF2-40B4-BE49-F238E27FC236}">
                <a16:creationId xmlns:a16="http://schemas.microsoft.com/office/drawing/2014/main" id="{42540E11-D9B8-7661-E603-D2F28725F383}"/>
              </a:ext>
            </a:extLst>
          </p:cNvPr>
          <p:cNvPicPr>
            <a:picLocks noChangeAspect="1"/>
          </p:cNvPicPr>
          <p:nvPr/>
        </p:nvPicPr>
        <p:blipFill>
          <a:blip r:embed="rId4"/>
          <a:stretch>
            <a:fillRect/>
          </a:stretch>
        </p:blipFill>
        <p:spPr>
          <a:xfrm>
            <a:off x="979365" y="2536651"/>
            <a:ext cx="3721100" cy="406400"/>
          </a:xfrm>
          <a:prstGeom prst="rect">
            <a:avLst/>
          </a:prstGeom>
        </p:spPr>
      </p:pic>
      <p:pic>
        <p:nvPicPr>
          <p:cNvPr id="9" name="Picture 8">
            <a:extLst>
              <a:ext uri="{FF2B5EF4-FFF2-40B4-BE49-F238E27FC236}">
                <a16:creationId xmlns:a16="http://schemas.microsoft.com/office/drawing/2014/main" id="{39A824F7-B70F-5D91-3D42-0242DDDC6916}"/>
              </a:ext>
            </a:extLst>
          </p:cNvPr>
          <p:cNvPicPr>
            <a:picLocks noChangeAspect="1"/>
          </p:cNvPicPr>
          <p:nvPr/>
        </p:nvPicPr>
        <p:blipFill>
          <a:blip r:embed="rId5"/>
          <a:stretch>
            <a:fillRect/>
          </a:stretch>
        </p:blipFill>
        <p:spPr>
          <a:xfrm>
            <a:off x="5006241" y="1563566"/>
            <a:ext cx="3111500" cy="495300"/>
          </a:xfrm>
          <a:prstGeom prst="rect">
            <a:avLst/>
          </a:prstGeom>
        </p:spPr>
      </p:pic>
      <p:pic>
        <p:nvPicPr>
          <p:cNvPr id="5" name="Picture 4">
            <a:extLst>
              <a:ext uri="{FF2B5EF4-FFF2-40B4-BE49-F238E27FC236}">
                <a16:creationId xmlns:a16="http://schemas.microsoft.com/office/drawing/2014/main" id="{33C49002-5C26-F1D5-BBF7-D184C8FEF43E}"/>
              </a:ext>
            </a:extLst>
          </p:cNvPr>
          <p:cNvPicPr>
            <a:picLocks noChangeAspect="1"/>
          </p:cNvPicPr>
          <p:nvPr/>
        </p:nvPicPr>
        <p:blipFill>
          <a:blip r:embed="rId6"/>
          <a:stretch>
            <a:fillRect/>
          </a:stretch>
        </p:blipFill>
        <p:spPr>
          <a:xfrm>
            <a:off x="979365" y="3673650"/>
            <a:ext cx="5219700" cy="482600"/>
          </a:xfrm>
          <a:prstGeom prst="rect">
            <a:avLst/>
          </a:prstGeom>
        </p:spPr>
      </p:pic>
      <p:pic>
        <p:nvPicPr>
          <p:cNvPr id="6" name="Picture 5">
            <a:extLst>
              <a:ext uri="{FF2B5EF4-FFF2-40B4-BE49-F238E27FC236}">
                <a16:creationId xmlns:a16="http://schemas.microsoft.com/office/drawing/2014/main" id="{5531CE3C-E659-2620-B5E5-125C6413B9D6}"/>
              </a:ext>
            </a:extLst>
          </p:cNvPr>
          <p:cNvPicPr>
            <a:picLocks noChangeAspect="1"/>
          </p:cNvPicPr>
          <p:nvPr/>
        </p:nvPicPr>
        <p:blipFill>
          <a:blip r:embed="rId7"/>
          <a:stretch>
            <a:fillRect/>
          </a:stretch>
        </p:blipFill>
        <p:spPr>
          <a:xfrm>
            <a:off x="979365" y="4979183"/>
            <a:ext cx="5588000" cy="469900"/>
          </a:xfrm>
          <a:prstGeom prst="rect">
            <a:avLst/>
          </a:prstGeom>
        </p:spPr>
      </p:pic>
    </p:spTree>
    <p:extLst>
      <p:ext uri="{BB962C8B-B14F-4D97-AF65-F5344CB8AC3E}">
        <p14:creationId xmlns:p14="http://schemas.microsoft.com/office/powerpoint/2010/main" val="3264847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7335A-6203-7FDA-C4B6-72CC824A5AC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709F98D-5BF0-9D33-D177-F55E86E04589}"/>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59872BBA-FCE3-C091-A7B1-F372BE1B6689}"/>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3" name="Picture 2">
            <a:extLst>
              <a:ext uri="{FF2B5EF4-FFF2-40B4-BE49-F238E27FC236}">
                <a16:creationId xmlns:a16="http://schemas.microsoft.com/office/drawing/2014/main" id="{6C4FBB51-FCCC-4647-51E5-C29695F3B74E}"/>
              </a:ext>
            </a:extLst>
          </p:cNvPr>
          <p:cNvPicPr>
            <a:picLocks noChangeAspect="1"/>
          </p:cNvPicPr>
          <p:nvPr/>
        </p:nvPicPr>
        <p:blipFill>
          <a:blip r:embed="rId3"/>
          <a:stretch>
            <a:fillRect/>
          </a:stretch>
        </p:blipFill>
        <p:spPr>
          <a:xfrm>
            <a:off x="979365" y="1601666"/>
            <a:ext cx="3340100" cy="419100"/>
          </a:xfrm>
          <a:prstGeom prst="rect">
            <a:avLst/>
          </a:prstGeom>
        </p:spPr>
      </p:pic>
      <p:pic>
        <p:nvPicPr>
          <p:cNvPr id="8" name="Picture 7">
            <a:extLst>
              <a:ext uri="{FF2B5EF4-FFF2-40B4-BE49-F238E27FC236}">
                <a16:creationId xmlns:a16="http://schemas.microsoft.com/office/drawing/2014/main" id="{FF9C0E33-87C8-3D29-7D59-C13EC9AC1AD4}"/>
              </a:ext>
            </a:extLst>
          </p:cNvPr>
          <p:cNvPicPr>
            <a:picLocks noChangeAspect="1"/>
          </p:cNvPicPr>
          <p:nvPr/>
        </p:nvPicPr>
        <p:blipFill>
          <a:blip r:embed="rId4"/>
          <a:stretch>
            <a:fillRect/>
          </a:stretch>
        </p:blipFill>
        <p:spPr>
          <a:xfrm>
            <a:off x="979365" y="2536651"/>
            <a:ext cx="3721100" cy="406400"/>
          </a:xfrm>
          <a:prstGeom prst="rect">
            <a:avLst/>
          </a:prstGeom>
        </p:spPr>
      </p:pic>
      <p:pic>
        <p:nvPicPr>
          <p:cNvPr id="9" name="Picture 8">
            <a:extLst>
              <a:ext uri="{FF2B5EF4-FFF2-40B4-BE49-F238E27FC236}">
                <a16:creationId xmlns:a16="http://schemas.microsoft.com/office/drawing/2014/main" id="{F50A5892-8A66-5FB3-6075-10BA6FD0A259}"/>
              </a:ext>
            </a:extLst>
          </p:cNvPr>
          <p:cNvPicPr>
            <a:picLocks noChangeAspect="1"/>
          </p:cNvPicPr>
          <p:nvPr/>
        </p:nvPicPr>
        <p:blipFill>
          <a:blip r:embed="rId5"/>
          <a:stretch>
            <a:fillRect/>
          </a:stretch>
        </p:blipFill>
        <p:spPr>
          <a:xfrm>
            <a:off x="5006241" y="1563566"/>
            <a:ext cx="3111500" cy="495300"/>
          </a:xfrm>
          <a:prstGeom prst="rect">
            <a:avLst/>
          </a:prstGeom>
        </p:spPr>
      </p:pic>
      <p:pic>
        <p:nvPicPr>
          <p:cNvPr id="6" name="Picture 5">
            <a:extLst>
              <a:ext uri="{FF2B5EF4-FFF2-40B4-BE49-F238E27FC236}">
                <a16:creationId xmlns:a16="http://schemas.microsoft.com/office/drawing/2014/main" id="{10225B73-4C0B-6076-0AE2-B76D670661C6}"/>
              </a:ext>
            </a:extLst>
          </p:cNvPr>
          <p:cNvPicPr>
            <a:picLocks noChangeAspect="1"/>
          </p:cNvPicPr>
          <p:nvPr/>
        </p:nvPicPr>
        <p:blipFill>
          <a:blip r:embed="rId6"/>
          <a:stretch>
            <a:fillRect/>
          </a:stretch>
        </p:blipFill>
        <p:spPr>
          <a:xfrm>
            <a:off x="979365" y="3445050"/>
            <a:ext cx="5588000" cy="469900"/>
          </a:xfrm>
          <a:prstGeom prst="rect">
            <a:avLst/>
          </a:prstGeom>
        </p:spPr>
      </p:pic>
      <p:sp>
        <p:nvSpPr>
          <p:cNvPr id="15" name="TextBox 14">
            <a:extLst>
              <a:ext uri="{FF2B5EF4-FFF2-40B4-BE49-F238E27FC236}">
                <a16:creationId xmlns:a16="http://schemas.microsoft.com/office/drawing/2014/main" id="{1B61E49A-F973-A4CD-29CB-AE92FE2C868E}"/>
              </a:ext>
            </a:extLst>
          </p:cNvPr>
          <p:cNvSpPr txBox="1"/>
          <p:nvPr/>
        </p:nvSpPr>
        <p:spPr>
          <a:xfrm>
            <a:off x="640079" y="4697085"/>
            <a:ext cx="8718696" cy="1569660"/>
          </a:xfrm>
          <a:prstGeom prst="rect">
            <a:avLst/>
          </a:prstGeom>
          <a:noFill/>
        </p:spPr>
        <p:txBody>
          <a:bodyPr wrap="square">
            <a:spAutoFit/>
          </a:bodyPr>
          <a:lstStyle/>
          <a:p>
            <a:pPr>
              <a:buNone/>
            </a:pPr>
            <a:r>
              <a:rPr lang="en-US" sz="2400" b="1" dirty="0">
                <a:solidFill>
                  <a:srgbClr val="0E0E0E"/>
                </a:solidFill>
                <a:effectLst/>
                <a:latin typeface="Helvetica Neue" panose="02000503000000020004" pitchFamily="2" charset="0"/>
              </a:rPr>
              <a:t>Without a systematic way to extract cube roots of complex numbers, Cardano would have relied on trial, pattern recognition, and verification to see whether any simple complex number cubed to</a:t>
            </a:r>
            <a:endParaRPr lang="en-US" sz="2400" dirty="0">
              <a:solidFill>
                <a:srgbClr val="0E0E0E"/>
              </a:solidFill>
              <a:effectLst/>
              <a:latin typeface="Helvetica Neue" panose="02000503000000020004" pitchFamily="2" charset="0"/>
            </a:endParaRPr>
          </a:p>
        </p:txBody>
      </p:sp>
      <p:pic>
        <p:nvPicPr>
          <p:cNvPr id="16" name="Picture 15">
            <a:extLst>
              <a:ext uri="{FF2B5EF4-FFF2-40B4-BE49-F238E27FC236}">
                <a16:creationId xmlns:a16="http://schemas.microsoft.com/office/drawing/2014/main" id="{17AB4076-14D5-8861-AF5B-F14C923EF0FC}"/>
              </a:ext>
            </a:extLst>
          </p:cNvPr>
          <p:cNvPicPr>
            <a:picLocks noChangeAspect="1"/>
          </p:cNvPicPr>
          <p:nvPr/>
        </p:nvPicPr>
        <p:blipFill>
          <a:blip r:embed="rId7"/>
          <a:stretch>
            <a:fillRect/>
          </a:stretch>
        </p:blipFill>
        <p:spPr>
          <a:xfrm>
            <a:off x="5876191" y="5907120"/>
            <a:ext cx="1371600" cy="355600"/>
          </a:xfrm>
          <a:prstGeom prst="rect">
            <a:avLst/>
          </a:prstGeom>
        </p:spPr>
      </p:pic>
    </p:spTree>
    <p:extLst>
      <p:ext uri="{BB962C8B-B14F-4D97-AF65-F5344CB8AC3E}">
        <p14:creationId xmlns:p14="http://schemas.microsoft.com/office/powerpoint/2010/main" val="2187156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4B46C-D524-C0B0-64B9-B87ECDB8B1D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6944550-6754-9392-910E-2A3C1D453336}"/>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2F8B6630-72F3-8D1C-0239-412972D5657F}"/>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10" name="Picture 9">
            <a:extLst>
              <a:ext uri="{FF2B5EF4-FFF2-40B4-BE49-F238E27FC236}">
                <a16:creationId xmlns:a16="http://schemas.microsoft.com/office/drawing/2014/main" id="{08E4064B-3E5C-4164-1BFF-12231E41E639}"/>
              </a:ext>
            </a:extLst>
          </p:cNvPr>
          <p:cNvPicPr>
            <a:picLocks noChangeAspect="1"/>
          </p:cNvPicPr>
          <p:nvPr/>
        </p:nvPicPr>
        <p:blipFill>
          <a:blip r:embed="rId3"/>
          <a:stretch>
            <a:fillRect/>
          </a:stretch>
        </p:blipFill>
        <p:spPr>
          <a:xfrm>
            <a:off x="640079" y="2706974"/>
            <a:ext cx="7772400" cy="472155"/>
          </a:xfrm>
          <a:prstGeom prst="rect">
            <a:avLst/>
          </a:prstGeom>
        </p:spPr>
      </p:pic>
      <p:sp>
        <p:nvSpPr>
          <p:cNvPr id="11" name="TextBox 10">
            <a:extLst>
              <a:ext uri="{FF2B5EF4-FFF2-40B4-BE49-F238E27FC236}">
                <a16:creationId xmlns:a16="http://schemas.microsoft.com/office/drawing/2014/main" id="{D74AFD89-9105-7C7A-6B57-6287D8A97BDD}"/>
              </a:ext>
            </a:extLst>
          </p:cNvPr>
          <p:cNvSpPr txBox="1"/>
          <p:nvPr/>
        </p:nvSpPr>
        <p:spPr>
          <a:xfrm>
            <a:off x="509954" y="1424354"/>
            <a:ext cx="8460971" cy="646331"/>
          </a:xfrm>
          <a:prstGeom prst="rect">
            <a:avLst/>
          </a:prstGeom>
          <a:noFill/>
        </p:spPr>
        <p:txBody>
          <a:bodyPr wrap="none" rtlCol="0">
            <a:spAutoFit/>
          </a:bodyPr>
          <a:lstStyle/>
          <a:p>
            <a:r>
              <a:rPr lang="en-US" dirty="0"/>
              <a:t>We know the answer to these cube roots must be some number with a real and/or</a:t>
            </a:r>
          </a:p>
          <a:p>
            <a:r>
              <a:rPr lang="en-US" dirty="0"/>
              <a:t>Imaginary part.</a:t>
            </a:r>
          </a:p>
        </p:txBody>
      </p:sp>
      <p:pic>
        <p:nvPicPr>
          <p:cNvPr id="22" name="Picture 21">
            <a:extLst>
              <a:ext uri="{FF2B5EF4-FFF2-40B4-BE49-F238E27FC236}">
                <a16:creationId xmlns:a16="http://schemas.microsoft.com/office/drawing/2014/main" id="{18C8D1D0-9BE8-0847-49D2-3ACEDCD8F80D}"/>
              </a:ext>
            </a:extLst>
          </p:cNvPr>
          <p:cNvPicPr>
            <a:picLocks noChangeAspect="1"/>
          </p:cNvPicPr>
          <p:nvPr/>
        </p:nvPicPr>
        <p:blipFill>
          <a:blip r:embed="rId4"/>
          <a:stretch>
            <a:fillRect/>
          </a:stretch>
        </p:blipFill>
        <p:spPr>
          <a:xfrm>
            <a:off x="3523956" y="4408444"/>
            <a:ext cx="7772400" cy="2277335"/>
          </a:xfrm>
          <a:prstGeom prst="rect">
            <a:avLst/>
          </a:prstGeom>
        </p:spPr>
      </p:pic>
      <p:sp>
        <p:nvSpPr>
          <p:cNvPr id="23" name="TextBox 22">
            <a:extLst>
              <a:ext uri="{FF2B5EF4-FFF2-40B4-BE49-F238E27FC236}">
                <a16:creationId xmlns:a16="http://schemas.microsoft.com/office/drawing/2014/main" id="{F2B5C78B-BCDE-6BCC-0648-1C9E151230C7}"/>
              </a:ext>
            </a:extLst>
          </p:cNvPr>
          <p:cNvSpPr txBox="1"/>
          <p:nvPr/>
        </p:nvSpPr>
        <p:spPr>
          <a:xfrm>
            <a:off x="509954" y="3587262"/>
            <a:ext cx="6506909" cy="369332"/>
          </a:xfrm>
          <a:prstGeom prst="rect">
            <a:avLst/>
          </a:prstGeom>
          <a:noFill/>
        </p:spPr>
        <p:txBody>
          <a:bodyPr wrap="none" rtlCol="0">
            <a:spAutoFit/>
          </a:bodyPr>
          <a:lstStyle/>
          <a:p>
            <a:r>
              <a:rPr lang="en-US" dirty="0"/>
              <a:t>At this point Cardano would have tried small integer solutions:</a:t>
            </a:r>
          </a:p>
        </p:txBody>
      </p:sp>
      <p:pic>
        <p:nvPicPr>
          <p:cNvPr id="24" name="Picture 23">
            <a:extLst>
              <a:ext uri="{FF2B5EF4-FFF2-40B4-BE49-F238E27FC236}">
                <a16:creationId xmlns:a16="http://schemas.microsoft.com/office/drawing/2014/main" id="{8EEC7EB5-6440-9474-D231-0A4F5B923639}"/>
              </a:ext>
            </a:extLst>
          </p:cNvPr>
          <p:cNvPicPr>
            <a:picLocks noChangeAspect="1"/>
          </p:cNvPicPr>
          <p:nvPr/>
        </p:nvPicPr>
        <p:blipFill>
          <a:blip r:embed="rId5"/>
          <a:stretch>
            <a:fillRect/>
          </a:stretch>
        </p:blipFill>
        <p:spPr>
          <a:xfrm>
            <a:off x="640079" y="4194056"/>
            <a:ext cx="1054100" cy="1003300"/>
          </a:xfrm>
          <a:prstGeom prst="rect">
            <a:avLst/>
          </a:prstGeom>
        </p:spPr>
      </p:pic>
    </p:spTree>
    <p:extLst>
      <p:ext uri="{BB962C8B-B14F-4D97-AF65-F5344CB8AC3E}">
        <p14:creationId xmlns:p14="http://schemas.microsoft.com/office/powerpoint/2010/main" val="1413854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E2F73-0F23-84A3-26CE-C1D94159B55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678127D-9708-F551-6BBA-B398F075B222}"/>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81B8DCB5-9609-2EE1-8560-ACDAF8606F22}"/>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10" name="Picture 9">
            <a:extLst>
              <a:ext uri="{FF2B5EF4-FFF2-40B4-BE49-F238E27FC236}">
                <a16:creationId xmlns:a16="http://schemas.microsoft.com/office/drawing/2014/main" id="{C52F2C7B-3AF8-F042-E770-EF34A69BB68F}"/>
              </a:ext>
            </a:extLst>
          </p:cNvPr>
          <p:cNvPicPr>
            <a:picLocks noChangeAspect="1"/>
          </p:cNvPicPr>
          <p:nvPr/>
        </p:nvPicPr>
        <p:blipFill>
          <a:blip r:embed="rId3"/>
          <a:stretch>
            <a:fillRect/>
          </a:stretch>
        </p:blipFill>
        <p:spPr>
          <a:xfrm>
            <a:off x="640079" y="2706974"/>
            <a:ext cx="7772400" cy="472155"/>
          </a:xfrm>
          <a:prstGeom prst="rect">
            <a:avLst/>
          </a:prstGeom>
        </p:spPr>
      </p:pic>
      <p:sp>
        <p:nvSpPr>
          <p:cNvPr id="11" name="TextBox 10">
            <a:extLst>
              <a:ext uri="{FF2B5EF4-FFF2-40B4-BE49-F238E27FC236}">
                <a16:creationId xmlns:a16="http://schemas.microsoft.com/office/drawing/2014/main" id="{D3C6C0E0-CF50-1E78-72CD-E5C33E7A135C}"/>
              </a:ext>
            </a:extLst>
          </p:cNvPr>
          <p:cNvSpPr txBox="1"/>
          <p:nvPr/>
        </p:nvSpPr>
        <p:spPr>
          <a:xfrm>
            <a:off x="509954" y="1424354"/>
            <a:ext cx="8460971" cy="646331"/>
          </a:xfrm>
          <a:prstGeom prst="rect">
            <a:avLst/>
          </a:prstGeom>
          <a:noFill/>
        </p:spPr>
        <p:txBody>
          <a:bodyPr wrap="none" rtlCol="0">
            <a:spAutoFit/>
          </a:bodyPr>
          <a:lstStyle/>
          <a:p>
            <a:r>
              <a:rPr lang="en-US" dirty="0"/>
              <a:t>We know the answer to these cube roots must be some number with a real and/or</a:t>
            </a:r>
          </a:p>
          <a:p>
            <a:r>
              <a:rPr lang="en-US" dirty="0"/>
              <a:t>Imaginary part.</a:t>
            </a:r>
          </a:p>
        </p:txBody>
      </p:sp>
      <p:sp>
        <p:nvSpPr>
          <p:cNvPr id="23" name="TextBox 22">
            <a:extLst>
              <a:ext uri="{FF2B5EF4-FFF2-40B4-BE49-F238E27FC236}">
                <a16:creationId xmlns:a16="http://schemas.microsoft.com/office/drawing/2014/main" id="{5EF1ACCA-05BB-71F0-270C-3739F4F9A2AE}"/>
              </a:ext>
            </a:extLst>
          </p:cNvPr>
          <p:cNvSpPr txBox="1"/>
          <p:nvPr/>
        </p:nvSpPr>
        <p:spPr>
          <a:xfrm>
            <a:off x="509954" y="3587262"/>
            <a:ext cx="6506909" cy="369332"/>
          </a:xfrm>
          <a:prstGeom prst="rect">
            <a:avLst/>
          </a:prstGeom>
          <a:noFill/>
        </p:spPr>
        <p:txBody>
          <a:bodyPr wrap="none" rtlCol="0">
            <a:spAutoFit/>
          </a:bodyPr>
          <a:lstStyle/>
          <a:p>
            <a:r>
              <a:rPr lang="en-US" dirty="0"/>
              <a:t>At this point Cardano would have tried small integer solutions:</a:t>
            </a:r>
          </a:p>
        </p:txBody>
      </p:sp>
      <p:pic>
        <p:nvPicPr>
          <p:cNvPr id="5" name="Picture 4">
            <a:extLst>
              <a:ext uri="{FF2B5EF4-FFF2-40B4-BE49-F238E27FC236}">
                <a16:creationId xmlns:a16="http://schemas.microsoft.com/office/drawing/2014/main" id="{41E30E97-2F87-C3A1-03B5-5619DC4CE22A}"/>
              </a:ext>
            </a:extLst>
          </p:cNvPr>
          <p:cNvPicPr>
            <a:picLocks noChangeAspect="1"/>
          </p:cNvPicPr>
          <p:nvPr/>
        </p:nvPicPr>
        <p:blipFill>
          <a:blip r:embed="rId4"/>
          <a:stretch>
            <a:fillRect/>
          </a:stretch>
        </p:blipFill>
        <p:spPr>
          <a:xfrm>
            <a:off x="3443943" y="4215871"/>
            <a:ext cx="5283200" cy="2514600"/>
          </a:xfrm>
          <a:prstGeom prst="rect">
            <a:avLst/>
          </a:prstGeom>
        </p:spPr>
      </p:pic>
      <p:pic>
        <p:nvPicPr>
          <p:cNvPr id="6" name="Picture 5">
            <a:extLst>
              <a:ext uri="{FF2B5EF4-FFF2-40B4-BE49-F238E27FC236}">
                <a16:creationId xmlns:a16="http://schemas.microsoft.com/office/drawing/2014/main" id="{79C32674-F571-B0AA-6BEE-95DAE9FFB344}"/>
              </a:ext>
            </a:extLst>
          </p:cNvPr>
          <p:cNvPicPr>
            <a:picLocks noChangeAspect="1"/>
          </p:cNvPicPr>
          <p:nvPr/>
        </p:nvPicPr>
        <p:blipFill>
          <a:blip r:embed="rId5"/>
          <a:stretch>
            <a:fillRect/>
          </a:stretch>
        </p:blipFill>
        <p:spPr>
          <a:xfrm>
            <a:off x="640079" y="4294389"/>
            <a:ext cx="1384300" cy="1003300"/>
          </a:xfrm>
          <a:prstGeom prst="rect">
            <a:avLst/>
          </a:prstGeom>
        </p:spPr>
      </p:pic>
    </p:spTree>
    <p:extLst>
      <p:ext uri="{BB962C8B-B14F-4D97-AF65-F5344CB8AC3E}">
        <p14:creationId xmlns:p14="http://schemas.microsoft.com/office/powerpoint/2010/main" val="4094203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7ADD-5574-108B-2ED4-AC981381D14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19FEF06-336B-0A8B-7C3F-2E9DD64DCD8F}"/>
              </a:ext>
            </a:extLst>
          </p:cNvPr>
          <p:cNvSpPr>
            <a:spLocks noGrp="1"/>
          </p:cNvSpPr>
          <p:nvPr>
            <p:ph type="title"/>
          </p:nvPr>
        </p:nvSpPr>
        <p:spPr>
          <a:xfrm>
            <a:off x="640079" y="0"/>
            <a:ext cx="10890929" cy="1097280"/>
          </a:xfrm>
        </p:spPr>
        <p:txBody>
          <a:bodyPr/>
          <a:lstStyle/>
          <a:p>
            <a:r>
              <a:rPr lang="en-US" dirty="0"/>
              <a:t>Let’s look at an example:</a:t>
            </a:r>
          </a:p>
        </p:txBody>
      </p:sp>
      <p:pic>
        <p:nvPicPr>
          <p:cNvPr id="7" name="Picture 6">
            <a:extLst>
              <a:ext uri="{FF2B5EF4-FFF2-40B4-BE49-F238E27FC236}">
                <a16:creationId xmlns:a16="http://schemas.microsoft.com/office/drawing/2014/main" id="{55A2D852-268C-7CF5-A1BD-4C4FF3530EF2}"/>
              </a:ext>
            </a:extLst>
          </p:cNvPr>
          <p:cNvPicPr>
            <a:picLocks noChangeAspect="1"/>
          </p:cNvPicPr>
          <p:nvPr/>
        </p:nvPicPr>
        <p:blipFill>
          <a:blip r:embed="rId2"/>
          <a:stretch>
            <a:fillRect/>
          </a:stretch>
        </p:blipFill>
        <p:spPr>
          <a:xfrm>
            <a:off x="9092416" y="216821"/>
            <a:ext cx="2865121" cy="4572002"/>
          </a:xfrm>
          <a:prstGeom prst="rect">
            <a:avLst/>
          </a:prstGeom>
        </p:spPr>
      </p:pic>
      <p:pic>
        <p:nvPicPr>
          <p:cNvPr id="3" name="Picture 2">
            <a:extLst>
              <a:ext uri="{FF2B5EF4-FFF2-40B4-BE49-F238E27FC236}">
                <a16:creationId xmlns:a16="http://schemas.microsoft.com/office/drawing/2014/main" id="{10270E00-F28C-D2D7-7E0B-E0BD6B0831A8}"/>
              </a:ext>
            </a:extLst>
          </p:cNvPr>
          <p:cNvPicPr>
            <a:picLocks noChangeAspect="1"/>
          </p:cNvPicPr>
          <p:nvPr/>
        </p:nvPicPr>
        <p:blipFill>
          <a:blip r:embed="rId3"/>
          <a:stretch>
            <a:fillRect/>
          </a:stretch>
        </p:blipFill>
        <p:spPr>
          <a:xfrm>
            <a:off x="979365" y="1601666"/>
            <a:ext cx="3340100" cy="419100"/>
          </a:xfrm>
          <a:prstGeom prst="rect">
            <a:avLst/>
          </a:prstGeom>
        </p:spPr>
      </p:pic>
      <p:pic>
        <p:nvPicPr>
          <p:cNvPr id="6" name="Picture 5">
            <a:extLst>
              <a:ext uri="{FF2B5EF4-FFF2-40B4-BE49-F238E27FC236}">
                <a16:creationId xmlns:a16="http://schemas.microsoft.com/office/drawing/2014/main" id="{6563AEA5-8D22-76DD-DA48-FA63A5C95C4B}"/>
              </a:ext>
            </a:extLst>
          </p:cNvPr>
          <p:cNvPicPr>
            <a:picLocks noChangeAspect="1"/>
          </p:cNvPicPr>
          <p:nvPr/>
        </p:nvPicPr>
        <p:blipFill>
          <a:blip r:embed="rId4"/>
          <a:stretch>
            <a:fillRect/>
          </a:stretch>
        </p:blipFill>
        <p:spPr>
          <a:xfrm>
            <a:off x="969408" y="2334114"/>
            <a:ext cx="5588000" cy="469900"/>
          </a:xfrm>
          <a:prstGeom prst="rect">
            <a:avLst/>
          </a:prstGeom>
        </p:spPr>
      </p:pic>
      <p:pic>
        <p:nvPicPr>
          <p:cNvPr id="8" name="Picture 7">
            <a:extLst>
              <a:ext uri="{FF2B5EF4-FFF2-40B4-BE49-F238E27FC236}">
                <a16:creationId xmlns:a16="http://schemas.microsoft.com/office/drawing/2014/main" id="{C6568CA1-3340-1700-0C64-9359C6344906}"/>
              </a:ext>
            </a:extLst>
          </p:cNvPr>
          <p:cNvPicPr>
            <a:picLocks noChangeAspect="1"/>
          </p:cNvPicPr>
          <p:nvPr/>
        </p:nvPicPr>
        <p:blipFill>
          <a:blip r:embed="rId5"/>
          <a:stretch>
            <a:fillRect/>
          </a:stretch>
        </p:blipFill>
        <p:spPr>
          <a:xfrm>
            <a:off x="969408" y="3429000"/>
            <a:ext cx="4419600" cy="1041400"/>
          </a:xfrm>
          <a:prstGeom prst="rect">
            <a:avLst/>
          </a:prstGeom>
        </p:spPr>
      </p:pic>
      <p:sp>
        <p:nvSpPr>
          <p:cNvPr id="12" name="TextBox 11">
            <a:extLst>
              <a:ext uri="{FF2B5EF4-FFF2-40B4-BE49-F238E27FC236}">
                <a16:creationId xmlns:a16="http://schemas.microsoft.com/office/drawing/2014/main" id="{4D6A6556-58DA-BF3E-D675-EF6953332FCD}"/>
              </a:ext>
            </a:extLst>
          </p:cNvPr>
          <p:cNvSpPr txBox="1"/>
          <p:nvPr/>
        </p:nvSpPr>
        <p:spPr>
          <a:xfrm>
            <a:off x="481918" y="5308658"/>
            <a:ext cx="11091393" cy="923330"/>
          </a:xfrm>
          <a:prstGeom prst="rect">
            <a:avLst/>
          </a:prstGeom>
          <a:noFill/>
        </p:spPr>
        <p:txBody>
          <a:bodyPr wrap="square" rtlCol="0">
            <a:spAutoFit/>
          </a:bodyPr>
          <a:lstStyle/>
          <a:p>
            <a:r>
              <a:rPr lang="en-US" b="1" dirty="0"/>
              <a:t>The mathematics we will use to describe quantum computers follows a very similar path. We use imaginary (complex) numbers to describe the state of a quantum system as it evolves, but the output of a quantum computation is always real at the end of the process.</a:t>
            </a:r>
            <a:endParaRPr lang="en-US" dirty="0"/>
          </a:p>
        </p:txBody>
      </p:sp>
    </p:spTree>
    <p:extLst>
      <p:ext uri="{BB962C8B-B14F-4D97-AF65-F5344CB8AC3E}">
        <p14:creationId xmlns:p14="http://schemas.microsoft.com/office/powerpoint/2010/main" val="1878500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4A94-4208-F798-A0B2-105C7D52BC5C}"/>
              </a:ext>
            </a:extLst>
          </p:cNvPr>
          <p:cNvSpPr>
            <a:spLocks noGrp="1"/>
          </p:cNvSpPr>
          <p:nvPr>
            <p:ph type="title"/>
          </p:nvPr>
        </p:nvSpPr>
        <p:spPr/>
        <p:txBody>
          <a:bodyPr/>
          <a:lstStyle/>
          <a:p>
            <a:r>
              <a:rPr lang="en-US" dirty="0"/>
              <a:t>Modulus</a:t>
            </a:r>
          </a:p>
        </p:txBody>
      </p:sp>
      <p:sp>
        <p:nvSpPr>
          <p:cNvPr id="3" name="Content Placeholder 2">
            <a:extLst>
              <a:ext uri="{FF2B5EF4-FFF2-40B4-BE49-F238E27FC236}">
                <a16:creationId xmlns:a16="http://schemas.microsoft.com/office/drawing/2014/main" id="{D7960861-F35A-20A7-B22B-11EEC3F13F4B}"/>
              </a:ext>
            </a:extLst>
          </p:cNvPr>
          <p:cNvSpPr>
            <a:spLocks noGrp="1"/>
          </p:cNvSpPr>
          <p:nvPr>
            <p:ph idx="1"/>
          </p:nvPr>
        </p:nvSpPr>
        <p:spPr/>
        <p:txBody>
          <a:bodyPr/>
          <a:lstStyle/>
          <a:p>
            <a:r>
              <a:rPr lang="en-US" b="1" dirty="0"/>
              <a:t>Modulus</a:t>
            </a:r>
            <a:r>
              <a:rPr lang="en-US" dirty="0"/>
              <a:t> answers: </a:t>
            </a:r>
            <a:r>
              <a:rPr lang="en-US" i="1" dirty="0"/>
              <a:t>how big is a complex number?</a:t>
            </a:r>
            <a:endParaRPr lang="en-US" dirty="0"/>
          </a:p>
          <a:p>
            <a:pPr marL="0" indent="0">
              <a:buNone/>
            </a:pPr>
            <a:endParaRPr lang="en-US" dirty="0"/>
          </a:p>
        </p:txBody>
      </p:sp>
      <p:pic>
        <p:nvPicPr>
          <p:cNvPr id="4" name="Picture 3">
            <a:extLst>
              <a:ext uri="{FF2B5EF4-FFF2-40B4-BE49-F238E27FC236}">
                <a16:creationId xmlns:a16="http://schemas.microsoft.com/office/drawing/2014/main" id="{8DF043A8-6DE5-7367-A471-15E78441DAD1}"/>
              </a:ext>
            </a:extLst>
          </p:cNvPr>
          <p:cNvPicPr>
            <a:picLocks noChangeAspect="1"/>
          </p:cNvPicPr>
          <p:nvPr/>
        </p:nvPicPr>
        <p:blipFill>
          <a:blip r:embed="rId2"/>
          <a:stretch>
            <a:fillRect/>
          </a:stretch>
        </p:blipFill>
        <p:spPr>
          <a:xfrm>
            <a:off x="3527669" y="3429000"/>
            <a:ext cx="3835400" cy="596900"/>
          </a:xfrm>
          <a:prstGeom prst="rect">
            <a:avLst/>
          </a:prstGeom>
        </p:spPr>
      </p:pic>
    </p:spTree>
    <p:extLst>
      <p:ext uri="{BB962C8B-B14F-4D97-AF65-F5344CB8AC3E}">
        <p14:creationId xmlns:p14="http://schemas.microsoft.com/office/powerpoint/2010/main" val="588009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298F1-8FA1-4939-9EB7-C0C66A7B1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E2991-A992-4BE8-028B-8E11BD2EF907}"/>
              </a:ext>
            </a:extLst>
          </p:cNvPr>
          <p:cNvSpPr>
            <a:spLocks noGrp="1"/>
          </p:cNvSpPr>
          <p:nvPr>
            <p:ph type="title"/>
          </p:nvPr>
        </p:nvSpPr>
        <p:spPr/>
        <p:txBody>
          <a:bodyPr/>
          <a:lstStyle/>
          <a:p>
            <a:r>
              <a:rPr lang="en-US" dirty="0"/>
              <a:t>Complex Conjugate</a:t>
            </a:r>
          </a:p>
        </p:txBody>
      </p:sp>
      <p:sp>
        <p:nvSpPr>
          <p:cNvPr id="3" name="Content Placeholder 2">
            <a:extLst>
              <a:ext uri="{FF2B5EF4-FFF2-40B4-BE49-F238E27FC236}">
                <a16:creationId xmlns:a16="http://schemas.microsoft.com/office/drawing/2014/main" id="{46F634EB-5193-C627-4829-FFDEC4E5BA07}"/>
              </a:ext>
            </a:extLst>
          </p:cNvPr>
          <p:cNvSpPr>
            <a:spLocks noGrp="1"/>
          </p:cNvSpPr>
          <p:nvPr>
            <p:ph idx="1"/>
          </p:nvPr>
        </p:nvSpPr>
        <p:spPr/>
        <p:txBody>
          <a:bodyPr/>
          <a:lstStyle/>
          <a:p>
            <a:r>
              <a:rPr lang="en-US" b="1" dirty="0"/>
              <a:t>Conjugates</a:t>
            </a:r>
            <a:r>
              <a:rPr lang="en-US" dirty="0"/>
              <a:t> answer: </a:t>
            </a:r>
            <a:r>
              <a:rPr lang="en-US" i="1" dirty="0"/>
              <a:t>how do imaginary parts cancel cleanly?</a:t>
            </a:r>
            <a:endParaRPr lang="en-US" dirty="0"/>
          </a:p>
          <a:p>
            <a:pPr marL="0" indent="0">
              <a:buNone/>
            </a:pPr>
            <a:endParaRPr lang="en-US" dirty="0"/>
          </a:p>
        </p:txBody>
      </p:sp>
      <p:pic>
        <p:nvPicPr>
          <p:cNvPr id="5" name="Picture 4">
            <a:extLst>
              <a:ext uri="{FF2B5EF4-FFF2-40B4-BE49-F238E27FC236}">
                <a16:creationId xmlns:a16="http://schemas.microsoft.com/office/drawing/2014/main" id="{7554A3E1-E42B-D13D-74FA-94680297FE46}"/>
              </a:ext>
            </a:extLst>
          </p:cNvPr>
          <p:cNvPicPr>
            <a:picLocks noChangeAspect="1"/>
          </p:cNvPicPr>
          <p:nvPr/>
        </p:nvPicPr>
        <p:blipFill>
          <a:blip r:embed="rId2"/>
          <a:stretch>
            <a:fillRect/>
          </a:stretch>
        </p:blipFill>
        <p:spPr>
          <a:xfrm>
            <a:off x="3326911" y="3590681"/>
            <a:ext cx="4940300" cy="520700"/>
          </a:xfrm>
          <a:prstGeom prst="rect">
            <a:avLst/>
          </a:prstGeom>
        </p:spPr>
      </p:pic>
    </p:spTree>
    <p:extLst>
      <p:ext uri="{BB962C8B-B14F-4D97-AF65-F5344CB8AC3E}">
        <p14:creationId xmlns:p14="http://schemas.microsoft.com/office/powerpoint/2010/main" val="1362933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56883-ED1F-9B85-A8E9-53D6AC5E1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920A9-FF41-8B08-243F-4EB82BB95752}"/>
              </a:ext>
            </a:extLst>
          </p:cNvPr>
          <p:cNvSpPr>
            <a:spLocks noGrp="1"/>
          </p:cNvSpPr>
          <p:nvPr>
            <p:ph type="title"/>
          </p:nvPr>
        </p:nvSpPr>
        <p:spPr>
          <a:xfrm>
            <a:off x="5793149" y="1371600"/>
            <a:ext cx="5737859" cy="1097280"/>
          </a:xfrm>
        </p:spPr>
        <p:txBody>
          <a:bodyPr>
            <a:normAutofit/>
          </a:bodyPr>
          <a:lstStyle/>
          <a:p>
            <a:pPr>
              <a:lnSpc>
                <a:spcPct val="90000"/>
              </a:lnSpc>
            </a:pPr>
            <a:r>
              <a:rPr lang="en-US" sz="3100"/>
              <a:t>Complex Numbers are Essential to Quantum Computing</a:t>
            </a:r>
          </a:p>
        </p:txBody>
      </p:sp>
      <p:sp>
        <p:nvSpPr>
          <p:cNvPr id="3" name="Content Placeholder 2">
            <a:extLst>
              <a:ext uri="{FF2B5EF4-FFF2-40B4-BE49-F238E27FC236}">
                <a16:creationId xmlns:a16="http://schemas.microsoft.com/office/drawing/2014/main" id="{A3054F3F-1C90-D16E-EC3D-4CA5D4F0124F}"/>
              </a:ext>
            </a:extLst>
          </p:cNvPr>
          <p:cNvSpPr>
            <a:spLocks noGrp="1"/>
          </p:cNvSpPr>
          <p:nvPr>
            <p:ph idx="1"/>
          </p:nvPr>
        </p:nvSpPr>
        <p:spPr>
          <a:xfrm>
            <a:off x="5793149" y="2633236"/>
            <a:ext cx="5737860" cy="1495419"/>
          </a:xfrm>
        </p:spPr>
        <p:txBody>
          <a:bodyPr>
            <a:normAutofit/>
          </a:bodyPr>
          <a:lstStyle/>
          <a:p>
            <a:pPr>
              <a:lnSpc>
                <a:spcPct val="110000"/>
              </a:lnSpc>
            </a:pPr>
            <a:r>
              <a:rPr lang="en-US" sz="1700" dirty="0"/>
              <a:t>We will use that equation to describe the state of the qubit. </a:t>
            </a:r>
          </a:p>
          <a:p>
            <a:pPr>
              <a:lnSpc>
                <a:spcPct val="110000"/>
              </a:lnSpc>
            </a:pPr>
            <a:r>
              <a:rPr lang="en-US" sz="1700" dirty="0"/>
              <a:t>The qubit is a geometric representation described by</a:t>
            </a:r>
          </a:p>
        </p:txBody>
      </p:sp>
      <p:pic>
        <p:nvPicPr>
          <p:cNvPr id="10" name="Picture 9">
            <a:extLst>
              <a:ext uri="{FF2B5EF4-FFF2-40B4-BE49-F238E27FC236}">
                <a16:creationId xmlns:a16="http://schemas.microsoft.com/office/drawing/2014/main" id="{6231192F-A9CD-D9DE-BBAD-489FA06396E9}"/>
              </a:ext>
            </a:extLst>
          </p:cNvPr>
          <p:cNvPicPr>
            <a:picLocks noChangeAspect="1"/>
          </p:cNvPicPr>
          <p:nvPr/>
        </p:nvPicPr>
        <p:blipFill>
          <a:blip r:embed="rId2"/>
          <a:stretch>
            <a:fillRect/>
          </a:stretch>
        </p:blipFill>
        <p:spPr>
          <a:xfrm>
            <a:off x="359762" y="1186785"/>
            <a:ext cx="5012176" cy="5671216"/>
          </a:xfrm>
          <a:prstGeom prst="rect">
            <a:avLst/>
          </a:prstGeom>
        </p:spPr>
      </p:pic>
      <p:sp>
        <p:nvSpPr>
          <p:cNvPr id="12" name="TextBox 11">
            <a:extLst>
              <a:ext uri="{FF2B5EF4-FFF2-40B4-BE49-F238E27FC236}">
                <a16:creationId xmlns:a16="http://schemas.microsoft.com/office/drawing/2014/main" id="{1CE9982D-803D-ACAF-668F-3736C51CB26B}"/>
              </a:ext>
            </a:extLst>
          </p:cNvPr>
          <p:cNvSpPr txBox="1"/>
          <p:nvPr/>
        </p:nvSpPr>
        <p:spPr>
          <a:xfrm>
            <a:off x="871870" y="5837274"/>
            <a:ext cx="1542410" cy="369332"/>
          </a:xfrm>
          <a:prstGeom prst="rect">
            <a:avLst/>
          </a:prstGeom>
          <a:noFill/>
        </p:spPr>
        <p:txBody>
          <a:bodyPr wrap="none" rtlCol="0">
            <a:spAutoFit/>
          </a:bodyPr>
          <a:lstStyle/>
          <a:p>
            <a:r>
              <a:rPr lang="en-US" dirty="0"/>
              <a:t>Bloch Sphere</a:t>
            </a:r>
          </a:p>
        </p:txBody>
      </p:sp>
      <p:sp>
        <p:nvSpPr>
          <p:cNvPr id="17" name="TextBox 16">
            <a:extLst>
              <a:ext uri="{FF2B5EF4-FFF2-40B4-BE49-F238E27FC236}">
                <a16:creationId xmlns:a16="http://schemas.microsoft.com/office/drawing/2014/main" id="{02D110C0-087A-D617-C42D-8B67F780411F}"/>
              </a:ext>
            </a:extLst>
          </p:cNvPr>
          <p:cNvSpPr txBox="1"/>
          <p:nvPr/>
        </p:nvSpPr>
        <p:spPr>
          <a:xfrm>
            <a:off x="1737711" y="306704"/>
            <a:ext cx="6096000" cy="923330"/>
          </a:xfrm>
          <a:prstGeom prst="rect">
            <a:avLst/>
          </a:prstGeom>
          <a:noFill/>
        </p:spPr>
        <p:txBody>
          <a:bodyPr wrap="square">
            <a:spAutoFit/>
          </a:bodyPr>
          <a:lstStyle/>
          <a:p>
            <a:pPr>
              <a:buNone/>
            </a:pPr>
            <a:r>
              <a:rPr lang="en-US" b="1" dirty="0"/>
              <a:t>Felix Bloch (Swiss)</a:t>
            </a:r>
          </a:p>
          <a:p>
            <a:pPr>
              <a:buNone/>
            </a:pPr>
            <a:r>
              <a:rPr lang="en-US" b="1" dirty="0"/>
              <a:t>Stanford University</a:t>
            </a:r>
          </a:p>
          <a:p>
            <a:pPr>
              <a:buNone/>
            </a:pPr>
            <a:r>
              <a:rPr lang="en-US" b="1" dirty="0"/>
              <a:t>Nobel Prize in Physics in 1952</a:t>
            </a:r>
            <a:endParaRPr lang="en-US" dirty="0"/>
          </a:p>
        </p:txBody>
      </p:sp>
      <p:pic>
        <p:nvPicPr>
          <p:cNvPr id="1026" name="Picture 2" descr="Felix Bloch – Facts - NobelPrize.org">
            <a:extLst>
              <a:ext uri="{FF2B5EF4-FFF2-40B4-BE49-F238E27FC236}">
                <a16:creationId xmlns:a16="http://schemas.microsoft.com/office/drawing/2014/main" id="{580AABD3-4DEC-EC7E-B55D-F36D7DBB1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38" y="200709"/>
            <a:ext cx="1407271" cy="21109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6E9DD7D-FB6F-97AC-1E41-446A23626A36}"/>
              </a:ext>
            </a:extLst>
          </p:cNvPr>
          <p:cNvPicPr>
            <a:picLocks noChangeAspect="1"/>
          </p:cNvPicPr>
          <p:nvPr/>
        </p:nvPicPr>
        <p:blipFill>
          <a:blip r:embed="rId4"/>
          <a:stretch>
            <a:fillRect/>
          </a:stretch>
        </p:blipFill>
        <p:spPr>
          <a:xfrm>
            <a:off x="5192193" y="5967096"/>
            <a:ext cx="6299200" cy="584200"/>
          </a:xfrm>
          <a:prstGeom prst="rect">
            <a:avLst/>
          </a:prstGeom>
        </p:spPr>
      </p:pic>
      <p:sp>
        <p:nvSpPr>
          <p:cNvPr id="7" name="TextBox 6">
            <a:extLst>
              <a:ext uri="{FF2B5EF4-FFF2-40B4-BE49-F238E27FC236}">
                <a16:creationId xmlns:a16="http://schemas.microsoft.com/office/drawing/2014/main" id="{DCFF7F36-19BD-B2F4-DF55-4648FE5F950A}"/>
              </a:ext>
            </a:extLst>
          </p:cNvPr>
          <p:cNvSpPr txBox="1"/>
          <p:nvPr/>
        </p:nvSpPr>
        <p:spPr>
          <a:xfrm>
            <a:off x="5435008" y="4933599"/>
            <a:ext cx="6397230" cy="682559"/>
          </a:xfrm>
          <a:prstGeom prst="rect">
            <a:avLst/>
          </a:prstGeom>
          <a:noFill/>
        </p:spPr>
        <p:txBody>
          <a:bodyPr wrap="square">
            <a:spAutoFit/>
          </a:bodyPr>
          <a:lstStyle/>
          <a:p>
            <a:pPr>
              <a:lnSpc>
                <a:spcPct val="110000"/>
              </a:lnSpc>
            </a:pPr>
            <a:r>
              <a:rPr lang="en-US" dirty="0"/>
              <a:t>Later we will use the following to reason about quantum computing (this is a preview, we will learn the notation soon)</a:t>
            </a:r>
            <a:endParaRPr lang="en-US" sz="1800" dirty="0"/>
          </a:p>
        </p:txBody>
      </p:sp>
      <p:pic>
        <p:nvPicPr>
          <p:cNvPr id="8" name="Picture 7">
            <a:extLst>
              <a:ext uri="{FF2B5EF4-FFF2-40B4-BE49-F238E27FC236}">
                <a16:creationId xmlns:a16="http://schemas.microsoft.com/office/drawing/2014/main" id="{85338465-C6CA-E2AF-A62E-198DEC728928}"/>
              </a:ext>
            </a:extLst>
          </p:cNvPr>
          <p:cNvPicPr>
            <a:picLocks noChangeAspect="1"/>
          </p:cNvPicPr>
          <p:nvPr/>
        </p:nvPicPr>
        <p:blipFill>
          <a:blip r:embed="rId5"/>
          <a:stretch>
            <a:fillRect/>
          </a:stretch>
        </p:blipFill>
        <p:spPr>
          <a:xfrm>
            <a:off x="6820064" y="4022393"/>
            <a:ext cx="3797300" cy="457200"/>
          </a:xfrm>
          <a:prstGeom prst="rect">
            <a:avLst/>
          </a:prstGeom>
        </p:spPr>
      </p:pic>
    </p:spTree>
    <p:extLst>
      <p:ext uri="{BB962C8B-B14F-4D97-AF65-F5344CB8AC3E}">
        <p14:creationId xmlns:p14="http://schemas.microsoft.com/office/powerpoint/2010/main" val="101538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9C6A-32E4-BA7C-9917-6571A5030D05}"/>
              </a:ext>
            </a:extLst>
          </p:cNvPr>
          <p:cNvSpPr>
            <a:spLocks noGrp="1"/>
          </p:cNvSpPr>
          <p:nvPr>
            <p:ph type="title"/>
          </p:nvPr>
        </p:nvSpPr>
        <p:spPr/>
        <p:txBody>
          <a:bodyPr/>
          <a:lstStyle/>
          <a:p>
            <a:r>
              <a:rPr lang="en-US" dirty="0"/>
              <a:t>In class exercises</a:t>
            </a:r>
          </a:p>
        </p:txBody>
      </p:sp>
      <p:sp>
        <p:nvSpPr>
          <p:cNvPr id="4" name="TextBox 3">
            <a:extLst>
              <a:ext uri="{FF2B5EF4-FFF2-40B4-BE49-F238E27FC236}">
                <a16:creationId xmlns:a16="http://schemas.microsoft.com/office/drawing/2014/main" id="{EAE7A136-3A56-4CA5-D2B4-147E9493BE0F}"/>
              </a:ext>
            </a:extLst>
          </p:cNvPr>
          <p:cNvSpPr txBox="1"/>
          <p:nvPr/>
        </p:nvSpPr>
        <p:spPr>
          <a:xfrm>
            <a:off x="4976446" y="945387"/>
            <a:ext cx="7215554" cy="3046988"/>
          </a:xfrm>
          <a:prstGeom prst="rect">
            <a:avLst/>
          </a:prstGeom>
          <a:noFill/>
        </p:spPr>
        <p:txBody>
          <a:bodyPr wrap="square" rtlCol="0">
            <a:spAutoFit/>
          </a:bodyPr>
          <a:lstStyle/>
          <a:p>
            <a:r>
              <a:rPr lang="en-US" sz="3600" dirty="0"/>
              <a:t>Using the expressions given in the slides, in any language you like write the following functions:</a:t>
            </a:r>
          </a:p>
          <a:p>
            <a:endParaRPr lang="en-US" sz="3600" dirty="0"/>
          </a:p>
          <a:p>
            <a:r>
              <a:rPr lang="en-US" sz="4800" dirty="0"/>
              <a:t> </a:t>
            </a:r>
          </a:p>
        </p:txBody>
      </p:sp>
      <p:pic>
        <p:nvPicPr>
          <p:cNvPr id="5" name="Picture 4">
            <a:extLst>
              <a:ext uri="{FF2B5EF4-FFF2-40B4-BE49-F238E27FC236}">
                <a16:creationId xmlns:a16="http://schemas.microsoft.com/office/drawing/2014/main" id="{55E8F401-B7D9-A9D2-C305-1DDBB0792A7A}"/>
              </a:ext>
            </a:extLst>
          </p:cNvPr>
          <p:cNvPicPr>
            <a:picLocks noChangeAspect="1"/>
          </p:cNvPicPr>
          <p:nvPr/>
        </p:nvPicPr>
        <p:blipFill>
          <a:blip r:embed="rId2"/>
          <a:stretch>
            <a:fillRect/>
          </a:stretch>
        </p:blipFill>
        <p:spPr>
          <a:xfrm>
            <a:off x="1289050" y="3165175"/>
            <a:ext cx="5041900" cy="469900"/>
          </a:xfrm>
          <a:prstGeom prst="rect">
            <a:avLst/>
          </a:prstGeom>
        </p:spPr>
      </p:pic>
      <p:pic>
        <p:nvPicPr>
          <p:cNvPr id="6" name="Picture 5">
            <a:extLst>
              <a:ext uri="{FF2B5EF4-FFF2-40B4-BE49-F238E27FC236}">
                <a16:creationId xmlns:a16="http://schemas.microsoft.com/office/drawing/2014/main" id="{7836723A-0AFD-6DED-0C60-FD74B69A7B5E}"/>
              </a:ext>
            </a:extLst>
          </p:cNvPr>
          <p:cNvPicPr>
            <a:picLocks noChangeAspect="1"/>
          </p:cNvPicPr>
          <p:nvPr/>
        </p:nvPicPr>
        <p:blipFill>
          <a:blip r:embed="rId3"/>
          <a:stretch>
            <a:fillRect/>
          </a:stretch>
        </p:blipFill>
        <p:spPr>
          <a:xfrm>
            <a:off x="1270000" y="3826113"/>
            <a:ext cx="5219700" cy="469900"/>
          </a:xfrm>
          <a:prstGeom prst="rect">
            <a:avLst/>
          </a:prstGeom>
        </p:spPr>
      </p:pic>
      <p:pic>
        <p:nvPicPr>
          <p:cNvPr id="7" name="Picture 6">
            <a:extLst>
              <a:ext uri="{FF2B5EF4-FFF2-40B4-BE49-F238E27FC236}">
                <a16:creationId xmlns:a16="http://schemas.microsoft.com/office/drawing/2014/main" id="{06721B8E-0098-922C-3FC0-63DF6915E8F3}"/>
              </a:ext>
            </a:extLst>
          </p:cNvPr>
          <p:cNvPicPr>
            <a:picLocks noChangeAspect="1"/>
          </p:cNvPicPr>
          <p:nvPr/>
        </p:nvPicPr>
        <p:blipFill>
          <a:blip r:embed="rId4"/>
          <a:stretch>
            <a:fillRect/>
          </a:stretch>
        </p:blipFill>
        <p:spPr>
          <a:xfrm>
            <a:off x="1270000" y="4503998"/>
            <a:ext cx="4914900" cy="469900"/>
          </a:xfrm>
          <a:prstGeom prst="rect">
            <a:avLst/>
          </a:prstGeom>
        </p:spPr>
      </p:pic>
      <p:pic>
        <p:nvPicPr>
          <p:cNvPr id="8" name="Picture 7">
            <a:extLst>
              <a:ext uri="{FF2B5EF4-FFF2-40B4-BE49-F238E27FC236}">
                <a16:creationId xmlns:a16="http://schemas.microsoft.com/office/drawing/2014/main" id="{EBE2C5C8-A33C-155D-EFF9-225A29149636}"/>
              </a:ext>
            </a:extLst>
          </p:cNvPr>
          <p:cNvPicPr>
            <a:picLocks noChangeAspect="1"/>
          </p:cNvPicPr>
          <p:nvPr/>
        </p:nvPicPr>
        <p:blipFill>
          <a:blip r:embed="rId5"/>
          <a:stretch>
            <a:fillRect/>
          </a:stretch>
        </p:blipFill>
        <p:spPr>
          <a:xfrm>
            <a:off x="1289050" y="5181883"/>
            <a:ext cx="5181600" cy="469900"/>
          </a:xfrm>
          <a:prstGeom prst="rect">
            <a:avLst/>
          </a:prstGeom>
        </p:spPr>
      </p:pic>
      <p:pic>
        <p:nvPicPr>
          <p:cNvPr id="10" name="Picture 9">
            <a:extLst>
              <a:ext uri="{FF2B5EF4-FFF2-40B4-BE49-F238E27FC236}">
                <a16:creationId xmlns:a16="http://schemas.microsoft.com/office/drawing/2014/main" id="{12C110D6-5710-60A4-0BB2-D05B65904F24}"/>
              </a:ext>
            </a:extLst>
          </p:cNvPr>
          <p:cNvPicPr>
            <a:picLocks noChangeAspect="1"/>
          </p:cNvPicPr>
          <p:nvPr/>
        </p:nvPicPr>
        <p:blipFill>
          <a:blip r:embed="rId6"/>
          <a:stretch>
            <a:fillRect/>
          </a:stretch>
        </p:blipFill>
        <p:spPr>
          <a:xfrm>
            <a:off x="1289050" y="5833151"/>
            <a:ext cx="5130800" cy="469900"/>
          </a:xfrm>
          <a:prstGeom prst="rect">
            <a:avLst/>
          </a:prstGeom>
        </p:spPr>
      </p:pic>
    </p:spTree>
    <p:extLst>
      <p:ext uri="{BB962C8B-B14F-4D97-AF65-F5344CB8AC3E}">
        <p14:creationId xmlns:p14="http://schemas.microsoft.com/office/powerpoint/2010/main" val="4266612917"/>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356</TotalTime>
  <Words>1943</Words>
  <Application>Microsoft Macintosh PowerPoint</Application>
  <PresentationFormat>Widescreen</PresentationFormat>
  <Paragraphs>217</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Grandview Display</vt:lpstr>
      <vt:lpstr>Helvetica Neue</vt:lpstr>
      <vt:lpstr>DashVTI</vt:lpstr>
      <vt:lpstr>Algebra of Complex Numbers</vt:lpstr>
      <vt:lpstr>Math Tools</vt:lpstr>
      <vt:lpstr>Why Complex Numbers</vt:lpstr>
      <vt:lpstr>Complex Numbers are Essential to Quantum Computing</vt:lpstr>
      <vt:lpstr>Complex Numbers are Essential to Quantum Computing</vt:lpstr>
      <vt:lpstr>A bit of History</vt:lpstr>
      <vt:lpstr>A bit of History</vt:lpstr>
      <vt:lpstr>PowerPoint Presentation</vt:lpstr>
      <vt:lpstr>PowerPoint Presentation</vt:lpstr>
      <vt:lpstr>PowerPoint Presentation</vt:lpstr>
      <vt:lpstr>PowerPoint Presentation</vt:lpstr>
      <vt:lpstr>PowerPoint Presentation</vt:lpstr>
      <vt:lpstr>Not being closed under multiplication results in a choice. Either we forbid multiplication or we recognize that imaginary numbers and real numbers are related under basic algebraic operations.  If we choose the latter, we have to go beyond number lines to a number cross. Eg  </vt:lpstr>
      <vt:lpstr>Mixing Real and Imaginary Numbers</vt:lpstr>
      <vt:lpstr>Mixing Real and Imaginary Numbers</vt:lpstr>
      <vt:lpstr>Mixing Real and Imaginary Numbers</vt:lpstr>
      <vt:lpstr>Mixing Real and Imaginary Numbers</vt:lpstr>
      <vt:lpstr>PowerPoint Presentation</vt:lpstr>
      <vt:lpstr>Complex Numbers</vt:lpstr>
      <vt:lpstr>Complex Numbers</vt:lpstr>
      <vt:lpstr>Let’s look at an example:</vt:lpstr>
      <vt:lpstr>Let’s look at an example:</vt:lpstr>
      <vt:lpstr>Let’s look at an example:</vt:lpstr>
      <vt:lpstr>Let’s look at an example:</vt:lpstr>
      <vt:lpstr>Let’s look at an example:</vt:lpstr>
      <vt:lpstr>Let’s look at an example:</vt:lpstr>
      <vt:lpstr>Let’s look at an example:</vt:lpstr>
      <vt:lpstr>Let’s look at an example:</vt:lpstr>
      <vt:lpstr>Let’s look at an example:</vt:lpstr>
      <vt:lpstr>Let’s look at an example:</vt:lpstr>
      <vt:lpstr>Modulus</vt:lpstr>
      <vt:lpstr>Complex Conjugate</vt:lpstr>
      <vt:lpstr>Complex Numbers are Essential to Quantum Computing</vt:lpstr>
      <vt:lpstr>In class exercises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Fricke</dc:creator>
  <cp:lastModifiedBy>Matthew Fricke</cp:lastModifiedBy>
  <cp:revision>21</cp:revision>
  <dcterms:created xsi:type="dcterms:W3CDTF">2026-01-15T15:03:12Z</dcterms:created>
  <dcterms:modified xsi:type="dcterms:W3CDTF">2026-03-10T00:12:07Z</dcterms:modified>
</cp:coreProperties>
</file>